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8" r:id="rId4"/>
    <p:sldId id="259" r:id="rId5"/>
    <p:sldId id="258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72" r:id="rId15"/>
    <p:sldId id="268" r:id="rId16"/>
    <p:sldId id="269" r:id="rId17"/>
    <p:sldId id="277" r:id="rId18"/>
    <p:sldId id="270" r:id="rId19"/>
    <p:sldId id="271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897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BF6E-F6F7-47F6-8DD0-E12EB84AE28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962E-B465-4CD9-BE7D-F184AF16A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BF6E-F6F7-47F6-8DD0-E12EB84AE28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962E-B465-4CD9-BE7D-F184AF16A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BF6E-F6F7-47F6-8DD0-E12EB84AE28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962E-B465-4CD9-BE7D-F184AF16A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BF6E-F6F7-47F6-8DD0-E12EB84AE28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962E-B465-4CD9-BE7D-F184AF16A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BF6E-F6F7-47F6-8DD0-E12EB84AE28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962E-B465-4CD9-BE7D-F184AF16A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BF6E-F6F7-47F6-8DD0-E12EB84AE28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962E-B465-4CD9-BE7D-F184AF16A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BF6E-F6F7-47F6-8DD0-E12EB84AE28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962E-B465-4CD9-BE7D-F184AF16A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BF6E-F6F7-47F6-8DD0-E12EB84AE28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962E-B465-4CD9-BE7D-F184AF16A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BF6E-F6F7-47F6-8DD0-E12EB84AE28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962E-B465-4CD9-BE7D-F184AF16A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BF6E-F6F7-47F6-8DD0-E12EB84AE28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F962E-B465-4CD9-BE7D-F184AF16AA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BF6E-F6F7-47F6-8DD0-E12EB84AE28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6F962E-B465-4CD9-BE7D-F184AF16AA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ECBF6E-F6F7-47F6-8DD0-E12EB84AE289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6F962E-B465-4CD9-BE7D-F184AF16AA5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34543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2019 CSR STRATEGIC FOCUS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5733256"/>
            <a:ext cx="7854696" cy="576064"/>
          </a:xfrm>
        </p:spPr>
        <p:txBody>
          <a:bodyPr/>
          <a:lstStyle/>
          <a:p>
            <a:r>
              <a:rPr lang="en-US" dirty="0" smtClean="0"/>
              <a:t>HIS LOVE FOUNDATION – THE RCCG CHARITY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2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854968"/>
          </a:xfrm>
        </p:spPr>
        <p:txBody>
          <a:bodyPr>
            <a:normAutofit/>
          </a:bodyPr>
          <a:lstStyle/>
          <a:p>
            <a:r>
              <a:rPr lang="en-US" sz="4000" dirty="0"/>
              <a:t>C. </a:t>
            </a:r>
            <a:r>
              <a:rPr lang="en-US" sz="4000" dirty="0" smtClean="0"/>
              <a:t>PROJECT SUPPORT </a:t>
            </a:r>
            <a:r>
              <a:rPr lang="en-US" sz="4000" dirty="0"/>
              <a:t>+ ADMINSTRATIVE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24536"/>
          </a:xfrm>
        </p:spPr>
        <p:txBody>
          <a:bodyPr>
            <a:normAutofit/>
          </a:bodyPr>
          <a:lstStyle/>
          <a:p>
            <a:r>
              <a:rPr lang="en-US" dirty="0" smtClean="0"/>
              <a:t>  PROJECT SUPPORT BUDGET </a:t>
            </a:r>
          </a:p>
          <a:p>
            <a:pPr marL="0" indent="0">
              <a:buNone/>
            </a:pPr>
            <a:r>
              <a:rPr lang="en-US" dirty="0" smtClean="0"/>
              <a:t>					2018		      2019</a:t>
            </a:r>
          </a:p>
          <a:p>
            <a:pPr marL="514350" indent="-514350">
              <a:buAutoNum type="arabicPeriod"/>
            </a:pPr>
            <a:r>
              <a:rPr lang="en-US" dirty="0" smtClean="0"/>
              <a:t>RCCGCSR SHOWCASE	52.9m		       120 m</a:t>
            </a:r>
          </a:p>
          <a:p>
            <a:pPr marL="514350" indent="-514350">
              <a:buAutoNum type="arabicPeriod"/>
            </a:pPr>
            <a:r>
              <a:rPr lang="en-US" dirty="0" smtClean="0"/>
              <a:t>KICK HUNGEROUT		64.5 m  	       100 m</a:t>
            </a:r>
          </a:p>
          <a:p>
            <a:pPr marL="514350" indent="-514350">
              <a:buAutoNum type="arabicPeriod"/>
            </a:pPr>
            <a:r>
              <a:rPr lang="en-US" dirty="0" smtClean="0"/>
              <a:t>OTHER PROJECTS 		19.4m		       50 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ADMINISTRATIVE BUDGET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Personnel Expenses 			6 m		18 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Maintenance Expenses 		1.2 m		 5 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Administrative Expenses 	1 m		 3 m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1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854968"/>
          </a:xfrm>
        </p:spPr>
        <p:txBody>
          <a:bodyPr>
            <a:normAutofit/>
          </a:bodyPr>
          <a:lstStyle/>
          <a:p>
            <a:r>
              <a:rPr lang="en-US" sz="4000" dirty="0"/>
              <a:t>D. COMMUNICATION REPORT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24536"/>
          </a:xfrm>
        </p:spPr>
        <p:txBody>
          <a:bodyPr>
            <a:normAutofit/>
          </a:bodyPr>
          <a:lstStyle/>
          <a:p>
            <a:r>
              <a:rPr lang="en-US" dirty="0" smtClean="0"/>
              <a:t>VIDEOS  AND MARKETING COMUNICATION </a:t>
            </a:r>
          </a:p>
          <a:p>
            <a:pPr marL="0" indent="0">
              <a:buNone/>
            </a:pPr>
            <a:r>
              <a:rPr lang="en-US" dirty="0" smtClean="0"/>
              <a:t>					         2018	      2019</a:t>
            </a:r>
          </a:p>
          <a:p>
            <a:pPr marL="0" indent="0">
              <a:buNone/>
            </a:pPr>
            <a:r>
              <a:rPr lang="en-US" dirty="0" smtClean="0"/>
              <a:t>1. Videos </a:t>
            </a:r>
          </a:p>
          <a:p>
            <a:r>
              <a:rPr lang="en-US" dirty="0" smtClean="0"/>
              <a:t>10 Videos  				         4 m	       6 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Press Release		</a:t>
            </a:r>
          </a:p>
          <a:p>
            <a:r>
              <a:rPr lang="en-US" dirty="0" smtClean="0"/>
              <a:t>Press Conference release &amp;Advert   25 m	      40 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Social Media Actions 	</a:t>
            </a:r>
          </a:p>
          <a:p>
            <a:r>
              <a:rPr lang="en-US" dirty="0" smtClean="0"/>
              <a:t>Social  campaign 		         2 m	        4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3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8549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E. SUSTAINABILITY PROFILE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INCOME PROFILE  </a:t>
            </a:r>
          </a:p>
          <a:p>
            <a:pPr marL="0" indent="0">
              <a:buNone/>
            </a:pPr>
            <a:r>
              <a:rPr lang="en-US" dirty="0" smtClean="0"/>
              <a:t>					   2018		      2019</a:t>
            </a:r>
          </a:p>
          <a:p>
            <a:pPr marL="514350" indent="-514350">
              <a:buAutoNum type="arabicPeriod"/>
            </a:pPr>
            <a:r>
              <a:rPr lang="en-US" dirty="0" smtClean="0"/>
              <a:t>RCCG-CSR  REMITTANCE          232 m     	     366 m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RCCG-CSR  Endowment Fund    75 m             100 m</a:t>
            </a:r>
          </a:p>
          <a:p>
            <a:pPr marL="0" indent="0">
              <a:buNone/>
            </a:pPr>
            <a:r>
              <a:rPr lang="en-US" dirty="0" smtClean="0"/>
              <a:t>					      307 m	     466 m</a:t>
            </a:r>
          </a:p>
          <a:p>
            <a:r>
              <a:rPr lang="en-US" dirty="0" smtClean="0"/>
              <a:t>EXPENDITURE PROFILE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RCCG-CSR EXPENDITURE  	      254 m	      346 m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9969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8549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F. FOUNDATION OPERATIONS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INCOME PROFILE  </a:t>
            </a:r>
          </a:p>
          <a:p>
            <a:pPr marL="0" indent="0">
              <a:buNone/>
            </a:pPr>
            <a:r>
              <a:rPr lang="en-US" dirty="0" smtClean="0"/>
              <a:t>							      2019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OFF GRANT 	</a:t>
            </a:r>
            <a:r>
              <a:rPr lang="en-US" dirty="0" smtClean="0"/>
              <a:t>			    </a:t>
            </a:r>
            <a:r>
              <a:rPr lang="en-US" dirty="0" smtClean="0"/>
              <a:t>25 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EXPENDITURE PROFILE 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FOUNDATION  EXPENDITURE 		      30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6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2019 KEY  PROJECT AREAS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20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8549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FEEDING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Sunday Feeding at all Parishes level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Opening of more daily feeding Centre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Kick hunger out project through 50 feeding program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Distribution of Rice during Lets Go A Fishing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Opening of soup kitchen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Engaged international agencies for support on eradication hunger and poverty in Africa.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8036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8549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EDUCATION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all fortress School and Opening of additional Schools.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Free feeding in the special Schools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Scholarship Awards  and Bursary Support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Adopt a school initiative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School Back pack program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6918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8549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HEALTH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Dependency Unit Maiduguri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Intensive Care Unit Jos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9426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8549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PRISON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for the </a:t>
            </a:r>
            <a:r>
              <a:rPr lang="en-US" dirty="0" err="1" smtClean="0"/>
              <a:t>Kirikiri</a:t>
            </a:r>
            <a:r>
              <a:rPr lang="en-US" dirty="0" smtClean="0"/>
              <a:t> and </a:t>
            </a:r>
            <a:r>
              <a:rPr lang="en-US" dirty="0" err="1" smtClean="0"/>
              <a:t>Ikoyi</a:t>
            </a:r>
            <a:r>
              <a:rPr lang="en-US" dirty="0" smtClean="0"/>
              <a:t> Prison.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Educational Equipment for the Open University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O’ Level GCE Examination for inmates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Power project  through solar system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7336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8549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REHABITATIONS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9634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SHEMBAGS </a:t>
            </a:r>
            <a:r>
              <a:rPr lang="en-US" dirty="0" smtClean="0"/>
              <a:t>UPDATES FOR 2018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/>
          </a:bodyPr>
          <a:lstStyle/>
          <a:p>
            <a:r>
              <a:rPr lang="en-US" sz="4800" dirty="0" smtClean="0"/>
              <a:t>No of Projects -  35,716 projects</a:t>
            </a:r>
          </a:p>
          <a:p>
            <a:r>
              <a:rPr lang="en-US" sz="4800" dirty="0" smtClean="0"/>
              <a:t>Total Values -  N2,084 billion</a:t>
            </a:r>
          </a:p>
          <a:p>
            <a:r>
              <a:rPr lang="en-US" sz="4800" dirty="0" smtClean="0"/>
              <a:t>Total lives impacted – 12 million</a:t>
            </a:r>
          </a:p>
          <a:p>
            <a:r>
              <a:rPr lang="en-US" sz="4800" dirty="0" smtClean="0"/>
              <a:t>No of LGA Benefited - 473</a:t>
            </a:r>
          </a:p>
          <a:p>
            <a:r>
              <a:rPr lang="en-US" sz="4800" dirty="0" smtClean="0"/>
              <a:t>No of States Benefited -36 plus  FCT.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8549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SOCIAL ENTERPRISE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Opening of  more  social Enterprise outlet at Region and provinces  level.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1693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8549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COMMUNICATION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Engaging the mass media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Engaging the social Media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Press Release and Conferences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Newspaper Advert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Radio jungle and Dove medias </a:t>
            </a:r>
          </a:p>
        </p:txBody>
      </p:sp>
    </p:spTree>
    <p:extLst>
      <p:ext uri="{BB962C8B-B14F-4D97-AF65-F5344CB8AC3E}">
        <p14:creationId xmlns:p14="http://schemas.microsoft.com/office/powerpoint/2010/main" val="2739649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8549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TRAINING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CSR raining in North, South and Eastern.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4196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8549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FOUNDATION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6000" dirty="0" smtClean="0"/>
              <a:t>Staffing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000" dirty="0" smtClean="0"/>
              <a:t>Funding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000" dirty="0" smtClean="0"/>
              <a:t>Operations </a:t>
            </a:r>
          </a:p>
        </p:txBody>
      </p:sp>
    </p:spTree>
    <p:extLst>
      <p:ext uri="{BB962C8B-B14F-4D97-AF65-F5344CB8AC3E}">
        <p14:creationId xmlns:p14="http://schemas.microsoft.com/office/powerpoint/2010/main" val="248419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SHEMBAGS  SUMMARY </a:t>
            </a:r>
            <a:r>
              <a:rPr lang="en-US" dirty="0" smtClean="0"/>
              <a:t>FOR 2018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460223"/>
              </p:ext>
            </p:extLst>
          </p:nvPr>
        </p:nvGraphicFramePr>
        <p:xfrm>
          <a:off x="539553" y="1412778"/>
          <a:ext cx="8208914" cy="5200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7"/>
                <a:gridCol w="2520280"/>
                <a:gridCol w="2016227"/>
              </a:tblGrid>
              <a:tr h="55816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SHEMBAGS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</a:rPr>
                        <a:t>AMOUNTS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u="none" strike="noStrike" dirty="0">
                          <a:effectLst/>
                        </a:rPr>
                        <a:t>PROJECTS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8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SOCIAL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N1,755,653,292 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32019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8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HEALTH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N106,593,690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1446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8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EDUCATION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N70,131,100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864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8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MEDIA AND COMMUNICATION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N1,700,000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54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8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BUSINESS AND THE ECONOMY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N105,066,695 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417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8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ARTS, CULTURE AND ENTERTAINMENT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N29,566,063 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583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8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GOVERNANCE AND POLITICS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N3,413,527 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45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8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SPORTS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N12,377,505 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165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1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86409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B. </a:t>
            </a:r>
            <a:r>
              <a:rPr lang="en-US" dirty="0" smtClean="0"/>
              <a:t>SIX CARDINAL AREAS OF EMPHASIS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800" b="1" dirty="0" smtClean="0"/>
              <a:t>FEEDING </a:t>
            </a:r>
          </a:p>
          <a:p>
            <a:pPr marL="0" indent="0">
              <a:buNone/>
            </a:pPr>
            <a:r>
              <a:rPr lang="en-US" dirty="0" smtClean="0"/>
              <a:t>1. Key projects </a:t>
            </a:r>
          </a:p>
          <a:p>
            <a:r>
              <a:rPr lang="en-US" dirty="0" smtClean="0"/>
              <a:t>Nine Daily Feeding </a:t>
            </a:r>
            <a:r>
              <a:rPr lang="en-US" dirty="0" err="1" smtClean="0"/>
              <a:t>Centres</a:t>
            </a:r>
            <a:endParaRPr lang="en-US" dirty="0" smtClean="0"/>
          </a:p>
          <a:p>
            <a:r>
              <a:rPr lang="en-US" dirty="0"/>
              <a:t>Sunday Feeding at 42,821 centers/RCCG Parishes in Nigeria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50 million Feeding for December Let Go A Fishing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Amount Spent </a:t>
            </a:r>
          </a:p>
          <a:p>
            <a:r>
              <a:rPr lang="en-US" dirty="0" smtClean="0"/>
              <a:t>N1.579 billion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3.Beneficiaries </a:t>
            </a:r>
          </a:p>
          <a:p>
            <a:r>
              <a:rPr lang="en-US" dirty="0" smtClean="0"/>
              <a:t>6,925,589</a:t>
            </a:r>
          </a:p>
        </p:txBody>
      </p:sp>
    </p:spTree>
    <p:extLst>
      <p:ext uri="{BB962C8B-B14F-4D97-AF65-F5344CB8AC3E}">
        <p14:creationId xmlns:p14="http://schemas.microsoft.com/office/powerpoint/2010/main" val="18859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 smtClean="0"/>
              <a:t>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Key projects </a:t>
            </a:r>
          </a:p>
          <a:p>
            <a:pPr marL="0" lvl="0" indent="0">
              <a:buNone/>
            </a:pPr>
            <a:r>
              <a:rPr lang="en-US" dirty="0"/>
              <a:t>Free Schools  </a:t>
            </a:r>
            <a:r>
              <a:rPr lang="en-US" dirty="0" smtClean="0"/>
              <a:t>e.g</a:t>
            </a:r>
            <a:r>
              <a:rPr lang="en-US" dirty="0"/>
              <a:t>.</a:t>
            </a:r>
          </a:p>
          <a:p>
            <a:pPr lvl="0"/>
            <a:r>
              <a:rPr lang="en-US" sz="2400" dirty="0" smtClean="0"/>
              <a:t>Redeemer’s Fortress School </a:t>
            </a:r>
            <a:r>
              <a:rPr lang="en-US" sz="2400" dirty="0" err="1" smtClean="0"/>
              <a:t>Umu</a:t>
            </a:r>
            <a:r>
              <a:rPr lang="en-US" sz="2400" dirty="0" smtClean="0"/>
              <a:t>-Obi </a:t>
            </a:r>
            <a:r>
              <a:rPr lang="en-US" sz="2400" dirty="0" err="1" smtClean="0"/>
              <a:t>Awkuzu</a:t>
            </a:r>
            <a:r>
              <a:rPr lang="en-US" sz="2400" dirty="0" smtClean="0"/>
              <a:t>, </a:t>
            </a:r>
            <a:r>
              <a:rPr lang="en-US" sz="2400" dirty="0" err="1" smtClean="0"/>
              <a:t>Anambra</a:t>
            </a:r>
            <a:endParaRPr lang="en-US" sz="2400" dirty="0" smtClean="0"/>
          </a:p>
          <a:p>
            <a:pPr lvl="0"/>
            <a:r>
              <a:rPr lang="en-US" sz="2400" dirty="0" smtClean="0"/>
              <a:t>Hope </a:t>
            </a:r>
            <a:r>
              <a:rPr lang="en-US" sz="2400" dirty="0"/>
              <a:t>Center </a:t>
            </a:r>
            <a:r>
              <a:rPr lang="en-US" sz="2400" dirty="0" err="1"/>
              <a:t>Makoko</a:t>
            </a:r>
            <a:r>
              <a:rPr lang="en-US" sz="2400" dirty="0"/>
              <a:t>, Lagos State. </a:t>
            </a:r>
          </a:p>
          <a:p>
            <a:pPr lvl="0"/>
            <a:r>
              <a:rPr lang="en-US" sz="2400" dirty="0"/>
              <a:t>The Redeemer’s Nursery and Primary  School,  </a:t>
            </a:r>
            <a:r>
              <a:rPr lang="en-US" sz="2400" dirty="0" err="1"/>
              <a:t>Oko</a:t>
            </a:r>
            <a:r>
              <a:rPr lang="en-US" sz="2400" dirty="0"/>
              <a:t> </a:t>
            </a:r>
            <a:r>
              <a:rPr lang="en-US" sz="2400" dirty="0" smtClean="0"/>
              <a:t>Abe</a:t>
            </a:r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US" dirty="0" smtClean="0"/>
              <a:t>2. Amount Spent </a:t>
            </a:r>
          </a:p>
          <a:p>
            <a:r>
              <a:rPr lang="en-US" dirty="0" smtClean="0"/>
              <a:t>N70 million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3.Beneficiaries </a:t>
            </a:r>
          </a:p>
          <a:p>
            <a:r>
              <a:rPr lang="en-US" dirty="0" smtClean="0"/>
              <a:t>696 (Based on Fortress Schools)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02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 smtClean="0"/>
              <a:t>HEALTH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Key projects </a:t>
            </a:r>
          </a:p>
          <a:p>
            <a:pPr lvl="0"/>
            <a:r>
              <a:rPr lang="en-US" dirty="0"/>
              <a:t>Healing Stripes Cancer screening Centre and </a:t>
            </a:r>
            <a:r>
              <a:rPr lang="en-US" dirty="0" err="1"/>
              <a:t>Diagnotic</a:t>
            </a:r>
            <a:r>
              <a:rPr lang="en-US" dirty="0"/>
              <a:t> </a:t>
            </a:r>
            <a:r>
              <a:rPr lang="en-US" dirty="0" err="1"/>
              <a:t>centre</a:t>
            </a:r>
            <a:r>
              <a:rPr lang="en-US" dirty="0"/>
              <a:t> </a:t>
            </a:r>
            <a:r>
              <a:rPr lang="en-US" dirty="0" err="1"/>
              <a:t>Surulere</a:t>
            </a:r>
            <a:r>
              <a:rPr lang="en-US" dirty="0"/>
              <a:t> Lagos. </a:t>
            </a:r>
            <a:endParaRPr lang="en-US" dirty="0" smtClean="0"/>
          </a:p>
          <a:p>
            <a:r>
              <a:rPr lang="en-US" dirty="0"/>
              <a:t>Enoch and </a:t>
            </a:r>
            <a:r>
              <a:rPr lang="en-US" dirty="0" err="1"/>
              <a:t>Folu</a:t>
            </a:r>
            <a:r>
              <a:rPr lang="en-US" dirty="0"/>
              <a:t> </a:t>
            </a:r>
            <a:r>
              <a:rPr lang="en-US" dirty="0" err="1"/>
              <a:t>Adeboye</a:t>
            </a:r>
            <a:r>
              <a:rPr lang="en-US" dirty="0"/>
              <a:t> Intensive Care Unit, Lagos State University Teaching Hospital (LASUTH), </a:t>
            </a:r>
            <a:r>
              <a:rPr lang="en-US" dirty="0" err="1"/>
              <a:t>Ikeja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US" dirty="0" smtClean="0"/>
              <a:t>2. Amount Spent </a:t>
            </a:r>
          </a:p>
          <a:p>
            <a:r>
              <a:rPr lang="en-US" dirty="0" smtClean="0"/>
              <a:t>N106 million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3.Beneficiaries </a:t>
            </a:r>
          </a:p>
          <a:p>
            <a:pPr marL="0" indent="0">
              <a:buNone/>
            </a:pPr>
            <a:r>
              <a:rPr lang="en-US" dirty="0" smtClean="0"/>
              <a:t>109,232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27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PRISONS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Key projects </a:t>
            </a:r>
          </a:p>
          <a:p>
            <a:r>
              <a:rPr lang="en-US" b="1" dirty="0"/>
              <a:t>1. </a:t>
            </a:r>
            <a:r>
              <a:rPr lang="en-US" dirty="0"/>
              <a:t>Refurbishing and equipping of the </a:t>
            </a:r>
            <a:r>
              <a:rPr lang="en-US" dirty="0" err="1"/>
              <a:t>Kirikiri</a:t>
            </a:r>
            <a:r>
              <a:rPr lang="en-US" dirty="0"/>
              <a:t> Prison medical </a:t>
            </a:r>
            <a:r>
              <a:rPr lang="en-US" dirty="0" err="1"/>
              <a:t>centre</a:t>
            </a:r>
            <a:r>
              <a:rPr lang="en-US" dirty="0"/>
              <a:t>. </a:t>
            </a:r>
          </a:p>
          <a:p>
            <a:r>
              <a:rPr lang="en-US" dirty="0"/>
              <a:t>Renovation of Liberty Chapel Building at </a:t>
            </a:r>
            <a:r>
              <a:rPr lang="en-US" dirty="0" err="1"/>
              <a:t>Kirikiri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Feeding of inmates during the December  visit to </a:t>
            </a:r>
            <a:r>
              <a:rPr lang="en-US" dirty="0" err="1" smtClean="0"/>
              <a:t>Kirikiri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Amount Spent </a:t>
            </a:r>
          </a:p>
          <a:p>
            <a:r>
              <a:rPr lang="en-US" dirty="0" smtClean="0"/>
              <a:t>N26 million (December 2018)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3.Beneficiaries </a:t>
            </a:r>
          </a:p>
          <a:p>
            <a:pPr marL="0" indent="0">
              <a:buNone/>
            </a:pPr>
            <a:r>
              <a:rPr lang="en-US" dirty="0" smtClean="0"/>
              <a:t>1658 inmates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81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REHABITATION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Key projects </a:t>
            </a:r>
          </a:p>
          <a:p>
            <a:pPr lvl="0"/>
            <a:r>
              <a:rPr lang="en-US" dirty="0" smtClean="0"/>
              <a:t>Habitation </a:t>
            </a:r>
            <a:r>
              <a:rPr lang="en-US" dirty="0"/>
              <a:t>of </a:t>
            </a:r>
            <a:r>
              <a:rPr lang="en-US" dirty="0" smtClean="0"/>
              <a:t>Hope</a:t>
            </a:r>
          </a:p>
          <a:p>
            <a:r>
              <a:rPr lang="en-US" dirty="0" smtClean="0"/>
              <a:t> </a:t>
            </a:r>
            <a:r>
              <a:rPr lang="en-US" dirty="0"/>
              <a:t>Christ Against Drugs Abuse Ministry (CADAM) </a:t>
            </a:r>
          </a:p>
          <a:p>
            <a:r>
              <a:rPr lang="en-US" dirty="0" err="1"/>
              <a:t>Whollistic</a:t>
            </a:r>
            <a:r>
              <a:rPr lang="en-US" dirty="0"/>
              <a:t> Outreach ( Rehabilitation of Prostitutes and abandoned girls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Amount Spent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3.Beneficiaries </a:t>
            </a:r>
          </a:p>
          <a:p>
            <a:pPr marL="0" indent="0">
              <a:buNone/>
            </a:pPr>
            <a:r>
              <a:rPr lang="en-US" dirty="0" smtClean="0"/>
              <a:t>12,335 people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9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SOCIAL ENTERPRISE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1. Key projects </a:t>
            </a:r>
          </a:p>
          <a:p>
            <a:pPr lvl="0"/>
            <a:r>
              <a:rPr lang="en-US" sz="3200" dirty="0"/>
              <a:t>It's New to Me Charity Shops-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2. Amount Spent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3.Beneficiaries </a:t>
            </a:r>
          </a:p>
          <a:p>
            <a:pPr marL="0" indent="0">
              <a:buNone/>
            </a:pPr>
            <a:r>
              <a:rPr lang="en-US" sz="3200" dirty="0" smtClean="0"/>
              <a:t>2,802 </a:t>
            </a:r>
            <a:r>
              <a:rPr lang="en-US" sz="3200" dirty="0"/>
              <a:t>benefitted.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336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7309</TotalTime>
  <Words>519</Words>
  <Application>Microsoft Office PowerPoint</Application>
  <PresentationFormat>On-screen Show (4:3)</PresentationFormat>
  <Paragraphs>183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2019 CSR STRATEGIC FOCUS </vt:lpstr>
      <vt:lpstr>SHEMBAGS UPDATES FOR 2018 </vt:lpstr>
      <vt:lpstr>SHEMBAGS  SUMMARY FOR 2018 </vt:lpstr>
      <vt:lpstr>B. SIX CARDINAL AREAS OF EMPHASIS </vt:lpstr>
      <vt:lpstr>EDUCATION </vt:lpstr>
      <vt:lpstr>HEALTH  </vt:lpstr>
      <vt:lpstr>PRISONS  </vt:lpstr>
      <vt:lpstr>REHABITATION  </vt:lpstr>
      <vt:lpstr>SOCIAL ENTERPRISE</vt:lpstr>
      <vt:lpstr>C. PROJECT SUPPORT + ADMINSTRATIVE</vt:lpstr>
      <vt:lpstr>D. COMMUNICATION REPORT </vt:lpstr>
      <vt:lpstr>E. SUSTAINABILITY PROFILE </vt:lpstr>
      <vt:lpstr>F. FOUNDATION OPERATIONS</vt:lpstr>
      <vt:lpstr>2019 KEY  PROJECT AREAS </vt:lpstr>
      <vt:lpstr>  FEEDING </vt:lpstr>
      <vt:lpstr>EDUCATION </vt:lpstr>
      <vt:lpstr>HEALTH  </vt:lpstr>
      <vt:lpstr>PRISON </vt:lpstr>
      <vt:lpstr>  REHABITATIONS </vt:lpstr>
      <vt:lpstr>SOCIAL ENTERPRISE  </vt:lpstr>
      <vt:lpstr>COMMUNICATION </vt:lpstr>
      <vt:lpstr>TRAINING  </vt:lpstr>
      <vt:lpstr>FOUNDATION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CSR STRATEGIC FOCUS </dc:title>
  <dc:creator>HP</dc:creator>
  <cp:lastModifiedBy>HP</cp:lastModifiedBy>
  <cp:revision>41</cp:revision>
  <dcterms:created xsi:type="dcterms:W3CDTF">2019-01-10T12:42:45Z</dcterms:created>
  <dcterms:modified xsi:type="dcterms:W3CDTF">2019-01-15T15:35:48Z</dcterms:modified>
</cp:coreProperties>
</file>