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257" r:id="rId3"/>
    <p:sldId id="322" r:id="rId4"/>
    <p:sldId id="328" r:id="rId5"/>
    <p:sldId id="265" r:id="rId6"/>
    <p:sldId id="330" r:id="rId7"/>
    <p:sldId id="329" r:id="rId8"/>
    <p:sldId id="326" r:id="rId9"/>
    <p:sldId id="331" r:id="rId10"/>
    <p:sldId id="324" r:id="rId11"/>
    <p:sldId id="333" r:id="rId12"/>
    <p:sldId id="323" r:id="rId13"/>
    <p:sldId id="271" r:id="rId14"/>
    <p:sldId id="334" r:id="rId15"/>
    <p:sldId id="306" r:id="rId16"/>
    <p:sldId id="273" r:id="rId17"/>
    <p:sldId id="335" r:id="rId18"/>
    <p:sldId id="275" r:id="rId19"/>
    <p:sldId id="339" r:id="rId20"/>
    <p:sldId id="317" r:id="rId21"/>
    <p:sldId id="338" r:id="rId22"/>
    <p:sldId id="332" r:id="rId23"/>
    <p:sldId id="33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7F7F7"/>
    <a:srgbClr val="B7B5B5"/>
    <a:srgbClr val="663052"/>
    <a:srgbClr val="E6E6E6"/>
    <a:srgbClr val="C5202E"/>
    <a:srgbClr val="00A85A"/>
    <a:srgbClr val="FFFFFF"/>
    <a:srgbClr val="DDA73A"/>
    <a:srgbClr val="A6C8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1020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2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3435D4-7F82-4E5C-924B-CD98AA764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F9FA60-A02F-46A2-A126-17D497B83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590EDB-EEFB-479D-889C-393CA6C9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F1757A-7300-47D2-97A7-6A2F36921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ADC4B6-430D-4E19-AF44-3DAF141C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89343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ADED32-493A-4736-9426-BD45F7E5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9AD899-70B7-41BE-A89A-0EED71CD8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A5DD38-AF02-4758-8B71-5D92783C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AC4C22-6E7C-42D3-9A50-F02628B02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84F302-CC57-4FF5-9D74-A3C69512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018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985A6-39D5-4D24-939A-CDF409BE2D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893C4A-F489-492F-97EB-0453E6272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838E4A-D663-4893-8458-855B7C177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CEAAB-5858-4C99-8E5C-17995E99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68FE1A-143A-4C7E-BE39-CD81BE028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7189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7EDDEF-E380-47CC-A5BD-BC1571727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CD02E2-0DC0-4F7C-BA8C-F8CA779E3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176A2C-4A4B-41F7-8A98-C21BB9384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763035-4C88-4CE3-AB6E-54E0ABF7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793886-F29C-418E-8C90-6DF416BC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50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E35777-462C-4E95-BDE8-51AB97E4D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EEA46E-9F33-42D7-ADA0-AF1CF0970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D15418-6540-4254-8ABE-C330ADB02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E1FC55-79FF-4E5E-9CBE-2CAC553B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21B8B6-6C96-463E-B37A-56000DD5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100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5290AD-8666-431D-B28F-FA833533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A48745-A600-410D-A3C9-A04FDE292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BA4124C-3611-401F-B640-7A5FE04B2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87E14F-5244-479D-A0D2-AD8FC8CE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DD9EE5-7814-4DF4-891D-CE26CFBD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35C985-81CA-475A-8EB1-24C904100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9212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76CD3F-39F7-4FB8-9432-97F28A2D0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116E32-9655-4D61-B7A9-2630DE3CF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187469-71D7-4A70-A047-4E735D7F0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7EAAC8-A6B2-4311-9438-44510C0A3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8BEBE29-D932-46C6-9B30-12CE20BC3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B9EDEEF-87D3-41D4-912B-E09D1580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D57B9D-6C78-44A1-850B-A35EA6D6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92F80B-E92F-49A4-98DD-9AD62B64A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5064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396D96-532E-4A92-B758-A58CF77BA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3EF21C2-024A-4391-B1BD-E36BC1D9D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BA294F-8595-49B4-ACFF-F4A165B6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2A5A10-EF98-4587-8B30-14D5E0F6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39208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216DEE7-5C4A-4A1B-A63A-77A545AD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8600B97-381B-4EE9-BFDB-0D56192A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F10A3C-012F-428B-9133-5E1C0FBF3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3906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CD9A37-3D82-438B-A229-D948E638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341CFA-E4FE-47B9-8F21-639662AD5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9CB5A7-4FE9-4E4A-BCCC-A58029661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AF5701-D696-468D-B496-E726528D2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77B982-9F54-471E-BA17-5F81EB74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2480AE-7498-4979-9B70-938A8DE5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3359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32E0BB-435D-44DE-8970-53B0C611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211585-4736-4451-972D-88D6A50DF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16DB32-E61C-4167-8251-65EA75537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C3A2A2-E19E-474F-9D25-11F7EF905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738C68-DC0D-4A50-9183-3B9712F81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10C086-6CD0-4BAD-969B-9C34C436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4932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8531AF-8C3D-4FD8-9D70-B53274628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12664D-EF9A-4FB3-BD7B-55D14F12A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34CB41-4EA0-4765-9842-F3B3120CB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5B506-486C-49FB-B264-2D66A6178E0D}" type="datetimeFigureOut">
              <a:rPr lang="en-GB" smtClean="0"/>
              <a:pPr/>
              <a:t>30/07/2019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3BA974-375F-4D54-9451-676E787BF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401824-BB98-4C76-8DE6-D4121FC8B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ED1CF-FC1A-4C4D-A104-1A38026050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9969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CD1C6F-1E79-447C-AC9D-1E7A1B2A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485900"/>
            <a:ext cx="5524500" cy="2898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19B6C2-3F70-4314-89E1-7545A7125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534025"/>
            <a:ext cx="10287000" cy="11620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1626" y="6085490"/>
            <a:ext cx="10515600" cy="772510"/>
          </a:xfrm>
        </p:spPr>
        <p:txBody>
          <a:bodyPr/>
          <a:lstStyle/>
          <a:p>
            <a:pPr algn="r"/>
            <a:r>
              <a:rPr lang="en-US" dirty="0" smtClean="0">
                <a:latin typeface="Abadi Extra Light"/>
              </a:rPr>
              <a:t>June 2019</a:t>
            </a:r>
            <a:endParaRPr lang="en-US" dirty="0">
              <a:latin typeface="Abadi Extr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3295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548020-412F-4B21-8D5F-F8277C8BF37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4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6748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1D4BFF-5746-4729-BB2B-46DDC311A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7823"/>
            <a:ext cx="4724400" cy="3886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0335B1D-F9C7-4E99-9DC8-5BA85228CEE7}"/>
              </a:ext>
            </a:extLst>
          </p:cNvPr>
          <p:cNvSpPr/>
          <p:nvPr/>
        </p:nvSpPr>
        <p:spPr>
          <a:xfrm>
            <a:off x="1" y="4945315"/>
            <a:ext cx="4686300" cy="1477328"/>
          </a:xfrm>
          <a:prstGeom prst="rect">
            <a:avLst/>
          </a:prstGeom>
          <a:solidFill>
            <a:srgbClr val="102051"/>
          </a:solidFill>
        </p:spPr>
        <p:txBody>
          <a:bodyPr wrap="square">
            <a:spAutoFit/>
          </a:bodyPr>
          <a:lstStyle/>
          <a:p>
            <a:pPr algn="ctr"/>
            <a:r>
              <a:rPr lang="en-GB" sz="7000" b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61,206,471</a:t>
            </a:r>
            <a:r>
              <a:rPr lang="en-GB" sz="7200" b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  <a:endParaRPr lang="en-GB" sz="72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Abadi Extra Light" panose="020B0204020104020204" pitchFamily="34" charset="0"/>
              </a:rPr>
              <a:t>meals served as of </a:t>
            </a: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July </a:t>
            </a:r>
            <a:r>
              <a:rPr lang="en-GB" dirty="0">
                <a:solidFill>
                  <a:schemeClr val="bg1"/>
                </a:solidFill>
                <a:latin typeface="Abadi Extra Light" panose="020B0204020104020204" pitchFamily="34" charset="0"/>
              </a:rPr>
              <a:t>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EC5DB1-839C-4A92-918C-191E2EF0965A}"/>
              </a:ext>
            </a:extLst>
          </p:cNvPr>
          <p:cNvSpPr/>
          <p:nvPr/>
        </p:nvSpPr>
        <p:spPr>
          <a:xfrm>
            <a:off x="4898571" y="240928"/>
            <a:ext cx="7097487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>
              <a:buFont typeface="Arial" pitchFamily="34" charset="0"/>
              <a:buChar char="•"/>
            </a:pPr>
            <a:r>
              <a:rPr lang="en-GB" sz="2700" dirty="0" smtClean="0">
                <a:latin typeface="Abadi Extra Light" panose="020B0204020104020204" pitchFamily="34" charset="0"/>
              </a:rPr>
              <a:t>256,839 </a:t>
            </a:r>
            <a:r>
              <a:rPr lang="en-GB" sz="2700" dirty="0" smtClean="0">
                <a:latin typeface="Abadi Extra Light" panose="020B0204020104020204" pitchFamily="34" charset="0"/>
              </a:rPr>
              <a:t>meals served in daily feeding centres </a:t>
            </a:r>
          </a:p>
          <a:p>
            <a:pPr marL="236538" indent="-236538">
              <a:buFont typeface="Arial" pitchFamily="34" charset="0"/>
              <a:buChar char="•"/>
            </a:pPr>
            <a:r>
              <a:rPr lang="en-GB" sz="2700" dirty="0" smtClean="0">
                <a:latin typeface="Abadi Extra Light" panose="020B0204020104020204" pitchFamily="34" charset="0"/>
              </a:rPr>
              <a:t>16 </a:t>
            </a:r>
            <a:r>
              <a:rPr lang="en-GB" sz="2700" dirty="0">
                <a:latin typeface="Abadi Extra Light" panose="020B0204020104020204" pitchFamily="34" charset="0"/>
              </a:rPr>
              <a:t>Daily Feeding Centres in Lagos State </a:t>
            </a:r>
            <a:endParaRPr lang="en-GB" sz="2700" dirty="0" smtClean="0">
              <a:latin typeface="Abadi Extra Light" panose="020B0204020104020204" pitchFamily="34" charset="0"/>
            </a:endParaRPr>
          </a:p>
          <a:p>
            <a:pPr marL="236538" indent="-236538">
              <a:buFont typeface="Arial" pitchFamily="34" charset="0"/>
              <a:buChar char="•"/>
            </a:pPr>
            <a:r>
              <a:rPr lang="en-GB" sz="2700" dirty="0" smtClean="0">
                <a:latin typeface="Abadi Extra Light" panose="020B0204020104020204" pitchFamily="34" charset="0"/>
              </a:rPr>
              <a:t>43,509 </a:t>
            </a:r>
            <a:r>
              <a:rPr lang="en-GB" sz="2700" dirty="0">
                <a:latin typeface="Abadi Extra Light" panose="020B0204020104020204" pitchFamily="34" charset="0"/>
              </a:rPr>
              <a:t>Sunday Feeding Centres in </a:t>
            </a:r>
            <a:r>
              <a:rPr lang="en-GB" sz="2700" dirty="0" smtClean="0">
                <a:latin typeface="Abadi Extra Light" panose="020B0204020104020204" pitchFamily="34" charset="0"/>
              </a:rPr>
              <a:t>Nigeria</a:t>
            </a:r>
          </a:p>
          <a:p>
            <a:pPr marL="236538" indent="-236538" algn="just">
              <a:buFont typeface="Arial" pitchFamily="34" charset="0"/>
              <a:buChar char="•"/>
            </a:pPr>
            <a:r>
              <a:rPr lang="en-GB" sz="2700" dirty="0" smtClean="0">
                <a:latin typeface="Abadi Extra Light" panose="020B0204020104020204" pitchFamily="34" charset="0"/>
              </a:rPr>
              <a:t>Distribution </a:t>
            </a:r>
            <a:r>
              <a:rPr lang="en-GB" sz="2700" dirty="0">
                <a:latin typeface="Abadi Extra Light" panose="020B0204020104020204" pitchFamily="34" charset="0"/>
              </a:rPr>
              <a:t>of food stuffs to 1,000 victims of Super Typhoon </a:t>
            </a:r>
            <a:r>
              <a:rPr lang="en-GB" sz="2700" dirty="0" smtClean="0">
                <a:latin typeface="Abadi Extra Light" panose="020B0204020104020204" pitchFamily="34" charset="0"/>
              </a:rPr>
              <a:t>at Calasiao </a:t>
            </a:r>
            <a:r>
              <a:rPr lang="en-GB" sz="2700" dirty="0">
                <a:latin typeface="Abadi Extra Light" panose="020B0204020104020204" pitchFamily="34" charset="0"/>
              </a:rPr>
              <a:t>Panagasinan, </a:t>
            </a:r>
            <a:r>
              <a:rPr lang="en-GB" sz="2700" dirty="0" smtClean="0">
                <a:latin typeface="Abadi Extra Light" panose="020B0204020104020204" pitchFamily="34" charset="0"/>
              </a:rPr>
              <a:t>Philippines. </a:t>
            </a:r>
          </a:p>
          <a:p>
            <a:pPr marL="236538" indent="-236538" algn="just">
              <a:buFont typeface="Arial" pitchFamily="34" charset="0"/>
              <a:buChar char="•"/>
            </a:pPr>
            <a:r>
              <a:rPr lang="en-GB" sz="2700" dirty="0" smtClean="0">
                <a:latin typeface="Abadi Extra Light" panose="020B0204020104020204" pitchFamily="34" charset="0"/>
              </a:rPr>
              <a:t>Sunday </a:t>
            </a:r>
            <a:r>
              <a:rPr lang="en-GB" sz="2700" dirty="0">
                <a:latin typeface="Abadi Extra Light" panose="020B0204020104020204" pitchFamily="34" charset="0"/>
              </a:rPr>
              <a:t>feeding in </a:t>
            </a:r>
            <a:r>
              <a:rPr lang="en-GB" sz="2700" dirty="0" smtClean="0">
                <a:latin typeface="Abadi Extra Light" panose="020B0204020104020204" pitchFamily="34" charset="0"/>
              </a:rPr>
              <a:t>all the centres </a:t>
            </a:r>
            <a:r>
              <a:rPr lang="en-GB" sz="2700" dirty="0">
                <a:latin typeface="Abadi Extra Light" panose="020B0204020104020204" pitchFamily="34" charset="0"/>
              </a:rPr>
              <a:t>of the 197 nations where RCCG </a:t>
            </a:r>
            <a:r>
              <a:rPr lang="en-GB" sz="2700" dirty="0" smtClean="0">
                <a:latin typeface="Abadi Extra Light" panose="020B0204020104020204" pitchFamily="34" charset="0"/>
              </a:rPr>
              <a:t>operates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CED52930-A341-4123-BD46-24400F81CA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3428" y="4282969"/>
            <a:ext cx="2425034" cy="1861123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xmlns="" id="{028966FD-D4BB-45C0-B705-4E44FD8D08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8571" y="4282969"/>
            <a:ext cx="2394857" cy="1861123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D0926EA7-4B17-4CD1-80D9-48FA08CB8D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8461" y="4282968"/>
            <a:ext cx="2425033" cy="1366287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xmlns="" id="{CC8419A2-5132-4EDB-8F4A-5CB93FCCB9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5611" y="5707171"/>
            <a:ext cx="1866901" cy="11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8078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FACA0F-78EF-45D4-B00D-2BFF918B3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695"/>
            <a:ext cx="4686300" cy="3848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3827D13-77B3-42E8-BAAD-50416941EC47}"/>
              </a:ext>
            </a:extLst>
          </p:cNvPr>
          <p:cNvSpPr/>
          <p:nvPr/>
        </p:nvSpPr>
        <p:spPr>
          <a:xfrm>
            <a:off x="4833257" y="558519"/>
            <a:ext cx="70974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 algn="just">
              <a:buFont typeface="Arial" pitchFamily="34" charset="0"/>
              <a:buChar char="•"/>
            </a:pPr>
            <a:r>
              <a:rPr lang="en-GB" sz="2000" dirty="0" smtClean="0">
                <a:latin typeface="Abadi Extra Light" panose="020B0204020104020204" pitchFamily="34" charset="0"/>
              </a:rPr>
              <a:t>2 Intensive Care Units: </a:t>
            </a:r>
          </a:p>
          <a:p>
            <a:pPr marL="236538" indent="-236538" algn="just">
              <a:buFontTx/>
              <a:buChar char="-"/>
            </a:pPr>
            <a:r>
              <a:rPr lang="en-GB" sz="2000" dirty="0" smtClean="0">
                <a:latin typeface="Abadi Extra Light" panose="020B0204020104020204" pitchFamily="34" charset="0"/>
              </a:rPr>
              <a:t>Lagos State University Teaching Hospital (LASUTH)</a:t>
            </a:r>
          </a:p>
          <a:p>
            <a:pPr marL="236538" indent="-236538" algn="just">
              <a:buFontTx/>
              <a:buChar char="-"/>
            </a:pPr>
            <a:r>
              <a:rPr lang="en-GB" sz="2000" dirty="0" smtClean="0">
                <a:latin typeface="Abadi Extra Light" panose="020B0204020104020204" pitchFamily="34" charset="0"/>
              </a:rPr>
              <a:t>Plateau State Specialist Hospital, Jos.</a:t>
            </a:r>
          </a:p>
          <a:p>
            <a:pPr marL="236538" indent="-236538" algn="just">
              <a:buFont typeface="Arial" pitchFamily="34" charset="0"/>
              <a:buChar char="•"/>
            </a:pPr>
            <a:r>
              <a:rPr lang="en-GB" sz="2000" dirty="0" smtClean="0">
                <a:latin typeface="Abadi Extra Light" panose="020B0204020104020204" pitchFamily="34" charset="0"/>
              </a:rPr>
              <a:t>222 </a:t>
            </a:r>
            <a:r>
              <a:rPr lang="en-GB" sz="2000" dirty="0">
                <a:latin typeface="Abadi Extra Light" panose="020B0204020104020204" pitchFamily="34" charset="0"/>
              </a:rPr>
              <a:t>beneficiaries from Enoch and </a:t>
            </a:r>
            <a:r>
              <a:rPr lang="en-GB" sz="2000" dirty="0" err="1">
                <a:latin typeface="Abadi Extra Light" panose="020B0204020104020204" pitchFamily="34" charset="0"/>
              </a:rPr>
              <a:t>Folu</a:t>
            </a:r>
            <a:r>
              <a:rPr lang="en-GB" sz="2000" dirty="0">
                <a:latin typeface="Abadi Extra Light" panose="020B0204020104020204" pitchFamily="34" charset="0"/>
              </a:rPr>
              <a:t> </a:t>
            </a:r>
            <a:r>
              <a:rPr lang="en-GB" sz="2000" dirty="0" err="1">
                <a:latin typeface="Abadi Extra Light" panose="020B0204020104020204" pitchFamily="34" charset="0"/>
              </a:rPr>
              <a:t>Adeboye</a:t>
            </a:r>
            <a:r>
              <a:rPr lang="en-GB" sz="2000" dirty="0">
                <a:latin typeface="Abadi Extra Light" panose="020B0204020104020204" pitchFamily="34" charset="0"/>
              </a:rPr>
              <a:t> Intensive Care Unit, </a:t>
            </a:r>
            <a:r>
              <a:rPr lang="en-GB" sz="2000" dirty="0" smtClean="0">
                <a:latin typeface="Abadi Extra Light" panose="020B0204020104020204" pitchFamily="34" charset="0"/>
              </a:rPr>
              <a:t>set up at the Lagos </a:t>
            </a:r>
            <a:r>
              <a:rPr lang="en-GB" sz="2000" dirty="0">
                <a:latin typeface="Abadi Extra Light" panose="020B0204020104020204" pitchFamily="34" charset="0"/>
              </a:rPr>
              <a:t>State University Teaching Hospital (LASUTH), </a:t>
            </a:r>
            <a:r>
              <a:rPr lang="en-GB" sz="2000" dirty="0" err="1" smtClean="0">
                <a:latin typeface="Abadi Extra Light" panose="020B0204020104020204" pitchFamily="34" charset="0"/>
              </a:rPr>
              <a:t>Ikeja</a:t>
            </a:r>
            <a:r>
              <a:rPr lang="en-GB" sz="2000" dirty="0" smtClean="0">
                <a:latin typeface="Abadi Extra Light" panose="020B0204020104020204" pitchFamily="34" charset="0"/>
              </a:rPr>
              <a:t>.</a:t>
            </a:r>
          </a:p>
          <a:p>
            <a:pPr marL="236538" indent="-236538" algn="just">
              <a:buFont typeface="Arial" pitchFamily="34" charset="0"/>
              <a:buChar char="•"/>
            </a:pPr>
            <a:r>
              <a:rPr lang="en-GB" sz="2000" dirty="0" smtClean="0">
                <a:latin typeface="Abadi Extra Light" panose="020B0204020104020204" pitchFamily="34" charset="0"/>
              </a:rPr>
              <a:t>101,837 people have been screened in partnership with Healing </a:t>
            </a:r>
            <a:r>
              <a:rPr lang="en-GB" sz="2000" dirty="0">
                <a:latin typeface="Abadi Extra Light" panose="020B0204020104020204" pitchFamily="34" charset="0"/>
              </a:rPr>
              <a:t>Stripes Cancer S</a:t>
            </a:r>
            <a:r>
              <a:rPr lang="en-GB" sz="2000" dirty="0" smtClean="0">
                <a:latin typeface="Abadi Extra Light" panose="020B0204020104020204" pitchFamily="34" charset="0"/>
              </a:rPr>
              <a:t>creening and </a:t>
            </a:r>
            <a:r>
              <a:rPr lang="en-GB" sz="2000" dirty="0">
                <a:latin typeface="Abadi Extra Light" panose="020B0204020104020204" pitchFamily="34" charset="0"/>
              </a:rPr>
              <a:t>Diagnostic Centre </a:t>
            </a:r>
            <a:r>
              <a:rPr lang="en-GB" sz="2000" dirty="0" err="1">
                <a:latin typeface="Abadi Extra Light" panose="020B0204020104020204" pitchFamily="34" charset="0"/>
              </a:rPr>
              <a:t>Surulere</a:t>
            </a:r>
            <a:r>
              <a:rPr lang="en-GB" sz="2000" dirty="0">
                <a:latin typeface="Abadi Extra Light" panose="020B0204020104020204" pitchFamily="34" charset="0"/>
              </a:rPr>
              <a:t> </a:t>
            </a:r>
            <a:r>
              <a:rPr lang="en-GB" sz="2000" dirty="0" smtClean="0">
                <a:latin typeface="Abadi Extra Light" panose="020B0204020104020204" pitchFamily="34" charset="0"/>
              </a:rPr>
              <a:t>Lagos and Mobile </a:t>
            </a:r>
            <a:r>
              <a:rPr lang="en-GB" sz="2000" dirty="0">
                <a:latin typeface="Abadi Extra Light" panose="020B0204020104020204" pitchFamily="34" charset="0"/>
              </a:rPr>
              <a:t>Screening </a:t>
            </a:r>
            <a:r>
              <a:rPr lang="en-GB" sz="2000" dirty="0" smtClean="0">
                <a:latin typeface="Abadi Extra Light" panose="020B0204020104020204" pitchFamily="34" charset="0"/>
              </a:rPr>
              <a:t>Centres.</a:t>
            </a:r>
          </a:p>
          <a:p>
            <a:pPr marL="236538" indent="-236538" algn="just">
              <a:buFont typeface="Arial" pitchFamily="34" charset="0"/>
              <a:buChar char="•"/>
            </a:pPr>
            <a:r>
              <a:rPr lang="en-GB" sz="2000" dirty="0" smtClean="0">
                <a:latin typeface="Abadi Extra Light" panose="020B0204020104020204" pitchFamily="34" charset="0"/>
              </a:rPr>
              <a:t>9,505 </a:t>
            </a:r>
            <a:r>
              <a:rPr lang="en-GB" sz="2000" dirty="0">
                <a:latin typeface="Abadi Extra Light" panose="020B0204020104020204" pitchFamily="34" charset="0"/>
              </a:rPr>
              <a:t>completed dialysis </a:t>
            </a:r>
            <a:r>
              <a:rPr lang="en-GB" sz="2000" dirty="0" smtClean="0">
                <a:latin typeface="Abadi Extra Light" panose="020B0204020104020204" pitchFamily="34" charset="0"/>
              </a:rPr>
              <a:t>sessions conducted at the Healing Stripes Dialysis Centre. </a:t>
            </a:r>
            <a:r>
              <a:rPr lang="en-GB" sz="2000" dirty="0">
                <a:latin typeface="Abadi Extra Light" panose="020B0204020104020204" pitchFamily="34" charset="0"/>
              </a:rPr>
              <a:t>(Every dialysis session is highly subsidized, with a good number done for </a:t>
            </a:r>
            <a:r>
              <a:rPr lang="en-GB" sz="2000" dirty="0" smtClean="0">
                <a:latin typeface="Abadi Extra Light" panose="020B0204020104020204" pitchFamily="34" charset="0"/>
              </a:rPr>
              <a:t>free).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67ABAC2-57AE-4E89-8C5F-867C947C869F}"/>
              </a:ext>
            </a:extLst>
          </p:cNvPr>
          <p:cNvSpPr/>
          <p:nvPr/>
        </p:nvSpPr>
        <p:spPr>
          <a:xfrm>
            <a:off x="1" y="4773865"/>
            <a:ext cx="4686300" cy="1754326"/>
          </a:xfrm>
          <a:prstGeom prst="rect">
            <a:avLst/>
          </a:prstGeom>
          <a:solidFill>
            <a:srgbClr val="C5202E"/>
          </a:solidFill>
        </p:spPr>
        <p:txBody>
          <a:bodyPr wrap="square">
            <a:spAutoFit/>
          </a:bodyPr>
          <a:lstStyle/>
          <a:p>
            <a:pPr algn="ctr"/>
            <a:r>
              <a:rPr lang="en-GB" sz="72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252,580 </a:t>
            </a:r>
            <a:endParaRPr lang="en-GB" sz="72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Abadi Extra Light" panose="020B0204020104020204" pitchFamily="34" charset="0"/>
              </a:rPr>
              <a:t>beneficiaries of free healthcare services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badi Extra Light" panose="020B0204020104020204" pitchFamily="34" charset="0"/>
              </a:rPr>
              <a:t>across Nigeria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xmlns="" id="{623A195D-A97E-4292-8928-3461634C2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3165" y="4981902"/>
            <a:ext cx="2398834" cy="1876097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xmlns="" id="{B8E3ECA2-D789-42AE-8751-85E65979F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4765" y="4981905"/>
            <a:ext cx="2398834" cy="1851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4C1E08-09D5-443A-A5C5-A5594ED48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982" y="4981903"/>
            <a:ext cx="2395936" cy="18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363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FACA0F-78EF-45D4-B00D-2BFF918B3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695"/>
            <a:ext cx="4686300" cy="3848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3827D13-77B3-42E8-BAAD-50416941EC47}"/>
              </a:ext>
            </a:extLst>
          </p:cNvPr>
          <p:cNvSpPr/>
          <p:nvPr/>
        </p:nvSpPr>
        <p:spPr>
          <a:xfrm>
            <a:off x="4833257" y="630620"/>
            <a:ext cx="70974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 algn="just">
              <a:buFont typeface="Arial" pitchFamily="34" charset="0"/>
              <a:buChar char="•"/>
            </a:pPr>
            <a:r>
              <a:rPr lang="en-GB" sz="2400" dirty="0" smtClean="0">
                <a:latin typeface="Abadi Extra Light" panose="020B0204020104020204" pitchFamily="34" charset="0"/>
              </a:rPr>
              <a:t>9 successful kidney transplant in partnership with medical institutions abroad .</a:t>
            </a:r>
          </a:p>
          <a:p>
            <a:pPr marL="236538" indent="-236538" algn="just">
              <a:buFont typeface="Arial" pitchFamily="34" charset="0"/>
              <a:buChar char="•"/>
            </a:pPr>
            <a:r>
              <a:rPr lang="en-GB" sz="2400" dirty="0" smtClean="0">
                <a:latin typeface="Abadi Extra Light" panose="020B0204020104020204" pitchFamily="34" charset="0"/>
              </a:rPr>
              <a:t>Favour </a:t>
            </a:r>
            <a:r>
              <a:rPr lang="en-GB" sz="2400" dirty="0">
                <a:latin typeface="Abadi Extra Light" panose="020B0204020104020204" pitchFamily="34" charset="0"/>
              </a:rPr>
              <a:t>Maternity and </a:t>
            </a:r>
            <a:r>
              <a:rPr lang="en-GB" sz="2400" dirty="0" smtClean="0">
                <a:latin typeface="Abadi Extra Light" panose="020B0204020104020204" pitchFamily="34" charset="0"/>
              </a:rPr>
              <a:t>Day-care </a:t>
            </a:r>
            <a:r>
              <a:rPr lang="en-GB" sz="2400" dirty="0">
                <a:latin typeface="Abadi Extra Light" panose="020B0204020104020204" pitchFamily="34" charset="0"/>
              </a:rPr>
              <a:t>C</a:t>
            </a:r>
            <a:r>
              <a:rPr lang="en-GB" sz="2400" dirty="0" smtClean="0">
                <a:latin typeface="Abadi Extra Light" panose="020B0204020104020204" pitchFamily="34" charset="0"/>
              </a:rPr>
              <a:t>enter</a:t>
            </a:r>
            <a:r>
              <a:rPr lang="en-GB" sz="2400" dirty="0">
                <a:latin typeface="Abadi Extra Light" panose="020B0204020104020204" pitchFamily="34" charset="0"/>
              </a:rPr>
              <a:t>, Delta State. </a:t>
            </a:r>
            <a:endParaRPr lang="en-GB" sz="2400" dirty="0" smtClean="0">
              <a:latin typeface="Abadi Extra Light" panose="020B0204020104020204" pitchFamily="34" charset="0"/>
            </a:endParaRPr>
          </a:p>
          <a:p>
            <a:pPr marL="236538" indent="-236538" algn="just">
              <a:buFont typeface="Arial" pitchFamily="34" charset="0"/>
              <a:buChar char="•"/>
            </a:pPr>
            <a:r>
              <a:rPr lang="en-GB" sz="2400" dirty="0" smtClean="0">
                <a:latin typeface="Abadi Extra Light" panose="020B0204020104020204" pitchFamily="34" charset="0"/>
              </a:rPr>
              <a:t>Donation </a:t>
            </a:r>
            <a:r>
              <a:rPr lang="en-GB" sz="2400" dirty="0">
                <a:latin typeface="Abadi Extra Light" panose="020B0204020104020204" pitchFamily="34" charset="0"/>
              </a:rPr>
              <a:t>of Hospital Equipment to Gbagada General </a:t>
            </a:r>
            <a:r>
              <a:rPr lang="en-GB" sz="2400" dirty="0" smtClean="0">
                <a:latin typeface="Abadi Extra Light" panose="020B0204020104020204" pitchFamily="34" charset="0"/>
              </a:rPr>
              <a:t>Hospital.</a:t>
            </a:r>
          </a:p>
          <a:p>
            <a:pPr marL="236538" indent="-236538" algn="just">
              <a:buFont typeface="Arial" pitchFamily="34" charset="0"/>
              <a:buChar char="•"/>
            </a:pPr>
            <a:r>
              <a:rPr lang="en-GB" sz="2400" dirty="0" smtClean="0">
                <a:latin typeface="Abadi Extra Light" panose="020B0204020104020204" pitchFamily="34" charset="0"/>
              </a:rPr>
              <a:t>Redeemer's </a:t>
            </a:r>
            <a:r>
              <a:rPr lang="en-GB" sz="2400" dirty="0">
                <a:latin typeface="Abadi Extra Light" panose="020B0204020104020204" pitchFamily="34" charset="0"/>
              </a:rPr>
              <a:t>Maternity Centre Ito-</a:t>
            </a:r>
            <a:r>
              <a:rPr lang="en-GB" sz="2400" dirty="0" err="1">
                <a:latin typeface="Abadi Extra Light" panose="020B0204020104020204" pitchFamily="34" charset="0"/>
              </a:rPr>
              <a:t>Omu</a:t>
            </a:r>
            <a:r>
              <a:rPr lang="en-GB" sz="2400" dirty="0">
                <a:latin typeface="Abadi Extra Light" panose="020B0204020104020204" pitchFamily="34" charset="0"/>
              </a:rPr>
              <a:t> to provide free medical services to the indigent pregnant women in the community</a:t>
            </a:r>
            <a:r>
              <a:rPr lang="en-GB" sz="2400" dirty="0" smtClean="0">
                <a:latin typeface="Abadi Extra Light" panose="020B0204020104020204" pitchFamily="34" charset="0"/>
              </a:rPr>
              <a:t>.</a:t>
            </a:r>
            <a:endParaRPr lang="en-GB" sz="2400" dirty="0">
              <a:latin typeface="Abadi Extra Light" panose="020B02040201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67ABAC2-57AE-4E89-8C5F-867C947C869F}"/>
              </a:ext>
            </a:extLst>
          </p:cNvPr>
          <p:cNvSpPr/>
          <p:nvPr/>
        </p:nvSpPr>
        <p:spPr>
          <a:xfrm>
            <a:off x="1" y="4659565"/>
            <a:ext cx="4686300" cy="1723549"/>
          </a:xfrm>
          <a:prstGeom prst="rect">
            <a:avLst/>
          </a:prstGeom>
          <a:solidFill>
            <a:srgbClr val="C5202E"/>
          </a:solidFill>
        </p:spPr>
        <p:txBody>
          <a:bodyPr wrap="square">
            <a:spAutoFit/>
          </a:bodyPr>
          <a:lstStyle/>
          <a:p>
            <a:pPr algn="ctr"/>
            <a:r>
              <a:rPr lang="en-GB" sz="72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252,580 </a:t>
            </a:r>
            <a:endParaRPr lang="en-GB" sz="72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beneficiaries of free healthcare services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across Nigeria</a:t>
            </a:r>
            <a:endParaRPr lang="en-GB" sz="300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DBAAC2-CD45-4C81-A853-F6200E16D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01" r="16349"/>
          <a:stretch/>
        </p:blipFill>
        <p:spPr>
          <a:xfrm>
            <a:off x="4724402" y="4659565"/>
            <a:ext cx="3657599" cy="1754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F00189D-46A3-4DF8-BC26-386919EF0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125" y="4659565"/>
            <a:ext cx="3707774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57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8537E-EC19-4E03-9FA7-3D0EE6A7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74F6F7-F8A3-464F-A593-D01F791C6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50"/>
            <a:ext cx="4724400" cy="4029075"/>
          </a:xfrm>
          <a:prstGeom prst="rect">
            <a:avLst/>
          </a:prstGeom>
          <a:ln>
            <a:solidFill>
              <a:srgbClr val="E6E6E6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76800" y="5144728"/>
            <a:ext cx="7162800" cy="1477328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badi Extra Light" panose="020B0204020104020204" pitchFamily="34" charset="0"/>
              </a:rPr>
              <a:t>Refurbishing and equipping of the Kirikiri </a:t>
            </a:r>
            <a:r>
              <a:rPr lang="en-US" sz="16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Maximum Prison  Reference Hospital Lagos.</a:t>
            </a:r>
            <a:endParaRPr lang="en-US" sz="16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badi Extra Light" panose="020B0204020104020204" pitchFamily="34" charset="0"/>
              </a:rPr>
              <a:t>Donation of Ambulances to Kirikiri Maximum Prison and </a:t>
            </a:r>
            <a:r>
              <a:rPr lang="en-US" sz="1600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Agodi</a:t>
            </a:r>
            <a:r>
              <a:rPr lang="en-US" sz="1600" dirty="0">
                <a:solidFill>
                  <a:schemeClr val="bg1"/>
                </a:solidFill>
                <a:latin typeface="Abadi Extra Light" panose="020B0204020104020204" pitchFamily="34" charset="0"/>
              </a:rPr>
              <a:t> Prison Ibadan. </a:t>
            </a:r>
          </a:p>
          <a:p>
            <a:r>
              <a:rPr lang="en-GB" sz="16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Donation </a:t>
            </a:r>
            <a:r>
              <a:rPr lang="en-GB" sz="1600" dirty="0">
                <a:solidFill>
                  <a:schemeClr val="bg1"/>
                </a:solidFill>
                <a:latin typeface="Abadi Extra Light" panose="020B0204020104020204" pitchFamily="34" charset="0"/>
              </a:rPr>
              <a:t>of </a:t>
            </a:r>
            <a:r>
              <a:rPr lang="en-GB" sz="16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generators to both </a:t>
            </a:r>
            <a:r>
              <a:rPr lang="en-GB" sz="1600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Kirikiri</a:t>
            </a:r>
            <a:r>
              <a:rPr lang="en-GB" sz="16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Abadi Extra Light" panose="020B0204020104020204" pitchFamily="34" charset="0"/>
              </a:rPr>
              <a:t>and </a:t>
            </a:r>
            <a:r>
              <a:rPr lang="en-GB" sz="1600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Ikoyi</a:t>
            </a:r>
            <a:r>
              <a:rPr lang="en-GB" sz="1600" dirty="0">
                <a:solidFill>
                  <a:schemeClr val="bg1"/>
                </a:solidFill>
                <a:latin typeface="Abadi Extra Light" panose="020B0204020104020204" pitchFamily="34" charset="0"/>
              </a:rPr>
              <a:t>  </a:t>
            </a:r>
            <a:r>
              <a:rPr lang="en-GB" sz="16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Maximum Prisons</a:t>
            </a:r>
            <a:r>
              <a:rPr lang="en-GB" sz="1600" dirty="0">
                <a:solidFill>
                  <a:schemeClr val="bg1"/>
                </a:solidFill>
                <a:latin typeface="Abadi Extra Light" panose="020B0204020104020204" pitchFamily="34" charset="0"/>
              </a:rPr>
              <a:t>. </a:t>
            </a:r>
            <a:endParaRPr lang="en-GB" sz="1600" dirty="0" smtClean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1B78228-003B-42FD-9EF8-E7DD956C735F}"/>
              </a:ext>
            </a:extLst>
          </p:cNvPr>
          <p:cNvSpPr/>
          <p:nvPr/>
        </p:nvSpPr>
        <p:spPr>
          <a:xfrm>
            <a:off x="0" y="5172349"/>
            <a:ext cx="4686300" cy="1477328"/>
          </a:xfrm>
          <a:prstGeom prst="rect">
            <a:avLst/>
          </a:prstGeom>
          <a:solidFill>
            <a:srgbClr val="DDA73A"/>
          </a:solidFill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98,767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badi Extra Light" panose="020B0204020104020204" pitchFamily="34" charset="0"/>
              </a:rPr>
              <a:t>inmates have so far benefited</a:t>
            </a:r>
          </a:p>
        </p:txBody>
      </p:sp>
    </p:spTree>
    <p:extLst>
      <p:ext uri="{BB962C8B-B14F-4D97-AF65-F5344CB8AC3E}">
        <p14:creationId xmlns:p14="http://schemas.microsoft.com/office/powerpoint/2010/main" xmlns="" val="247874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A bedroom with a bed in a room&#10;&#10;Description generated with very high confidence">
            <a:extLst>
              <a:ext uri="{FF2B5EF4-FFF2-40B4-BE49-F238E27FC236}">
                <a16:creationId xmlns:a16="http://schemas.microsoft.com/office/drawing/2014/main" xmlns="" id="{D1D0C472-257A-4E44-A198-B216744F9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63" r="-2" b="27364"/>
          <a:stretch/>
        </p:blipFill>
        <p:spPr>
          <a:xfrm>
            <a:off x="4493436" y="835572"/>
            <a:ext cx="7698564" cy="2905527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Content Placeholder 3" descr="A picture containing floor, indoor, ground&#10;&#10;Description generated with high confidence">
            <a:extLst>
              <a:ext uri="{FF2B5EF4-FFF2-40B4-BE49-F238E27FC236}">
                <a16:creationId xmlns:a16="http://schemas.microsoft.com/office/drawing/2014/main" xmlns="" id="{C4B4B739-C560-4D27-ABEB-3EA342C5C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20" r="-3" b="17427"/>
          <a:stretch/>
        </p:blipFill>
        <p:spPr>
          <a:xfrm>
            <a:off x="20" y="867103"/>
            <a:ext cx="5859777" cy="2873752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Content Placeholder 3" descr="A bedroom with a bed and a chair in a room&#10;&#10;Description generated with high confidence">
            <a:extLst>
              <a:ext uri="{FF2B5EF4-FFF2-40B4-BE49-F238E27FC236}">
                <a16:creationId xmlns:a16="http://schemas.microsoft.com/office/drawing/2014/main" xmlns="" id="{1A9FFD71-1FDD-46B8-B02E-3DF6CCFC33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37" r="2" b="11317"/>
          <a:stretch/>
        </p:blipFill>
        <p:spPr>
          <a:xfrm>
            <a:off x="6350089" y="3925614"/>
            <a:ext cx="5841911" cy="293238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Content Placeholder 3" descr="A picture containing floor, indoor, wall, ground&#10;&#10;Description generated with very high confidence">
            <a:extLst>
              <a:ext uri="{FF2B5EF4-FFF2-40B4-BE49-F238E27FC236}">
                <a16:creationId xmlns:a16="http://schemas.microsoft.com/office/drawing/2014/main" xmlns="" id="{276AEC9D-2B7E-4363-B0B6-88AC787297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79" r="-2" b="3457"/>
          <a:stretch/>
        </p:blipFill>
        <p:spPr>
          <a:xfrm>
            <a:off x="20" y="3957145"/>
            <a:ext cx="7772380" cy="290085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1343FF-EED7-473E-99C0-62BB873614B7}"/>
              </a:ext>
            </a:extLst>
          </p:cNvPr>
          <p:cNvSpPr txBox="1"/>
          <p:nvPr/>
        </p:nvSpPr>
        <p:spPr>
          <a:xfrm>
            <a:off x="895350" y="933450"/>
            <a:ext cx="1714500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58EC18-64AB-4CD6-BF17-D319E93F02AF}"/>
              </a:ext>
            </a:extLst>
          </p:cNvPr>
          <p:cNvSpPr txBox="1"/>
          <p:nvPr/>
        </p:nvSpPr>
        <p:spPr>
          <a:xfrm>
            <a:off x="895350" y="4132351"/>
            <a:ext cx="1714500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F72268D-93B5-444F-80F3-230CA5D4BDBB}"/>
              </a:ext>
            </a:extLst>
          </p:cNvPr>
          <p:cNvSpPr txBox="1"/>
          <p:nvPr/>
        </p:nvSpPr>
        <p:spPr>
          <a:xfrm>
            <a:off x="10172700" y="933450"/>
            <a:ext cx="1714500" cy="369332"/>
          </a:xfrm>
          <a:prstGeom prst="rect">
            <a:avLst/>
          </a:prstGeom>
          <a:solidFill>
            <a:srgbClr val="A6C833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E3D512-86BE-4345-ADF5-AE2A6F7A2C33}"/>
              </a:ext>
            </a:extLst>
          </p:cNvPr>
          <p:cNvSpPr txBox="1"/>
          <p:nvPr/>
        </p:nvSpPr>
        <p:spPr>
          <a:xfrm>
            <a:off x="10172700" y="3880095"/>
            <a:ext cx="1714500" cy="369332"/>
          </a:xfrm>
          <a:prstGeom prst="rect">
            <a:avLst/>
          </a:prstGeom>
          <a:solidFill>
            <a:srgbClr val="A6C833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19808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badi Extra Light" panose="020B0204020104020204" pitchFamily="34" charset="0"/>
              </a:rPr>
              <a:t>Kirikiri Maximum Prison Reference Hospital Lagos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="" val="371616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276"/>
          <a:stretch/>
        </p:blipFill>
        <p:spPr>
          <a:xfrm>
            <a:off x="0" y="1"/>
            <a:ext cx="12192001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3CA157-A0D6-4E44-8A46-8A1D328B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90483"/>
            <a:ext cx="2705100" cy="2306970"/>
          </a:xfrm>
          <a:prstGeom prst="rect">
            <a:avLst/>
          </a:prstGeom>
          <a:ln>
            <a:solidFill>
              <a:srgbClr val="E6E6E6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75F107E-D495-4E0D-94AE-ADA6FEDE57CA}"/>
              </a:ext>
            </a:extLst>
          </p:cNvPr>
          <p:cNvSpPr txBox="1">
            <a:spLocks/>
          </p:cNvSpPr>
          <p:nvPr/>
        </p:nvSpPr>
        <p:spPr>
          <a:xfrm>
            <a:off x="225535" y="2487935"/>
            <a:ext cx="3549429" cy="41037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dirty="0" smtClean="0">
                <a:latin typeface="Abadi Extra Light" panose="020B0204020104020204" pitchFamily="34" charset="0"/>
              </a:rPr>
              <a:t>Refurbishing of the meeting hall at </a:t>
            </a:r>
            <a:r>
              <a:rPr lang="en-GB" sz="1600" dirty="0" err="1" smtClean="0">
                <a:latin typeface="Abadi Extra Light" panose="020B0204020104020204" pitchFamily="34" charset="0"/>
              </a:rPr>
              <a:t>Kirikiri</a:t>
            </a:r>
            <a:r>
              <a:rPr lang="en-GB" sz="1600" dirty="0" smtClean="0">
                <a:latin typeface="Abadi Extra Light" panose="020B0204020104020204" pitchFamily="34" charset="0"/>
              </a:rPr>
              <a:t> Maximum Prison</a:t>
            </a:r>
          </a:p>
          <a:p>
            <a:pPr algn="just"/>
            <a:r>
              <a:rPr lang="en-GB" sz="1600" dirty="0" smtClean="0">
                <a:latin typeface="Abadi Extra Light" panose="020B0204020104020204" pitchFamily="34" charset="0"/>
              </a:rPr>
              <a:t>Enrolment </a:t>
            </a:r>
            <a:r>
              <a:rPr lang="en-GB" sz="1600" dirty="0">
                <a:latin typeface="Abadi Extra Light" panose="020B0204020104020204" pitchFamily="34" charset="0"/>
              </a:rPr>
              <a:t>of prison inmates for GCE/</a:t>
            </a:r>
            <a:r>
              <a:rPr lang="en-GB" sz="1600" dirty="0" err="1">
                <a:latin typeface="Abadi Extra Light" panose="020B0204020104020204" pitchFamily="34" charset="0"/>
              </a:rPr>
              <a:t>O’Levels</a:t>
            </a:r>
            <a:r>
              <a:rPr lang="en-GB" sz="1600" dirty="0">
                <a:latin typeface="Abadi Extra Light" panose="020B0204020104020204" pitchFamily="34" charset="0"/>
              </a:rPr>
              <a:t> </a:t>
            </a:r>
          </a:p>
          <a:p>
            <a:pPr algn="just"/>
            <a:r>
              <a:rPr lang="en-GB" sz="1600" dirty="0">
                <a:latin typeface="Abadi Extra Light" panose="020B0204020104020204" pitchFamily="34" charset="0"/>
              </a:rPr>
              <a:t>Installation of over 40 solar powered streets lights for the </a:t>
            </a:r>
            <a:r>
              <a:rPr lang="en-GB" sz="1600" dirty="0" err="1">
                <a:latin typeface="Abadi Extra Light" panose="020B0204020104020204" pitchFamily="34" charset="0"/>
              </a:rPr>
              <a:t>Kirikiri</a:t>
            </a:r>
            <a:r>
              <a:rPr lang="en-GB" sz="1600" dirty="0">
                <a:latin typeface="Abadi Extra Light" panose="020B0204020104020204" pitchFamily="34" charset="0"/>
              </a:rPr>
              <a:t> community</a:t>
            </a:r>
          </a:p>
          <a:p>
            <a:pPr algn="just"/>
            <a:r>
              <a:rPr lang="en-GB" sz="1600" dirty="0">
                <a:latin typeface="Abadi Extra Light" panose="020B0204020104020204" pitchFamily="34" charset="0"/>
              </a:rPr>
              <a:t>Renovation of Liberty Chapel Building at </a:t>
            </a:r>
            <a:r>
              <a:rPr lang="en-GB" sz="1600" dirty="0" err="1">
                <a:latin typeface="Abadi Extra Light" panose="020B0204020104020204" pitchFamily="34" charset="0"/>
              </a:rPr>
              <a:t>Kirikiri</a:t>
            </a:r>
            <a:r>
              <a:rPr lang="en-GB" sz="1600" dirty="0">
                <a:latin typeface="Abadi Extra Light" panose="020B0204020104020204" pitchFamily="34" charset="0"/>
              </a:rPr>
              <a:t> </a:t>
            </a:r>
          </a:p>
          <a:p>
            <a:pPr algn="just"/>
            <a:r>
              <a:rPr lang="en-GB" sz="1600" dirty="0">
                <a:latin typeface="Abadi Extra Light" panose="020B0204020104020204" pitchFamily="34" charset="0"/>
              </a:rPr>
              <a:t>Donation and Equipping of the </a:t>
            </a:r>
            <a:r>
              <a:rPr lang="en-GB" sz="1600" dirty="0" err="1">
                <a:latin typeface="Abadi Extra Light" panose="020B0204020104020204" pitchFamily="34" charset="0"/>
              </a:rPr>
              <a:t>Kirikiri</a:t>
            </a:r>
            <a:r>
              <a:rPr lang="en-GB" sz="1600" dirty="0">
                <a:latin typeface="Abadi Extra Light" panose="020B0204020104020204" pitchFamily="34" charset="0"/>
              </a:rPr>
              <a:t> Prison ICT Center /Computer Laboratory</a:t>
            </a:r>
            <a:r>
              <a:rPr lang="en-GB" sz="1600" dirty="0" smtClean="0">
                <a:latin typeface="Abadi Extra Light" panose="020B0204020104020204" pitchFamily="34" charset="0"/>
              </a:rPr>
              <a:t>.</a:t>
            </a:r>
            <a:endParaRPr lang="en-GB" sz="1600" dirty="0">
              <a:latin typeface="Abadi Extra Light" panose="020B0204020104020204" pitchFamily="34" charset="0"/>
            </a:endParaRPr>
          </a:p>
          <a:p>
            <a:pPr algn="just"/>
            <a:r>
              <a:rPr lang="en-US" sz="1600" dirty="0">
                <a:latin typeface="Abadi Extra Light" panose="020B0204020104020204" pitchFamily="34" charset="0"/>
              </a:rPr>
              <a:t>Provision of Foodstuffs from our food bank</a:t>
            </a:r>
            <a:r>
              <a:rPr lang="en-US" sz="1600" dirty="0" smtClean="0">
                <a:latin typeface="Abadi Extra Light" panose="020B0204020104020204" pitchFamily="34" charset="0"/>
              </a:rPr>
              <a:t>.</a:t>
            </a:r>
            <a:endParaRPr lang="en-US" sz="16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069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9D76C8-3CAB-410B-B198-433087A2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42A6729-1C3B-49A8-A51C-195BED79A845}"/>
              </a:ext>
            </a:extLst>
          </p:cNvPr>
          <p:cNvSpPr/>
          <p:nvPr/>
        </p:nvSpPr>
        <p:spPr>
          <a:xfrm>
            <a:off x="-19050" y="1"/>
            <a:ext cx="12211050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7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57750" y="1250632"/>
            <a:ext cx="7048499" cy="4356735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7 Free education schools (Free Tuition, </a:t>
            </a:r>
            <a:r>
              <a:rPr lang="en-US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Free </a:t>
            </a:r>
            <a:r>
              <a:rPr lang="en-US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Uniforms, </a:t>
            </a:r>
            <a:r>
              <a:rPr lang="en-US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Free </a:t>
            </a:r>
            <a:r>
              <a:rPr lang="en-US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Meals, </a:t>
            </a:r>
            <a:r>
              <a:rPr lang="en-US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Free </a:t>
            </a:r>
            <a:r>
              <a:rPr lang="en-US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Books)</a:t>
            </a:r>
            <a:endParaRPr lang="en-US" sz="2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marL="628650" algn="just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Redeemer’s Fortress School </a:t>
            </a:r>
            <a:r>
              <a:rPr lang="en-US" sz="2000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Umu</a:t>
            </a:r>
            <a:r>
              <a:rPr lang="en-US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-Obi </a:t>
            </a:r>
            <a:r>
              <a:rPr lang="en-US" sz="2000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Awkuzu</a:t>
            </a:r>
            <a:r>
              <a:rPr lang="en-US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Anambra</a:t>
            </a:r>
            <a:r>
              <a:rPr lang="en-US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-State </a:t>
            </a:r>
          </a:p>
          <a:p>
            <a:pPr marL="628650" algn="just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Hope Center </a:t>
            </a:r>
            <a:r>
              <a:rPr lang="en-US" sz="2000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Makoko</a:t>
            </a:r>
            <a:r>
              <a:rPr lang="en-US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, Lagos State.</a:t>
            </a:r>
          </a:p>
          <a:p>
            <a:pPr marL="628650" algn="just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The Redeemer’s Nursery and Primary  School,  </a:t>
            </a:r>
            <a:r>
              <a:rPr lang="en-US" sz="2000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Oko</a:t>
            </a:r>
            <a:r>
              <a:rPr lang="en-US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 Abe</a:t>
            </a:r>
          </a:p>
          <a:p>
            <a:pPr marL="628650" algn="just">
              <a:buFontTx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The Redeemer’s Junior Secondary School Ito-</a:t>
            </a:r>
            <a:r>
              <a:rPr lang="en-GB" sz="2000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Omu</a:t>
            </a:r>
            <a:r>
              <a:rPr lang="en-GB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</a:p>
          <a:p>
            <a:pPr marL="628650" algn="just">
              <a:buFontTx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The Redeemer’s Senior Secondary School Ito-</a:t>
            </a:r>
            <a:r>
              <a:rPr lang="en-GB" sz="2000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Omu</a:t>
            </a:r>
            <a:r>
              <a:rPr lang="en-GB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</a:p>
          <a:p>
            <a:pPr marL="628650" algn="just">
              <a:buFontTx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Liberty School provides free Education for the people of Maryland and </a:t>
            </a:r>
            <a:r>
              <a:rPr lang="en-GB" sz="2000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Ajah</a:t>
            </a:r>
            <a:r>
              <a:rPr lang="en-GB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 Communities.</a:t>
            </a:r>
          </a:p>
          <a:p>
            <a:pPr marL="628650" algn="just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Redeemer’s </a:t>
            </a:r>
            <a:r>
              <a:rPr lang="en-US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Glorious Seed Academy, </a:t>
            </a:r>
            <a:r>
              <a:rPr lang="en-US" sz="2000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Okuta-Elerinla</a:t>
            </a:r>
            <a:endParaRPr lang="en-US" sz="2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algn="just"/>
            <a:r>
              <a:rPr lang="en-GB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125 </a:t>
            </a:r>
            <a:r>
              <a:rPr lang="en-GB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primary schools in Lagos State equipped with library </a:t>
            </a:r>
            <a:r>
              <a:rPr lang="en-GB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books</a:t>
            </a:r>
            <a:endParaRPr lang="en-GB" sz="2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algn="just"/>
            <a:endParaRPr lang="en-GB" sz="2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algn="just">
              <a:buFontTx/>
              <a:buChar char="-"/>
            </a:pPr>
            <a:endParaRPr lang="en-US" sz="2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E3B411-A81E-4777-B3AC-48C1E19C5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532173"/>
            <a:ext cx="4705350" cy="3943350"/>
          </a:xfrm>
          <a:prstGeom prst="rect">
            <a:avLst/>
          </a:prstGeom>
          <a:solidFill>
            <a:srgbClr val="E6E6E6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8BB197-5D6C-459F-9531-320F83CAD91B}"/>
              </a:ext>
            </a:extLst>
          </p:cNvPr>
          <p:cNvSpPr/>
          <p:nvPr/>
        </p:nvSpPr>
        <p:spPr>
          <a:xfrm>
            <a:off x="0" y="4680585"/>
            <a:ext cx="4686300" cy="1477328"/>
          </a:xfrm>
          <a:prstGeom prst="rect">
            <a:avLst/>
          </a:prstGeom>
          <a:solidFill>
            <a:srgbClr val="00A85A"/>
          </a:solidFill>
        </p:spPr>
        <p:txBody>
          <a:bodyPr wrap="square">
            <a:spAutoFit/>
          </a:bodyPr>
          <a:lstStyle/>
          <a:p>
            <a:pPr algn="ctr"/>
            <a:r>
              <a:rPr lang="en-GB" sz="72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96,622 </a:t>
            </a:r>
            <a:endParaRPr lang="en-GB" sz="72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Student scholarships granted</a:t>
            </a:r>
            <a:endParaRPr lang="en-GB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236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E26C11-C178-488B-8A09-1F26D758E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22"/>
          <a:stretch/>
        </p:blipFill>
        <p:spPr>
          <a:xfrm>
            <a:off x="-19050" y="-36873"/>
            <a:ext cx="12363450" cy="74326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F6E2F6E-B153-4A03-BE1D-86246B1E91FA}"/>
              </a:ext>
            </a:extLst>
          </p:cNvPr>
          <p:cNvSpPr/>
          <p:nvPr/>
        </p:nvSpPr>
        <p:spPr>
          <a:xfrm>
            <a:off x="-19050" y="1"/>
            <a:ext cx="12211050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7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43452" y="532173"/>
            <a:ext cx="7162798" cy="3735027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Scholarships and grants to over 100,613 students </a:t>
            </a:r>
          </a:p>
          <a:p>
            <a:r>
              <a:rPr lang="en-GB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Renovation of Omole High School </a:t>
            </a:r>
            <a:r>
              <a:rPr lang="en-GB" sz="2000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Ojodu</a:t>
            </a:r>
            <a:endParaRPr lang="en-GB" sz="2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Adopt a school Project </a:t>
            </a:r>
          </a:p>
          <a:p>
            <a:r>
              <a:rPr lang="en-GB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Model Nursery and Primary </a:t>
            </a:r>
            <a:r>
              <a:rPr lang="en-GB" sz="2000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Maruwa</a:t>
            </a:r>
            <a:r>
              <a:rPr lang="en-GB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 Lekki Phase 1.</a:t>
            </a:r>
          </a:p>
          <a:p>
            <a:pPr>
              <a:buNone/>
            </a:pPr>
            <a:endParaRPr lang="en-GB" sz="2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marL="0" indent="0" algn="just">
              <a:buNone/>
            </a:pPr>
            <a:r>
              <a:rPr lang="en-GB" sz="20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Scholarship Awards: </a:t>
            </a:r>
          </a:p>
          <a:p>
            <a:pPr algn="just"/>
            <a:r>
              <a:rPr lang="en-GB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Wisdom Group Scholarship Program – for 56 Beneficiaries.</a:t>
            </a:r>
          </a:p>
          <a:p>
            <a:r>
              <a:rPr lang="en-GB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ENOCH ADEJARE ADEBOYE ANNUAL MATHEMETICS COMPETITION (EAAMC) for Secondary </a:t>
            </a:r>
            <a:r>
              <a:rPr lang="en-GB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Schools </a:t>
            </a:r>
            <a:r>
              <a:rPr lang="en-GB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in </a:t>
            </a:r>
            <a:r>
              <a:rPr lang="en-GB" sz="20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Lagos</a:t>
            </a:r>
            <a:endParaRPr lang="en-GB" sz="2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85B25D-3170-4F91-A63D-16EF6E7A68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" y="3130345"/>
            <a:ext cx="2971798" cy="2273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E3B411-A81E-4777-B3AC-48C1E19C5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295428"/>
            <a:ext cx="3295650" cy="2761942"/>
          </a:xfrm>
          <a:prstGeom prst="rect">
            <a:avLst/>
          </a:prstGeom>
          <a:solidFill>
            <a:srgbClr val="E6E6E6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4929E4-A9CF-46E9-B020-E14DA567EA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1" y="4882098"/>
            <a:ext cx="2971798" cy="22737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42A6CBA-DDC4-4843-B9CB-2F4091D4A5FA}"/>
              </a:ext>
            </a:extLst>
          </p:cNvPr>
          <p:cNvSpPr/>
          <p:nvPr/>
        </p:nvSpPr>
        <p:spPr>
          <a:xfrm>
            <a:off x="4743452" y="4236916"/>
            <a:ext cx="744854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r>
              <a:rPr lang="en-GB" sz="20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5 Enoch </a:t>
            </a:r>
            <a:r>
              <a:rPr lang="en-GB" sz="2000" b="1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Adeboye</a:t>
            </a:r>
            <a:r>
              <a:rPr lang="en-GB" sz="20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 Professorial Chair </a:t>
            </a:r>
            <a:r>
              <a:rPr lang="en-GB" sz="20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in </a:t>
            </a:r>
            <a:r>
              <a:rPr lang="en-GB" sz="20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Mathematics totalling 250 million naira</a:t>
            </a:r>
            <a:r>
              <a:rPr lang="en-GB" sz="24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:</a:t>
            </a:r>
            <a:endParaRPr lang="en-GB" sz="24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Obafemi  </a:t>
            </a:r>
            <a:r>
              <a:rPr lang="en-GB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Awolowo</a:t>
            </a: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 University, Ile-</a:t>
            </a:r>
            <a:r>
              <a:rPr lang="en-GB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ife</a:t>
            </a: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, </a:t>
            </a:r>
            <a:r>
              <a:rPr lang="en-GB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Osun</a:t>
            </a: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University </a:t>
            </a:r>
            <a:r>
              <a:rPr lang="en-GB" dirty="0">
                <a:solidFill>
                  <a:schemeClr val="bg1"/>
                </a:solidFill>
                <a:latin typeface="Abadi Extra Light" panose="020B0204020104020204" pitchFamily="34" charset="0"/>
              </a:rPr>
              <a:t>of </a:t>
            </a: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Ibadan, Oyo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University </a:t>
            </a:r>
            <a:r>
              <a:rPr lang="en-GB" dirty="0">
                <a:solidFill>
                  <a:schemeClr val="bg1"/>
                </a:solidFill>
                <a:latin typeface="Abadi Extra Light" panose="020B0204020104020204" pitchFamily="34" charset="0"/>
              </a:rPr>
              <a:t>of </a:t>
            </a:r>
            <a:r>
              <a:rPr lang="en-GB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Jos</a:t>
            </a: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, Plateau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University </a:t>
            </a:r>
            <a:r>
              <a:rPr lang="en-GB" dirty="0">
                <a:solidFill>
                  <a:schemeClr val="bg1"/>
                </a:solidFill>
                <a:latin typeface="Abadi Extra Light" panose="020B0204020104020204" pitchFamily="34" charset="0"/>
              </a:rPr>
              <a:t>of Lagos </a:t>
            </a: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, </a:t>
            </a:r>
            <a:r>
              <a:rPr lang="en-GB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Akoka</a:t>
            </a: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, Lagos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University </a:t>
            </a:r>
            <a:r>
              <a:rPr lang="en-GB" dirty="0">
                <a:solidFill>
                  <a:schemeClr val="bg1"/>
                </a:solidFill>
                <a:latin typeface="Abadi Extra Light" panose="020B0204020104020204" pitchFamily="34" charset="0"/>
              </a:rPr>
              <a:t>of </a:t>
            </a: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Nigeria </a:t>
            </a:r>
            <a:r>
              <a:rPr lang="en-GB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Nsukka</a:t>
            </a:r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, Enugu State</a:t>
            </a:r>
            <a:endParaRPr lang="en-GB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521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10149" y="639041"/>
            <a:ext cx="6781801" cy="6047509"/>
          </a:xfrm>
        </p:spPr>
        <p:txBody>
          <a:bodyPr>
            <a:noAutofit/>
          </a:bodyPr>
          <a:lstStyle/>
          <a:p>
            <a:pPr algn="just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4,202 </a:t>
            </a:r>
            <a:r>
              <a:rPr lang="en-US" sz="2400" dirty="0" smtClean="0">
                <a:latin typeface="Abadi Extra Light" panose="020B0204020104020204" pitchFamily="34" charset="0"/>
              </a:rPr>
              <a:t>It’s New To Me charity shops beneficiaries</a:t>
            </a:r>
          </a:p>
          <a:p>
            <a:pPr algn="just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3 </a:t>
            </a:r>
            <a:r>
              <a:rPr lang="en-US" sz="2400" dirty="0" smtClean="0">
                <a:latin typeface="Abadi Extra Light" panose="020B0204020104020204" pitchFamily="34" charset="0"/>
              </a:rPr>
              <a:t>It's New to Me Charity Shops outlets in </a:t>
            </a:r>
            <a:r>
              <a:rPr lang="en-US" sz="2400" dirty="0" err="1" smtClean="0">
                <a:latin typeface="Abadi Extra Light" panose="020B0204020104020204" pitchFamily="34" charset="0"/>
              </a:rPr>
              <a:t>Akoka</a:t>
            </a:r>
            <a:r>
              <a:rPr lang="en-US" sz="2400" dirty="0" smtClean="0">
                <a:latin typeface="Abadi Extra Light" panose="020B0204020104020204" pitchFamily="34" charset="0"/>
              </a:rPr>
              <a:t>, </a:t>
            </a:r>
            <a:r>
              <a:rPr lang="en-US" sz="2400" dirty="0" err="1" smtClean="0">
                <a:latin typeface="Abadi Extra Light" panose="020B0204020104020204" pitchFamily="34" charset="0"/>
              </a:rPr>
              <a:t>Oniru</a:t>
            </a:r>
            <a:r>
              <a:rPr lang="en-US" sz="2400" dirty="0" smtClean="0">
                <a:latin typeface="Abadi Extra Light" panose="020B0204020104020204" pitchFamily="34" charset="0"/>
              </a:rPr>
              <a:t> and </a:t>
            </a:r>
            <a:r>
              <a:rPr lang="en-US" sz="2400" dirty="0" err="1" smtClean="0">
                <a:latin typeface="Abadi Extra Light" panose="020B0204020104020204" pitchFamily="34" charset="0"/>
              </a:rPr>
              <a:t>Ikorodu</a:t>
            </a:r>
            <a:endParaRPr lang="en-US" sz="2400" dirty="0" smtClean="0">
              <a:latin typeface="Abadi Extra Light" panose="020B0204020104020204" pitchFamily="34" charset="0"/>
            </a:endParaRPr>
          </a:p>
          <a:p>
            <a:pPr algn="just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96,556</a:t>
            </a:r>
            <a:r>
              <a:rPr lang="en-US" sz="2400" dirty="0" smtClean="0">
                <a:latin typeface="Abadi Extra Light" panose="020B0204020104020204" pitchFamily="34" charset="0"/>
              </a:rPr>
              <a:t> students trained from the various RCCG Vocational Institutes nationwide.</a:t>
            </a:r>
            <a:endParaRPr lang="en-US" sz="2400" dirty="0">
              <a:latin typeface="Abadi Extra Light" panose="020B0204020104020204" pitchFamily="34" charset="0"/>
            </a:endParaRPr>
          </a:p>
          <a:p>
            <a:pPr algn="just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290 </a:t>
            </a:r>
            <a:r>
              <a:rPr lang="en-US" sz="2400" dirty="0" smtClean="0">
                <a:latin typeface="Abadi Extra Light" panose="020B0204020104020204" pitchFamily="34" charset="0"/>
              </a:rPr>
              <a:t>Business </a:t>
            </a:r>
            <a:r>
              <a:rPr lang="en-US" sz="2400" dirty="0">
                <a:latin typeface="Abadi Extra Light" panose="020B0204020104020204" pitchFamily="34" charset="0"/>
              </a:rPr>
              <a:t>n</a:t>
            </a:r>
            <a:r>
              <a:rPr lang="en-US" sz="2400" dirty="0" smtClean="0">
                <a:latin typeface="Abadi Extra Light" panose="020B0204020104020204" pitchFamily="34" charset="0"/>
              </a:rPr>
              <a:t>etworks beneficiaries in conjunction with the Lagos </a:t>
            </a:r>
            <a:r>
              <a:rPr lang="en-US" sz="2400" dirty="0">
                <a:latin typeface="Abadi Extra Light" panose="020B0204020104020204" pitchFamily="34" charset="0"/>
              </a:rPr>
              <a:t>State Employability Trust </a:t>
            </a:r>
            <a:r>
              <a:rPr lang="en-US" sz="2400" dirty="0" smtClean="0">
                <a:latin typeface="Abadi Extra Light" panose="020B0204020104020204" pitchFamily="34" charset="0"/>
              </a:rPr>
              <a:t>Fund (LSETF) 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badi Extra Light" panose="020B0204020104020204" pitchFamily="34" charset="0"/>
            </a:endParaRPr>
          </a:p>
          <a:p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Entrepreneurial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Training</a:t>
            </a:r>
          </a:p>
          <a:p>
            <a:pPr marL="236538" lvl="1" indent="0" algn="just">
              <a:lnSpc>
                <a:spcPct val="100000"/>
              </a:lnSpc>
              <a:buNone/>
            </a:pPr>
            <a:r>
              <a:rPr lang="en-GB" sz="1800" dirty="0">
                <a:latin typeface="Abadi Extra Light" panose="020B0204020104020204" pitchFamily="34" charset="0"/>
              </a:rPr>
              <a:t>The foundation in partnership with training partners is implementing a national training programme to equip over 100,000 beneficiaries with skills in Bead-making, Catering, Digital Skills Certification, Electronics Repairs and Maintenance, Fashion Designing, Photography, Shoe </a:t>
            </a:r>
            <a:r>
              <a:rPr lang="en-GB" sz="1800" dirty="0" smtClean="0">
                <a:latin typeface="Abadi Extra Light" panose="020B0204020104020204" pitchFamily="34" charset="0"/>
              </a:rPr>
              <a:t>Making, Programme Coding </a:t>
            </a:r>
            <a:r>
              <a:rPr lang="en-GB" sz="1800" dirty="0">
                <a:latin typeface="Abadi Extra Light" panose="020B0204020104020204" pitchFamily="34" charset="0"/>
              </a:rPr>
              <a:t>etc. </a:t>
            </a:r>
            <a:endParaRPr lang="en-US" sz="1800" dirty="0">
              <a:latin typeface="Abadi Extra Light" panose="020B02040201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0E24D8-90FF-40EE-A078-F438557B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041"/>
            <a:ext cx="4762500" cy="3771900"/>
          </a:xfrm>
          <a:prstGeom prst="rect">
            <a:avLst/>
          </a:prstGeom>
          <a:solidFill>
            <a:srgbClr val="E6E6E6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00242CE-EEEE-485E-9274-45A37A3270BC}"/>
              </a:ext>
            </a:extLst>
          </p:cNvPr>
          <p:cNvSpPr/>
          <p:nvPr/>
        </p:nvSpPr>
        <p:spPr>
          <a:xfrm>
            <a:off x="0" y="4680585"/>
            <a:ext cx="4686300" cy="1477328"/>
          </a:xfrm>
          <a:prstGeom prst="rect">
            <a:avLst/>
          </a:prstGeom>
          <a:solidFill>
            <a:srgbClr val="663052"/>
          </a:solidFill>
        </p:spPr>
        <p:txBody>
          <a:bodyPr wrap="square">
            <a:spAutoFit/>
          </a:bodyPr>
          <a:lstStyle/>
          <a:p>
            <a:pPr algn="ctr"/>
            <a:r>
              <a:rPr lang="en-GB" sz="72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4,202 </a:t>
            </a:r>
            <a:endParaRPr lang="en-GB" sz="72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It’s New To Me Charity Shops beneficiaries</a:t>
            </a:r>
            <a:endParaRPr lang="en-GB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419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indoor, floor&#10;&#10;Description generated with high confidence">
            <a:extLst>
              <a:ext uri="{FF2B5EF4-FFF2-40B4-BE49-F238E27FC236}">
                <a16:creationId xmlns:a16="http://schemas.microsoft.com/office/drawing/2014/main" xmlns="" id="{AE0F6260-1E4F-41DB-87D9-ABE1200CF5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8" r="1" b="19696"/>
          <a:stretch/>
        </p:blipFill>
        <p:spPr>
          <a:xfrm>
            <a:off x="6176433" y="930165"/>
            <a:ext cx="6015567" cy="3231931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4" name="Picture 3" descr="A close up of a rack of clothes&#10;&#10;Description generated with very high confidence">
            <a:extLst>
              <a:ext uri="{FF2B5EF4-FFF2-40B4-BE49-F238E27FC236}">
                <a16:creationId xmlns:a16="http://schemas.microsoft.com/office/drawing/2014/main" xmlns="" id="{52B34AC2-3EB9-4022-9467-D380BA663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57" b="38924"/>
          <a:stretch/>
        </p:blipFill>
        <p:spPr>
          <a:xfrm>
            <a:off x="20" y="4272455"/>
            <a:ext cx="3535311" cy="2585544"/>
          </a:xfrm>
          <a:prstGeom prst="rect">
            <a:avLst/>
          </a:prstGeom>
        </p:spPr>
      </p:pic>
      <p:pic>
        <p:nvPicPr>
          <p:cNvPr id="2" name="Picture 1" descr="A room filled with people&#10;&#10;Description generated with high confidence">
            <a:extLst>
              <a:ext uri="{FF2B5EF4-FFF2-40B4-BE49-F238E27FC236}">
                <a16:creationId xmlns:a16="http://schemas.microsoft.com/office/drawing/2014/main" xmlns="" id="{0163317F-7B97-46E6-8CBD-72FE4652CF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76" r="1845" b="-2"/>
          <a:stretch/>
        </p:blipFill>
        <p:spPr>
          <a:xfrm>
            <a:off x="3696199" y="3610302"/>
            <a:ext cx="4789093" cy="3247697"/>
          </a:xfrm>
          <a:prstGeom prst="rect">
            <a:avLst/>
          </a:prstGeom>
        </p:spPr>
      </p:pic>
      <p:pic>
        <p:nvPicPr>
          <p:cNvPr id="6" name="Picture 5" descr="A picture containing indoor, colorful, wall, table&#10;&#10;Description generated with very high confidence">
            <a:extLst>
              <a:ext uri="{FF2B5EF4-FFF2-40B4-BE49-F238E27FC236}">
                <a16:creationId xmlns:a16="http://schemas.microsoft.com/office/drawing/2014/main" xmlns="" id="{05F772C2-CB6B-4214-A15D-30246878EB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41" r="-1" b="16361"/>
          <a:stretch/>
        </p:blipFill>
        <p:spPr>
          <a:xfrm>
            <a:off x="1" y="898634"/>
            <a:ext cx="6015567" cy="3247696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0" name="Picture 9" descr="Clothes hanging on a rack&#10;&#10;Description generated with very high confidence">
            <a:extLst>
              <a:ext uri="{FF2B5EF4-FFF2-40B4-BE49-F238E27FC236}">
                <a16:creationId xmlns:a16="http://schemas.microsoft.com/office/drawing/2014/main" xmlns="" id="{4CC25A03-982C-472D-8F1B-B90709E4DD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85" r="-2" b="36929"/>
          <a:stretch/>
        </p:blipFill>
        <p:spPr>
          <a:xfrm>
            <a:off x="8646161" y="4351284"/>
            <a:ext cx="3545840" cy="25067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A35E32-93AA-4296-8471-DA7927D2B60B}"/>
              </a:ext>
            </a:extLst>
          </p:cNvPr>
          <p:cNvSpPr/>
          <p:nvPr/>
        </p:nvSpPr>
        <p:spPr>
          <a:xfrm>
            <a:off x="432049" y="189185"/>
            <a:ext cx="5151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Abadi Extra Light" panose="020B0204020104020204" pitchFamily="34" charset="0"/>
              </a:rPr>
              <a:t>It's New to Me Charity Shops</a:t>
            </a:r>
          </a:p>
        </p:txBody>
      </p:sp>
    </p:spTree>
    <p:extLst>
      <p:ext uri="{BB962C8B-B14F-4D97-AF65-F5344CB8AC3E}">
        <p14:creationId xmlns:p14="http://schemas.microsoft.com/office/powerpoint/2010/main" xmlns="" val="993458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D4D7C0-C16F-48EA-85A1-389AA4B07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" y="0"/>
            <a:ext cx="12173830" cy="42955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CCAB8B-6E18-874E-B922-F4A34AD159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15891" y="3699806"/>
            <a:ext cx="6012873" cy="1191491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A channel for the </a:t>
            </a:r>
            <a:r>
              <a:rPr lang="en-US" sz="4400" b="1" dirty="0">
                <a:latin typeface="Trebuchet MS" panose="020B0603020202020204" pitchFamily="34" charset="0"/>
              </a:rPr>
              <a:t>expression of His love</a:t>
            </a:r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D78BE3-B8F5-4C86-BF84-53711634BF8C}"/>
              </a:ext>
            </a:extLst>
          </p:cNvPr>
          <p:cNvSpPr/>
          <p:nvPr/>
        </p:nvSpPr>
        <p:spPr>
          <a:xfrm>
            <a:off x="5915891" y="325972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The Global leader in charity, accountability and compassion. </a:t>
            </a:r>
          </a:p>
        </p:txBody>
      </p:sp>
    </p:spTree>
    <p:extLst>
      <p:ext uri="{BB962C8B-B14F-4D97-AF65-F5344CB8AC3E}">
        <p14:creationId xmlns:p14="http://schemas.microsoft.com/office/powerpoint/2010/main" xmlns="" val="4019157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A361EC-1E84-4D3E-9466-E183EA377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2" y="0"/>
            <a:ext cx="1210651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58C5FE-DA10-4BF3-9C02-05E5214A1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700087"/>
            <a:ext cx="4705350" cy="3810000"/>
          </a:xfrm>
          <a:prstGeom prst="rect">
            <a:avLst/>
          </a:prstGeom>
          <a:solidFill>
            <a:srgbClr val="E6E6E6"/>
          </a:solidFill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86300" y="0"/>
            <a:ext cx="7505700" cy="6858000"/>
          </a:xfrm>
          <a:solidFill>
            <a:schemeClr val="tx1">
              <a:lumMod val="75000"/>
              <a:lumOff val="25000"/>
              <a:alpha val="73000"/>
            </a:schemeClr>
          </a:solidFill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6,976 beneficiaries of </a:t>
            </a:r>
            <a:r>
              <a:rPr lang="en-US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Habitation </a:t>
            </a:r>
            <a:r>
              <a:rPr lang="en-US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of </a:t>
            </a:r>
            <a:r>
              <a:rPr lang="en-US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Hope </a:t>
            </a:r>
            <a:r>
              <a:rPr lang="en-US" sz="2400" smtClean="0">
                <a:solidFill>
                  <a:schemeClr val="bg1"/>
                </a:solidFill>
                <a:latin typeface="Abadi Extra Light" panose="020B0204020104020204" pitchFamily="34" charset="0"/>
              </a:rPr>
              <a:t>Rehabilitation Centre </a:t>
            </a:r>
            <a:endParaRPr lang="en-US" sz="24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4,000 </a:t>
            </a:r>
            <a:r>
              <a:rPr lang="en-US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beneficiaries of Christ </a:t>
            </a:r>
            <a:r>
              <a:rPr lang="en-US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Against Drugs Abuse Ministry (CADAM</a:t>
            </a:r>
            <a:r>
              <a:rPr lang="en-US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)</a:t>
            </a:r>
            <a:endParaRPr lang="en-US" sz="24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1,003</a:t>
            </a:r>
            <a:r>
              <a:rPr lang="en-US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 beneficiaries of </a:t>
            </a:r>
            <a:r>
              <a:rPr lang="en-US" sz="2400" dirty="0" err="1" smtClean="0">
                <a:solidFill>
                  <a:schemeClr val="bg1"/>
                </a:solidFill>
                <a:latin typeface="Abadi Extra Light" panose="020B0204020104020204" pitchFamily="34" charset="0"/>
              </a:rPr>
              <a:t>Wholistic</a:t>
            </a:r>
            <a:r>
              <a:rPr lang="en-US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Outreach </a:t>
            </a:r>
            <a:r>
              <a:rPr lang="en-US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(Rehabilitation </a:t>
            </a:r>
            <a:r>
              <a:rPr lang="en-US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of Prostitutes and A</a:t>
            </a:r>
            <a:r>
              <a:rPr lang="en-US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bandoned Girls)</a:t>
            </a:r>
            <a:endParaRPr lang="en-GB" sz="24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518 beneficiaries of </a:t>
            </a:r>
            <a:r>
              <a:rPr lang="en-GB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Wellspring </a:t>
            </a:r>
            <a:r>
              <a:rPr lang="en-GB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Rehabilitation </a:t>
            </a:r>
            <a:r>
              <a:rPr lang="en-GB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Centre</a:t>
            </a:r>
            <a:endParaRPr lang="en-GB" sz="24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41 </a:t>
            </a:r>
            <a:r>
              <a:rPr lang="en-GB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beneficiaries of Virtuous </a:t>
            </a:r>
            <a:r>
              <a:rPr lang="en-GB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Women </a:t>
            </a:r>
            <a:r>
              <a:rPr lang="en-GB" sz="2400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(Rehabilitation of Commercial Sex Workers)</a:t>
            </a:r>
            <a:endParaRPr lang="en-US" sz="24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D5A0F1D-335E-4A99-856D-88F6E6B4E602}"/>
              </a:ext>
            </a:extLst>
          </p:cNvPr>
          <p:cNvSpPr/>
          <p:nvPr/>
        </p:nvSpPr>
        <p:spPr>
          <a:xfrm>
            <a:off x="0" y="4680585"/>
            <a:ext cx="4686300" cy="1477328"/>
          </a:xfrm>
          <a:prstGeom prst="rect">
            <a:avLst/>
          </a:prstGeom>
          <a:solidFill>
            <a:srgbClr val="C5202E"/>
          </a:solidFill>
        </p:spPr>
        <p:txBody>
          <a:bodyPr wrap="square">
            <a:spAutoFit/>
          </a:bodyPr>
          <a:lstStyle/>
          <a:p>
            <a:pPr algn="ctr"/>
            <a:r>
              <a:rPr lang="en-GB" sz="7200" b="1" dirty="0" smtClean="0">
                <a:solidFill>
                  <a:schemeClr val="bg1"/>
                </a:solidFill>
                <a:latin typeface="Abadi Extra Light" panose="020B0204020104020204" pitchFamily="34" charset="0"/>
              </a:rPr>
              <a:t>12,958 </a:t>
            </a:r>
            <a:endParaRPr lang="en-GB" sz="72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Abadi Extra Light" panose="020B0204020104020204" pitchFamily="34" charset="0"/>
              </a:rPr>
              <a:t>inmates have so far benefited</a:t>
            </a:r>
          </a:p>
        </p:txBody>
      </p:sp>
    </p:spTree>
    <p:extLst>
      <p:ext uri="{BB962C8B-B14F-4D97-AF65-F5344CB8AC3E}">
        <p14:creationId xmlns:p14="http://schemas.microsoft.com/office/powerpoint/2010/main" xmlns="" val="2664877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A59F5A-F486-4470-B3C0-8D40D49C0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3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7EB21A-64C3-4008-9D0A-D7135632A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7" r="28710" b="2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4557BE-EC1B-431B-942E-8126B9F26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50" y="4076787"/>
            <a:ext cx="3448050" cy="2791943"/>
          </a:xfrm>
          <a:prstGeom prst="rect">
            <a:avLst/>
          </a:prstGeom>
          <a:solidFill>
            <a:srgbClr val="E6E6E6"/>
          </a:solidFill>
        </p:spPr>
      </p:pic>
    </p:spTree>
    <p:extLst>
      <p:ext uri="{BB962C8B-B14F-4D97-AF65-F5344CB8AC3E}">
        <p14:creationId xmlns:p14="http://schemas.microsoft.com/office/powerpoint/2010/main" xmlns="" val="22621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HLF Impact report for June 2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4994" y="0"/>
            <a:ext cx="97102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45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CA145D-20FF-44E3-AA02-9417AF61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847975"/>
            <a:ext cx="10287000" cy="1162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A82ACD-DE34-47A6-9C86-85E6DE1AAEEB}"/>
              </a:ext>
            </a:extLst>
          </p:cNvPr>
          <p:cNvSpPr txBox="1"/>
          <p:nvPr/>
        </p:nvSpPr>
        <p:spPr>
          <a:xfrm>
            <a:off x="7535917" y="2502772"/>
            <a:ext cx="292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badi Extra Light" panose="020B0204020104020204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xmlns="" val="12078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130B7C-6DDE-4078-BCE3-07AE5BC97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389"/>
            <a:ext cx="12192000" cy="4389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E4CED5-2490-4739-8F93-523942CD7237}"/>
              </a:ext>
            </a:extLst>
          </p:cNvPr>
          <p:cNvSpPr txBox="1"/>
          <p:nvPr/>
        </p:nvSpPr>
        <p:spPr>
          <a:xfrm>
            <a:off x="6664036" y="3231932"/>
            <a:ext cx="4613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3200" dirty="0">
                <a:solidFill>
                  <a:schemeClr val="bg1"/>
                </a:solidFill>
                <a:latin typeface="Trebuchet MS" panose="020B0603020202020204" pitchFamily="34" charset="0"/>
              </a:rPr>
              <a:t>Help </a:t>
            </a:r>
            <a:r>
              <a:rPr lang="en-GB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To </a:t>
            </a:r>
            <a:r>
              <a:rPr lang="en-GB" sz="3200" dirty="0">
                <a:solidFill>
                  <a:schemeClr val="bg1"/>
                </a:solidFill>
                <a:latin typeface="Trebuchet MS" panose="020B0603020202020204" pitchFamily="34" charset="0"/>
              </a:rPr>
              <a:t>The </a:t>
            </a:r>
            <a:r>
              <a:rPr lang="en-GB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Helpless</a:t>
            </a:r>
          </a:p>
          <a:p>
            <a:pPr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Hope For The Hopeless</a:t>
            </a:r>
          </a:p>
          <a:p>
            <a:pPr>
              <a:buFont typeface="Wingdings" pitchFamily="2" charset="2"/>
              <a:buChar char="§"/>
            </a:pPr>
            <a:r>
              <a:rPr lang="en-GB" sz="3200" dirty="0" smtClean="0">
                <a:latin typeface="Trebuchet MS" panose="020B0603020202020204" pitchFamily="34" charset="0"/>
              </a:rPr>
              <a:t>Food For The Hungry</a:t>
            </a:r>
          </a:p>
          <a:p>
            <a:pPr>
              <a:buFont typeface="Wingdings" pitchFamily="2" charset="2"/>
              <a:buChar char="§"/>
            </a:pPr>
            <a:r>
              <a:rPr lang="en-GB" sz="3200" dirty="0" smtClean="0">
                <a:latin typeface="Trebuchet MS" panose="020B0603020202020204" pitchFamily="34" charset="0"/>
              </a:rPr>
              <a:t>Strength For The Weak</a:t>
            </a:r>
            <a:endParaRPr lang="en-GB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181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2F19B711-C590-44D1-9AA8-9F143B0ED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0C79CF2-6A1C-4636-84CE-ABB2BE191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A5D17DF-AD65-402C-A95C-F13C770C9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C8E7C7-01ED-4FEA-A861-DED0715E1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4" t="20236" r="6182"/>
          <a:stretch/>
        </p:blipFill>
        <p:spPr>
          <a:xfrm>
            <a:off x="2866768" y="2650617"/>
            <a:ext cx="8088641" cy="3386475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xmlns="" id="{01BE0D79-F425-4EF3-84F8-C8A32C9A9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36591" y="1183037"/>
            <a:ext cx="3335410" cy="146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563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0B46CCD-9954-4C94-9940-8B08D856CFFB}"/>
              </a:ext>
            </a:extLst>
          </p:cNvPr>
          <p:cNvSpPr txBox="1">
            <a:spLocks/>
          </p:cNvSpPr>
          <p:nvPr/>
        </p:nvSpPr>
        <p:spPr>
          <a:xfrm>
            <a:off x="509898" y="1562100"/>
            <a:ext cx="369751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kern="1200" spc="300" dirty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rPr>
              <a:t>STRATEGIC INTENT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C83F9D-3C8A-2B42-8B98-92BA237651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5512" y="3429000"/>
            <a:ext cx="3697510" cy="186690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latin typeface="Abadi Extra Light" panose="020B0204020104020204" pitchFamily="34" charset="0"/>
              </a:rPr>
              <a:t>His Love Foundation is a Faith inspired organization serving millions of people worldwide regardless of their sex, religion, social or economic backgrounds.</a:t>
            </a: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xmlns="" id="{3054798D-534E-41F0-8746-06E60C16C6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2246" y="0"/>
            <a:ext cx="7559754" cy="6858000"/>
          </a:xfrm>
          <a:prstGeom prst="rect">
            <a:avLst/>
          </a:prstGeom>
          <a:solidFill>
            <a:srgbClr val="373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9">
            <a:extLst>
              <a:ext uri="{FF2B5EF4-FFF2-40B4-BE49-F238E27FC236}">
                <a16:creationId xmlns:a16="http://schemas.microsoft.com/office/drawing/2014/main" xmlns="" id="{CB6D657F-A3E2-4217-BFDD-D6B466FE24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92995" y="484632"/>
            <a:ext cx="670914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663588-2145-47A7-ABE8-E2171CDDA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35" r="32274" b="5"/>
          <a:stretch/>
        </p:blipFill>
        <p:spPr>
          <a:xfrm>
            <a:off x="5414728" y="827678"/>
            <a:ext cx="1721427" cy="1996780"/>
          </a:xfrm>
          <a:prstGeom prst="rect">
            <a:avLst/>
          </a:prstGeom>
        </p:spPr>
      </p:pic>
      <p:pic>
        <p:nvPicPr>
          <p:cNvPr id="10" name="Picture 9" descr="A group of people sitting in front of a crowd&#10;&#10;Description generated with very high confidence">
            <a:extLst>
              <a:ext uri="{FF2B5EF4-FFF2-40B4-BE49-F238E27FC236}">
                <a16:creationId xmlns:a16="http://schemas.microsoft.com/office/drawing/2014/main" xmlns="" id="{46BD335E-D313-491B-835B-4F4E04712F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968" r="-6" b="-6"/>
          <a:stretch/>
        </p:blipFill>
        <p:spPr>
          <a:xfrm>
            <a:off x="7291641" y="829733"/>
            <a:ext cx="1726812" cy="1994725"/>
          </a:xfrm>
          <a:prstGeom prst="rect">
            <a:avLst/>
          </a:prstGeom>
        </p:spPr>
      </p:pic>
      <p:pic>
        <p:nvPicPr>
          <p:cNvPr id="11" name="Picture 10" descr="A group of people looking at each other&#10;&#10;Description generated with high confidence">
            <a:extLst>
              <a:ext uri="{FF2B5EF4-FFF2-40B4-BE49-F238E27FC236}">
                <a16:creationId xmlns:a16="http://schemas.microsoft.com/office/drawing/2014/main" xmlns="" id="{D40A5A46-6D43-4E10-AF44-62C64CFCC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10" r="39916" b="-1"/>
          <a:stretch/>
        </p:blipFill>
        <p:spPr>
          <a:xfrm>
            <a:off x="9173937" y="827678"/>
            <a:ext cx="2315724" cy="50867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EE633A-C457-4BC2-92F6-DE19EE78A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212" y="2867941"/>
            <a:ext cx="3698587" cy="321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332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3567FE-B2F7-4866-BE96-BDCBFFF68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90" y="1838325"/>
            <a:ext cx="1085850" cy="3181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02A3AE-CCA9-4BA3-A3A2-D5B8C3CD7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49" y="827195"/>
            <a:ext cx="8594865" cy="53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5385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8BC278-4B49-4218-8DDB-80D2DA1F9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797" y="1803729"/>
            <a:ext cx="4248203" cy="5054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D1A219-4E12-4989-8F91-090D013A7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33" r="12767"/>
          <a:stretch/>
        </p:blipFill>
        <p:spPr>
          <a:xfrm>
            <a:off x="0" y="7758"/>
            <a:ext cx="3336326" cy="3080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B5F916-CE14-44F6-9B1F-29BED9AE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326" y="0"/>
            <a:ext cx="4646139" cy="3095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0D986D-201A-443D-A5BB-0033FCF613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5" r="15403"/>
          <a:stretch/>
        </p:blipFill>
        <p:spPr>
          <a:xfrm>
            <a:off x="7943797" y="-1"/>
            <a:ext cx="4248203" cy="30955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31D71F-3C44-4F36-913B-20549732805F}"/>
              </a:ext>
            </a:extLst>
          </p:cNvPr>
          <p:cNvSpPr/>
          <p:nvPr/>
        </p:nvSpPr>
        <p:spPr>
          <a:xfrm>
            <a:off x="915826" y="4486620"/>
            <a:ext cx="6067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rebuchet MS" panose="020B0603020202020204" pitchFamily="34" charset="0"/>
              </a:rPr>
              <a:t>His Love Foundation has implemented over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70,394</a:t>
            </a:r>
            <a:r>
              <a:rPr lang="en-US" dirty="0">
                <a:latin typeface="Trebuchet MS" panose="020B0603020202020204" pitchFamily="34" charset="0"/>
              </a:rPr>
              <a:t> projects </a:t>
            </a:r>
            <a:r>
              <a:rPr lang="en-US" dirty="0" smtClean="0">
                <a:latin typeface="Trebuchet MS" panose="020B0603020202020204" pitchFamily="34" charset="0"/>
              </a:rPr>
              <a:t>in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487</a:t>
            </a:r>
            <a:r>
              <a:rPr lang="en-US" dirty="0" smtClean="0">
                <a:latin typeface="Trebuchet MS" panose="020B0603020202020204" pitchFamily="34" charset="0"/>
              </a:rPr>
              <a:t> Local Government Areas spread across the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36</a:t>
            </a:r>
            <a:r>
              <a:rPr lang="en-US" dirty="0" smtClean="0">
                <a:latin typeface="Trebuchet MS" panose="020B0603020202020204" pitchFamily="34" charset="0"/>
              </a:rPr>
              <a:t> States and the Federal Capital Territory of Nigeria between March 2018 – June 2019.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5394E1-28E6-4F1E-9EB4-501B9FCF70DB}"/>
              </a:ext>
            </a:extLst>
          </p:cNvPr>
          <p:cNvSpPr txBox="1"/>
          <p:nvPr/>
        </p:nvSpPr>
        <p:spPr>
          <a:xfrm>
            <a:off x="915826" y="3762476"/>
            <a:ext cx="3634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PROJECT OVERVIEW</a:t>
            </a:r>
            <a:endParaRPr lang="en-GB" sz="1050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936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281BB2-3128-4BFB-A0ED-F14A25333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944" y="1671637"/>
            <a:ext cx="3933825" cy="351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7323EF-A3E4-46EC-A7A2-5B9D92DF4371}"/>
              </a:ext>
            </a:extLst>
          </p:cNvPr>
          <p:cNvSpPr txBox="1"/>
          <p:nvPr/>
        </p:nvSpPr>
        <p:spPr>
          <a:xfrm>
            <a:off x="2214578" y="3759199"/>
            <a:ext cx="41801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60,902,393</a:t>
            </a:r>
            <a:r>
              <a:rPr lang="en-GB" sz="2800" dirty="0" smtClean="0">
                <a:latin typeface="Trebuchet MS" panose="020B0603020202020204" pitchFamily="34" charset="0"/>
              </a:rPr>
              <a:t> </a:t>
            </a:r>
            <a:endParaRPr lang="en-GB" sz="2800" dirty="0">
              <a:latin typeface="Trebuchet MS" panose="020B0603020202020204" pitchFamily="34" charset="0"/>
            </a:endParaRPr>
          </a:p>
          <a:p>
            <a:pPr algn="ctr"/>
            <a:r>
              <a:rPr lang="en-GB" sz="2000" dirty="0">
                <a:latin typeface="Abadi Extra Light" panose="020B0204020104020204" pitchFamily="34" charset="0"/>
              </a:rPr>
              <a:t>beneficiaries as of June,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D64804-A70D-4D39-AB2F-4D76E9198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" y="1635352"/>
            <a:ext cx="1225391" cy="3558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8362CD-96FC-4E96-BB92-F690F8C58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395" y="1689114"/>
            <a:ext cx="3933825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3EB1A8-8D4A-4B47-8FD8-716AF70142B8}"/>
              </a:ext>
            </a:extLst>
          </p:cNvPr>
          <p:cNvSpPr txBox="1"/>
          <p:nvPr/>
        </p:nvSpPr>
        <p:spPr>
          <a:xfrm>
            <a:off x="6663522" y="3861182"/>
            <a:ext cx="38166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badi Extra Light" panose="020B0204020104020204" pitchFamily="34" charset="0"/>
              </a:rPr>
              <a:t>36 STATES + FCT</a:t>
            </a:r>
          </a:p>
          <a:p>
            <a:r>
              <a:rPr lang="en-GB" sz="3200" b="1" dirty="0">
                <a:latin typeface="Abadi Extra Light" panose="020B0204020104020204" pitchFamily="34" charset="0"/>
              </a:rPr>
              <a:t>487 LGAs</a:t>
            </a:r>
          </a:p>
        </p:txBody>
      </p:sp>
    </p:spTree>
    <p:extLst>
      <p:ext uri="{BB962C8B-B14F-4D97-AF65-F5344CB8AC3E}">
        <p14:creationId xmlns:p14="http://schemas.microsoft.com/office/powerpoint/2010/main" xmlns="" val="263710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031442-7E24-422D-992E-A375BD2D2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480" y="601882"/>
            <a:ext cx="4724809" cy="4730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A8601A7-66AD-4A8B-A6D8-7C61CBEBC88D}"/>
              </a:ext>
            </a:extLst>
          </p:cNvPr>
          <p:cNvSpPr/>
          <p:nvPr/>
        </p:nvSpPr>
        <p:spPr>
          <a:xfrm>
            <a:off x="2286000" y="4855029"/>
            <a:ext cx="701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badi Extra Light" panose="020B0204020104020204" pitchFamily="34" charset="0"/>
                <a:cs typeface="Bangla MN" pitchFamily="2" charset="0"/>
              </a:rPr>
              <a:t>We collaborate with over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  <a:cs typeface="Bangla MN" pitchFamily="2" charset="0"/>
              </a:rPr>
              <a:t>43,599</a:t>
            </a:r>
            <a:r>
              <a:rPr lang="en-US" sz="2400" dirty="0">
                <a:latin typeface="Abadi Extra Light" panose="020B0204020104020204" pitchFamily="34" charset="0"/>
                <a:cs typeface="Bangla MN" pitchFamily="2" charset="0"/>
              </a:rPr>
              <a:t> P</a:t>
            </a:r>
            <a:r>
              <a:rPr lang="en-US" sz="2400" dirty="0" smtClean="0">
                <a:latin typeface="Abadi Extra Light" panose="020B0204020104020204" pitchFamily="34" charset="0"/>
                <a:cs typeface="Bangla MN" pitchFamily="2" charset="0"/>
              </a:rPr>
              <a:t>artner Center </a:t>
            </a:r>
            <a:r>
              <a:rPr lang="en-US" sz="2400" dirty="0">
                <a:latin typeface="Abadi Extra Light" panose="020B0204020104020204" pitchFamily="34" charset="0"/>
                <a:cs typeface="Bangla MN" pitchFamily="2" charset="0"/>
              </a:rPr>
              <a:t>locations all over Nigeria and has operational presence in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  <a:cs typeface="Bangla MN" pitchFamily="2" charset="0"/>
              </a:rPr>
              <a:t>197</a:t>
            </a:r>
            <a:r>
              <a:rPr lang="en-US" sz="2400" dirty="0">
                <a:latin typeface="Abadi Extra Light" panose="020B0204020104020204" pitchFamily="34" charset="0"/>
                <a:cs typeface="Bangla MN" pitchFamily="2" charset="0"/>
              </a:rPr>
              <a:t> </a:t>
            </a:r>
            <a:r>
              <a:rPr lang="en-US" sz="2400" dirty="0" smtClean="0">
                <a:latin typeface="Abadi Extra Light" panose="020B0204020104020204" pitchFamily="34" charset="0"/>
                <a:cs typeface="Bangla MN" pitchFamily="2" charset="0"/>
              </a:rPr>
              <a:t>nations </a:t>
            </a:r>
            <a:r>
              <a:rPr lang="en-US" sz="2400" dirty="0">
                <a:latin typeface="Abadi Extra Light" panose="020B0204020104020204" pitchFamily="34" charset="0"/>
                <a:cs typeface="Bangla MN" pitchFamily="2" charset="0"/>
              </a:rPr>
              <a:t>of the world.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9A2D7C-DA45-47DC-BF02-B688E1BCF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47750" y="-245108"/>
            <a:ext cx="10953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8358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</TotalTime>
  <Words>808</Words>
  <Application>Microsoft Office PowerPoint</Application>
  <PresentationFormat>Custom</PresentationFormat>
  <Paragraphs>98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June 2019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Kirikiri Maximum Prison Reference Hospital Lagos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Lanre Oyegbola</dc:creator>
  <cp:lastModifiedBy>LIFE-3</cp:lastModifiedBy>
  <cp:revision>71</cp:revision>
  <dcterms:created xsi:type="dcterms:W3CDTF">2019-06-28T14:46:30Z</dcterms:created>
  <dcterms:modified xsi:type="dcterms:W3CDTF">2019-07-30T12:07:35Z</dcterms:modified>
</cp:coreProperties>
</file>