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336" r:id="rId2"/>
    <p:sldId id="801" r:id="rId3"/>
    <p:sldId id="815" r:id="rId4"/>
    <p:sldId id="805" r:id="rId5"/>
    <p:sldId id="4408" r:id="rId6"/>
    <p:sldId id="727" r:id="rId7"/>
    <p:sldId id="4409" r:id="rId8"/>
    <p:sldId id="728" r:id="rId9"/>
    <p:sldId id="803" r:id="rId10"/>
    <p:sldId id="804" r:id="rId11"/>
    <p:sldId id="802" r:id="rId12"/>
    <p:sldId id="744" r:id="rId13"/>
    <p:sldId id="748" r:id="rId14"/>
    <p:sldId id="4410" r:id="rId15"/>
    <p:sldId id="817" r:id="rId16"/>
    <p:sldId id="749" r:id="rId17"/>
    <p:sldId id="751" r:id="rId18"/>
    <p:sldId id="753" r:id="rId19"/>
    <p:sldId id="720" r:id="rId20"/>
    <p:sldId id="755" r:id="rId21"/>
    <p:sldId id="757" r:id="rId22"/>
    <p:sldId id="759" r:id="rId23"/>
    <p:sldId id="761" r:id="rId24"/>
    <p:sldId id="763" r:id="rId25"/>
    <p:sldId id="765" r:id="rId26"/>
    <p:sldId id="766" r:id="rId27"/>
    <p:sldId id="767" r:id="rId28"/>
    <p:sldId id="768" r:id="rId29"/>
    <p:sldId id="769" r:id="rId30"/>
    <p:sldId id="770" r:id="rId31"/>
    <p:sldId id="771" r:id="rId32"/>
    <p:sldId id="772" r:id="rId33"/>
    <p:sldId id="774" r:id="rId34"/>
    <p:sldId id="776" r:id="rId35"/>
    <p:sldId id="779" r:id="rId36"/>
    <p:sldId id="780" r:id="rId37"/>
    <p:sldId id="777" r:id="rId38"/>
    <p:sldId id="778" r:id="rId39"/>
    <p:sldId id="511" r:id="rId40"/>
    <p:sldId id="4412" r:id="rId41"/>
    <p:sldId id="4413" r:id="rId42"/>
    <p:sldId id="4419" r:id="rId43"/>
    <p:sldId id="4414" r:id="rId44"/>
    <p:sldId id="4417" r:id="rId45"/>
    <p:sldId id="4415" r:id="rId46"/>
    <p:sldId id="4418" r:id="rId47"/>
    <p:sldId id="806" r:id="rId48"/>
    <p:sldId id="738" r:id="rId49"/>
    <p:sldId id="740" r:id="rId50"/>
    <p:sldId id="741" r:id="rId51"/>
    <p:sldId id="742" r:id="rId52"/>
    <p:sldId id="743" r:id="rId53"/>
    <p:sldId id="745" r:id="rId54"/>
    <p:sldId id="746" r:id="rId55"/>
    <p:sldId id="747" r:id="rId56"/>
    <p:sldId id="807" r:id="rId57"/>
    <p:sldId id="808" r:id="rId58"/>
    <p:sldId id="750" r:id="rId59"/>
    <p:sldId id="809" r:id="rId60"/>
    <p:sldId id="752" r:id="rId61"/>
    <p:sldId id="810" r:id="rId62"/>
    <p:sldId id="754" r:id="rId63"/>
    <p:sldId id="811" r:id="rId64"/>
    <p:sldId id="756" r:id="rId65"/>
    <p:sldId id="812" r:id="rId66"/>
    <p:sldId id="758" r:id="rId67"/>
    <p:sldId id="813" r:id="rId68"/>
    <p:sldId id="258" r:id="rId69"/>
    <p:sldId id="259" r:id="rId70"/>
    <p:sldId id="261" r:id="rId71"/>
    <p:sldId id="262" r:id="rId72"/>
    <p:sldId id="263" r:id="rId73"/>
    <p:sldId id="264" r:id="rId74"/>
    <p:sldId id="265" r:id="rId75"/>
    <p:sldId id="270" r:id="rId76"/>
    <p:sldId id="818" r:id="rId77"/>
    <p:sldId id="276" r:id="rId78"/>
    <p:sldId id="277" r:id="rId79"/>
    <p:sldId id="819" r:id="rId80"/>
    <p:sldId id="278" r:id="rId81"/>
    <p:sldId id="820" r:id="rId82"/>
    <p:sldId id="280" r:id="rId83"/>
    <p:sldId id="821" r:id="rId84"/>
    <p:sldId id="281" r:id="rId85"/>
    <p:sldId id="822" r:id="rId86"/>
    <p:sldId id="282" r:id="rId87"/>
    <p:sldId id="823" r:id="rId88"/>
    <p:sldId id="284" r:id="rId89"/>
    <p:sldId id="824" r:id="rId90"/>
    <p:sldId id="285" r:id="rId91"/>
    <p:sldId id="286" r:id="rId92"/>
    <p:sldId id="287" r:id="rId93"/>
    <p:sldId id="288" r:id="rId94"/>
    <p:sldId id="309" r:id="rId95"/>
    <p:sldId id="289" r:id="rId96"/>
    <p:sldId id="290" r:id="rId97"/>
    <p:sldId id="825" r:id="rId98"/>
    <p:sldId id="310" r:id="rId99"/>
    <p:sldId id="311" r:id="rId100"/>
    <p:sldId id="292" r:id="rId101"/>
    <p:sldId id="312" r:id="rId102"/>
    <p:sldId id="313" r:id="rId103"/>
    <p:sldId id="4411" r:id="rId104"/>
    <p:sldId id="294" r:id="rId105"/>
    <p:sldId id="826" r:id="rId106"/>
    <p:sldId id="317" r:id="rId107"/>
    <p:sldId id="315" r:id="rId108"/>
    <p:sldId id="314" r:id="rId109"/>
    <p:sldId id="316" r:id="rId110"/>
    <p:sldId id="295" r:id="rId111"/>
    <p:sldId id="4420"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D59"/>
    <a:srgbClr val="F9F9F9"/>
    <a:srgbClr val="F7F7F7"/>
    <a:srgbClr val="B7B5B5"/>
    <a:srgbClr val="663052"/>
    <a:srgbClr val="E6E6E6"/>
    <a:srgbClr val="C5202E"/>
    <a:srgbClr val="00A85A"/>
    <a:srgbClr val="FFFFFF"/>
    <a:srgbClr val="DDA7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8" autoAdjust="0"/>
    <p:restoredTop sz="94660"/>
  </p:normalViewPr>
  <p:slideViewPr>
    <p:cSldViewPr snapToGrid="0">
      <p:cViewPr varScale="1">
        <p:scale>
          <a:sx n="102" d="100"/>
          <a:sy n="102" d="100"/>
        </p:scale>
        <p:origin x="200" y="496"/>
      </p:cViewPr>
      <p:guideLst>
        <p:guide orient="horz" pos="2160"/>
        <p:guide pos="3840"/>
      </p:guideLst>
    </p:cSldViewPr>
  </p:slideViewPr>
  <p:notesTextViewPr>
    <p:cViewPr>
      <p:scale>
        <a:sx n="1" d="1"/>
        <a:sy n="1" d="1"/>
      </p:scale>
      <p:origin x="0" y="0"/>
    </p:cViewPr>
  </p:notesTextViewPr>
  <p:sorterViewPr>
    <p:cViewPr>
      <p:scale>
        <a:sx n="70" d="100"/>
        <a:sy n="70" d="100"/>
      </p:scale>
      <p:origin x="0" y="-3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AB3B3-BBC6-40B0-8088-BB3E430CCF82}" type="datetimeFigureOut">
              <a:rPr lang="en-US" smtClean="0"/>
              <a:t>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47421-91C0-4CC6-B62E-8125AAA8B794}" type="slidenum">
              <a:rPr lang="en-US" smtClean="0"/>
              <a:t>‹#›</a:t>
            </a:fld>
            <a:endParaRPr lang="en-US"/>
          </a:p>
        </p:txBody>
      </p:sp>
    </p:spTree>
    <p:extLst>
      <p:ext uri="{BB962C8B-B14F-4D97-AF65-F5344CB8AC3E}">
        <p14:creationId xmlns:p14="http://schemas.microsoft.com/office/powerpoint/2010/main" val="367967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824698-BCE3-46C1-B498-71D09D50A1A2}" type="slidenum">
              <a:rPr lang="en-US" smtClean="0"/>
              <a:t>75</a:t>
            </a:fld>
            <a:endParaRPr lang="en-US"/>
          </a:p>
        </p:txBody>
      </p:sp>
    </p:spTree>
    <p:extLst>
      <p:ext uri="{BB962C8B-B14F-4D97-AF65-F5344CB8AC3E}">
        <p14:creationId xmlns:p14="http://schemas.microsoft.com/office/powerpoint/2010/main" val="30625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35D4-7F82-4E5C-924B-CD98AA764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F9FA60-A02F-46A2-A126-17D497B83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590EDB-EEFB-479D-889C-393CA6C9249F}"/>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59F1757A-7300-47D2-97A7-6A2F36921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DC4B6-430D-4E19-AF44-3DAF141C72A9}"/>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268934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ED32-493A-4736-9426-BD45F7E500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AD899-70B7-41BE-A89A-0EED71CD85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5DD38-AF02-4758-8B71-5D92783C859D}"/>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AEAC4C22-6E7C-42D3-9A50-F02628B02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4F302-CC57-4FF5-9D74-A3C695129417}"/>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180181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985A6-39D5-4D24-939A-CDF409BE2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893C4A-F489-492F-97EB-0453E6272A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838E4A-D663-4893-8458-855B7C17771C}"/>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E6CCEAAB-5858-4C99-8E5C-17995E998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68FE1A-143A-4C7E-BE39-CD81BE0287EC}"/>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97189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41283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CF8CF9-8E35-4346-B4D6-06BCE8F7EA86}"/>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43824B-3781-4D94-BAE1-732F0886E40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28DE4D-B3FD-48E5-A227-5804314B53B5}"/>
              </a:ext>
            </a:extLst>
          </p:cNvPr>
          <p:cNvSpPr>
            <a:spLocks noGrp="1"/>
          </p:cNvSpPr>
          <p:nvPr>
            <p:ph type="sldNum" sz="quarter" idx="16"/>
          </p:nvPr>
        </p:nvSpPr>
        <p:spPr/>
        <p:txBody>
          <a:bodyPr/>
          <a:lstStyle>
            <a:lvl1pPr>
              <a:defRPr/>
            </a:lvl1pPr>
          </a:lstStyle>
          <a:p>
            <a:fld id="{C5214A88-5CC5-45C8-8C9F-E8542DBC25F6}" type="slidenum">
              <a:rPr lang="en-US" altLang="en-US"/>
              <a:pPr/>
              <a:t>‹#›</a:t>
            </a:fld>
            <a:endParaRPr lang="en-US" altLang="en-US"/>
          </a:p>
        </p:txBody>
      </p:sp>
    </p:spTree>
    <p:extLst>
      <p:ext uri="{BB962C8B-B14F-4D97-AF65-F5344CB8AC3E}">
        <p14:creationId xmlns:p14="http://schemas.microsoft.com/office/powerpoint/2010/main" val="289852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DDEF-E380-47CC-A5BD-BC15717272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D02E2-0DC0-4F7C-BA8C-F8CA779E3A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76A2C-4A4B-41F7-8A98-C21BB9384D78}"/>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EC763035-4C88-4CE3-AB6E-54E0ABF71D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93886-F29C-418E-8C90-6DF416BC25E7}"/>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2550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5777-462C-4E95-BDE8-51AB97E4D5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EEA46E-9F33-42D7-ADA0-AF1CF0970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D15418-6540-4254-8ABE-C330ADB02164}"/>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95E1FC55-79FF-4E5E-9CBE-2CAC553B8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1B8B6-6C96-463E-B37A-56000DD5082A}"/>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19100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90AD-8666-431D-B28F-FA833533E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48745-A600-410D-A3C9-A04FDE292C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A4124C-3611-401F-B640-7A5FE04B28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87E14F-5244-479D-A0D2-AD8FC8CE45D8}"/>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6" name="Footer Placeholder 5">
            <a:extLst>
              <a:ext uri="{FF2B5EF4-FFF2-40B4-BE49-F238E27FC236}">
                <a16:creationId xmlns:a16="http://schemas.microsoft.com/office/drawing/2014/main" id="{FEDD9EE5-7814-4DF4-891D-CE26CFBDA0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5C985-81CA-475A-8EB1-24C9041002A5}"/>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49212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CD3F-39F7-4FB8-9432-97F28A2D0C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116E32-9655-4D61-B7A9-2630DE3CF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87469-71D7-4A70-A047-4E735D7F09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7EAAC8-A6B2-4311-9438-44510C0A3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EBE29-D932-46C6-9B30-12CE20BC35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9EDEEF-87D3-41D4-912B-E09D15801343}"/>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8" name="Footer Placeholder 7">
            <a:extLst>
              <a:ext uri="{FF2B5EF4-FFF2-40B4-BE49-F238E27FC236}">
                <a16:creationId xmlns:a16="http://schemas.microsoft.com/office/drawing/2014/main" id="{05D57B9D-6C78-44A1-850B-A35EA6D64B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92F80B-E92F-49A4-98DD-9AD62B64A418}"/>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175064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6D96-532E-4A92-B758-A58CF77BA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EF21C2-024A-4391-B1BD-E36BC1D9D48F}"/>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4" name="Footer Placeholder 3">
            <a:extLst>
              <a:ext uri="{FF2B5EF4-FFF2-40B4-BE49-F238E27FC236}">
                <a16:creationId xmlns:a16="http://schemas.microsoft.com/office/drawing/2014/main" id="{8BBA294F-8595-49B4-ACFF-F4A165B662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2A5A10-EF98-4587-8B30-14D5E0F69C18}"/>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133920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6DEE7-5C4A-4A1B-A63A-77A545AD3C97}"/>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3" name="Footer Placeholder 2">
            <a:extLst>
              <a:ext uri="{FF2B5EF4-FFF2-40B4-BE49-F238E27FC236}">
                <a16:creationId xmlns:a16="http://schemas.microsoft.com/office/drawing/2014/main" id="{F8600B97-381B-4EE9-BFDB-0D56192A3F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F10A3C-012F-428B-9133-5E1C0FBF394E}"/>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93906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9A37-3D82-438B-A229-D948E6381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341CFA-E4FE-47B9-8F21-639662AD5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CB5A7-4FE9-4E4A-BCCC-A58029661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AF5701-D696-468D-B496-E726528D2CA6}"/>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6" name="Footer Placeholder 5">
            <a:extLst>
              <a:ext uri="{FF2B5EF4-FFF2-40B4-BE49-F238E27FC236}">
                <a16:creationId xmlns:a16="http://schemas.microsoft.com/office/drawing/2014/main" id="{8377B982-9F54-471E-BA17-5F81EB748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480AE-7498-4979-9B70-938A8DE506D7}"/>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73359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E0BB-435D-44DE-8970-53B0C6116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211585-4736-4451-972D-88D6A50DF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16DB32-E61C-4167-8251-65EA75537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C3A2A2-E19E-474F-9D25-11F7EF905B34}"/>
              </a:ext>
            </a:extLst>
          </p:cNvPr>
          <p:cNvSpPr>
            <a:spLocks noGrp="1"/>
          </p:cNvSpPr>
          <p:nvPr>
            <p:ph type="dt" sz="half" idx="10"/>
          </p:nvPr>
        </p:nvSpPr>
        <p:spPr/>
        <p:txBody>
          <a:bodyPr/>
          <a:lstStyle/>
          <a:p>
            <a:fld id="{9495B506-486C-49FB-B264-2D66A6178E0D}" type="datetimeFigureOut">
              <a:rPr lang="en-GB" smtClean="0"/>
              <a:pPr/>
              <a:t>04/02/2022</a:t>
            </a:fld>
            <a:endParaRPr lang="en-GB"/>
          </a:p>
        </p:txBody>
      </p:sp>
      <p:sp>
        <p:nvSpPr>
          <p:cNvPr id="6" name="Footer Placeholder 5">
            <a:extLst>
              <a:ext uri="{FF2B5EF4-FFF2-40B4-BE49-F238E27FC236}">
                <a16:creationId xmlns:a16="http://schemas.microsoft.com/office/drawing/2014/main" id="{39738C68-DC0D-4A50-9183-3B9712F81B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0C086-6CD0-4BAD-969B-9C34C43610A4}"/>
              </a:ext>
            </a:extLst>
          </p:cNvPr>
          <p:cNvSpPr>
            <a:spLocks noGrp="1"/>
          </p:cNvSpPr>
          <p:nvPr>
            <p:ph type="sldNum" sz="quarter" idx="12"/>
          </p:nvPr>
        </p:nvSpPr>
        <p:spPr/>
        <p:txBody>
          <a:bodyPr/>
          <a:lstStyle/>
          <a:p>
            <a:fld id="{1F9ED1CF-FC1A-4C4D-A104-1A3802605041}" type="slidenum">
              <a:rPr lang="en-GB" smtClean="0"/>
              <a:pPr/>
              <a:t>‹#›</a:t>
            </a:fld>
            <a:endParaRPr lang="en-GB"/>
          </a:p>
        </p:txBody>
      </p:sp>
    </p:spTree>
    <p:extLst>
      <p:ext uri="{BB962C8B-B14F-4D97-AF65-F5344CB8AC3E}">
        <p14:creationId xmlns:p14="http://schemas.microsoft.com/office/powerpoint/2010/main" val="294932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2D5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531AF-8C3D-4FD8-9D70-B53274628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2664D-EF9A-4FB3-BD7B-55D14F12A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4CB41-4EA0-4765-9842-F3B3120CB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5B506-486C-49FB-B264-2D66A6178E0D}" type="datetimeFigureOut">
              <a:rPr lang="en-GB" smtClean="0"/>
              <a:pPr/>
              <a:t>04/02/2022</a:t>
            </a:fld>
            <a:endParaRPr lang="en-GB"/>
          </a:p>
        </p:txBody>
      </p:sp>
      <p:sp>
        <p:nvSpPr>
          <p:cNvPr id="5" name="Footer Placeholder 4">
            <a:extLst>
              <a:ext uri="{FF2B5EF4-FFF2-40B4-BE49-F238E27FC236}">
                <a16:creationId xmlns:a16="http://schemas.microsoft.com/office/drawing/2014/main" id="{CE3BA974-375F-4D54-9451-676E787BF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401824-BB98-4C76-8DE6-D4121FC8B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ED1CF-FC1A-4C4D-A104-1A3802605041}" type="slidenum">
              <a:rPr lang="en-GB" smtClean="0"/>
              <a:pPr/>
              <a:t>‹#›</a:t>
            </a:fld>
            <a:endParaRPr lang="en-GB"/>
          </a:p>
        </p:txBody>
      </p:sp>
    </p:spTree>
    <p:extLst>
      <p:ext uri="{BB962C8B-B14F-4D97-AF65-F5344CB8AC3E}">
        <p14:creationId xmlns:p14="http://schemas.microsoft.com/office/powerpoint/2010/main" val="209969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0F19FD-A56B-4F1B-A73A-381255588D64}"/>
              </a:ext>
            </a:extLst>
          </p:cNvPr>
          <p:cNvSpPr txBox="1"/>
          <p:nvPr/>
        </p:nvSpPr>
        <p:spPr>
          <a:xfrm>
            <a:off x="152400" y="4298470"/>
            <a:ext cx="11887200" cy="186458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kern="1200" dirty="0">
                <a:solidFill>
                  <a:schemeClr val="tx1"/>
                </a:solidFill>
                <a:latin typeface="Garamond" panose="02020404030301010803" pitchFamily="18" charset="0"/>
                <a:ea typeface="+mj-ea"/>
                <a:cs typeface="+mj-cs"/>
              </a:rPr>
              <a:t>APICP-CSR CONFERENCE FOR YOUTHS AND YOUNG ADULTS’ PROVINCES</a:t>
            </a:r>
          </a:p>
        </p:txBody>
      </p:sp>
      <p:sp>
        <p:nvSpPr>
          <p:cNvPr id="14" name="Oval 16">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B8B9DD5-28BD-48D4-8ADA-FFE7EEF269A5}"/>
              </a:ext>
            </a:extLst>
          </p:cNvPr>
          <p:cNvPicPr>
            <a:picLocks noChangeAspect="1"/>
          </p:cNvPicPr>
          <p:nvPr/>
        </p:nvPicPr>
        <p:blipFill rotWithShape="1">
          <a:blip r:embed="rId2">
            <a:extLst>
              <a:ext uri="{28A0092B-C50C-407E-A947-70E740481C1C}">
                <a14:useLocalDpi xmlns:a14="http://schemas.microsoft.com/office/drawing/2010/main" val="0"/>
              </a:ext>
            </a:extLst>
          </a:blip>
          <a:srcRect r="7" b="7"/>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9" name="Oval 18">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DE7B1383-1E04-1746-8A2B-60908B67A63E}"/>
              </a:ext>
            </a:extLst>
          </p:cNvPr>
          <p:cNvPicPr>
            <a:picLocks noChangeAspect="1"/>
          </p:cNvPicPr>
          <p:nvPr/>
        </p:nvPicPr>
        <p:blipFill rotWithShape="1">
          <a:blip r:embed="rId3">
            <a:extLst>
              <a:ext uri="{28A0092B-C50C-407E-A947-70E740481C1C}">
                <a14:useLocalDpi xmlns:a14="http://schemas.microsoft.com/office/drawing/2010/main" val="0"/>
              </a:ext>
            </a:extLst>
          </a:blip>
          <a:srcRect r="20" b="20"/>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21" name="Oval 20">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automaton&#10;&#10;Description automatically generated">
            <a:extLst>
              <a:ext uri="{FF2B5EF4-FFF2-40B4-BE49-F238E27FC236}">
                <a16:creationId xmlns:a16="http://schemas.microsoft.com/office/drawing/2014/main" id="{BFB1DC11-55CA-1B4E-BD7E-AFEECE781E25}"/>
              </a:ext>
            </a:extLst>
          </p:cNvPr>
          <p:cNvPicPr>
            <a:picLocks noChangeAspect="1"/>
          </p:cNvPicPr>
          <p:nvPr/>
        </p:nvPicPr>
        <p:blipFill rotWithShape="1">
          <a:blip r:embed="rId4">
            <a:extLst>
              <a:ext uri="{28A0092B-C50C-407E-A947-70E740481C1C}">
                <a14:useLocalDpi xmlns:a14="http://schemas.microsoft.com/office/drawing/2010/main" val="0"/>
              </a:ext>
            </a:extLst>
          </a:blip>
          <a:srcRect t="9000" r="-3" b="-3"/>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1207875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C3B3-9542-8B49-9930-ED01D47BA696}"/>
              </a:ext>
            </a:extLst>
          </p:cNvPr>
          <p:cNvSpPr>
            <a:spLocks noGrp="1"/>
          </p:cNvSpPr>
          <p:nvPr>
            <p:ph type="title"/>
          </p:nvPr>
        </p:nvSpPr>
        <p:spPr>
          <a:xfrm>
            <a:off x="273996" y="0"/>
            <a:ext cx="10515600" cy="1325563"/>
          </a:xfrm>
        </p:spPr>
        <p:txBody>
          <a:bodyPr/>
          <a:lstStyle/>
          <a:p>
            <a:r>
              <a:rPr lang="en-NG" dirty="0">
                <a:solidFill>
                  <a:schemeClr val="bg1"/>
                </a:solidFill>
                <a:latin typeface="Garamond" panose="02020404030301010803" pitchFamily="18" charset="0"/>
              </a:rPr>
              <a:t>ROADMAP</a:t>
            </a:r>
          </a:p>
        </p:txBody>
      </p:sp>
      <p:sp>
        <p:nvSpPr>
          <p:cNvPr id="3" name="Content Placeholder 2">
            <a:extLst>
              <a:ext uri="{FF2B5EF4-FFF2-40B4-BE49-F238E27FC236}">
                <a16:creationId xmlns:a16="http://schemas.microsoft.com/office/drawing/2014/main" id="{F256EC9F-66CE-D746-8C55-B26AC4BD6451}"/>
              </a:ext>
            </a:extLst>
          </p:cNvPr>
          <p:cNvSpPr>
            <a:spLocks noGrp="1"/>
          </p:cNvSpPr>
          <p:nvPr>
            <p:ph idx="1"/>
          </p:nvPr>
        </p:nvSpPr>
        <p:spPr>
          <a:xfrm>
            <a:off x="273996" y="973431"/>
            <a:ext cx="11379740" cy="5055782"/>
          </a:xfrm>
        </p:spPr>
        <p:txBody>
          <a:bodyPr>
            <a:normAutofit/>
          </a:bodyPr>
          <a:lstStyle/>
          <a:p>
            <a:pPr marL="0" indent="0" algn="just">
              <a:lnSpc>
                <a:spcPct val="150000"/>
              </a:lnSpc>
              <a:buNone/>
            </a:pPr>
            <a:r>
              <a:rPr lang="en-NG" dirty="0">
                <a:solidFill>
                  <a:schemeClr val="bg1"/>
                </a:solidFill>
                <a:latin typeface="Garamond" panose="02020404030301010803" pitchFamily="18" charset="0"/>
              </a:rPr>
              <a:t>4. The Policy document and the Operational Manual are available on the website [www.hislovefoundation.com]</a:t>
            </a:r>
          </a:p>
          <a:p>
            <a:pPr marL="0" indent="0" algn="just">
              <a:lnSpc>
                <a:spcPct val="150000"/>
              </a:lnSpc>
              <a:buNone/>
            </a:pPr>
            <a:r>
              <a:rPr lang="en-NG" dirty="0">
                <a:solidFill>
                  <a:schemeClr val="bg1"/>
                </a:solidFill>
                <a:latin typeface="Garamond" panose="02020404030301010803" pitchFamily="18" charset="0"/>
              </a:rPr>
              <a:t>5. We did a nation-wide training and sensitisation of all APICP CSR in the mission on the new direction for the assignment</a:t>
            </a:r>
          </a:p>
          <a:p>
            <a:pPr marL="0" indent="0" algn="just">
              <a:lnSpc>
                <a:spcPct val="150000"/>
              </a:lnSpc>
              <a:buNone/>
            </a:pPr>
            <a:r>
              <a:rPr lang="en-NG" dirty="0">
                <a:solidFill>
                  <a:schemeClr val="bg1"/>
                </a:solidFill>
                <a:latin typeface="Garamond" panose="02020404030301010803" pitchFamily="18" charset="0"/>
              </a:rPr>
              <a:t>6. We setup up ‘HIS LOVE FOUNDATION’- the RCCG Charity as the external arm of our social intervention globally. </a:t>
            </a:r>
          </a:p>
        </p:txBody>
      </p:sp>
      <p:grpSp>
        <p:nvGrpSpPr>
          <p:cNvPr id="4" name="Group 3">
            <a:extLst>
              <a:ext uri="{FF2B5EF4-FFF2-40B4-BE49-F238E27FC236}">
                <a16:creationId xmlns:a16="http://schemas.microsoft.com/office/drawing/2014/main" id="{420B3ACD-EACC-F842-BBA4-30A5ECF85B40}"/>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1A3582A7-354B-AE4A-A556-990F91D6B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4A864C51-2223-A442-B264-9C960EB37946}"/>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4070570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00" y="1005840"/>
            <a:ext cx="11383100" cy="4846320"/>
          </a:xfrm>
        </p:spPr>
        <p:txBody>
          <a:bodyPr>
            <a:normAutofit/>
          </a:bodyPr>
          <a:lstStyle/>
          <a:p>
            <a:pPr marL="342900" indent="-342900">
              <a:buFont typeface="Wingdings" pitchFamily="2" charset="2"/>
              <a:buChar char="v"/>
              <a:defRPr/>
            </a:pPr>
            <a:r>
              <a:rPr lang="en-US" sz="4400" b="1" dirty="0">
                <a:solidFill>
                  <a:schemeClr val="bg1"/>
                </a:solidFill>
                <a:latin typeface="Garamond" pitchFamily="18" charset="0"/>
              </a:rPr>
              <a:t>REGIONS  AND PROVINCES MUST PUBLISH PERIODICALLY THEIR OWN CSR MAGAZINES (ONLINE) AND GIVE MAXIMUM PUBLICITY IN THE MEDIA (BOTH MAIN &amp; SOCIAL) FOR THEIR SIGNATURE PROJECTS. </a:t>
            </a:r>
            <a:br>
              <a:rPr lang="en-US" sz="3600" b="1" dirty="0">
                <a:solidFill>
                  <a:schemeClr val="bg1"/>
                </a:solidFill>
                <a:latin typeface="Garamond" pitchFamily="18" charset="0"/>
              </a:rPr>
            </a:br>
            <a:endParaRPr lang="en-GB" sz="3600" b="1" dirty="0">
              <a:solidFill>
                <a:schemeClr val="bg1"/>
              </a:solidFill>
              <a:latin typeface="Garamond" pitchFamily="18" charset="0"/>
            </a:endParaRPr>
          </a:p>
        </p:txBody>
      </p:sp>
      <p:sp>
        <p:nvSpPr>
          <p:cNvPr id="3" name="Title 1"/>
          <p:cNvSpPr txBox="1">
            <a:spLocks/>
          </p:cNvSpPr>
          <p:nvPr/>
        </p:nvSpPr>
        <p:spPr>
          <a:xfrm>
            <a:off x="2087745" y="50558"/>
            <a:ext cx="6129560" cy="955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itchFamily="18" charset="0"/>
              </a:rPr>
              <a:t>COMMUNICATION</a:t>
            </a:r>
            <a:endParaRPr lang="en-GB" sz="3200" b="1" dirty="0">
              <a:solidFill>
                <a:schemeClr val="bg1"/>
              </a:solidFill>
            </a:endParaRPr>
          </a:p>
        </p:txBody>
      </p:sp>
      <p:sp>
        <p:nvSpPr>
          <p:cNvPr id="5" name="Title 1"/>
          <p:cNvSpPr txBox="1">
            <a:spLocks/>
          </p:cNvSpPr>
          <p:nvPr/>
        </p:nvSpPr>
        <p:spPr>
          <a:xfrm>
            <a:off x="1919536" y="3717032"/>
            <a:ext cx="8064896" cy="19970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itchFamily="2" charset="2"/>
              <a:buChar char="v"/>
              <a:defRPr/>
            </a:pPr>
            <a:endParaRPr lang="en-GB" sz="2400" b="1" dirty="0">
              <a:latin typeface="Garamond" pitchFamily="18" charset="0"/>
            </a:endParaRPr>
          </a:p>
        </p:txBody>
      </p:sp>
      <p:grpSp>
        <p:nvGrpSpPr>
          <p:cNvPr id="6" name="Group 5">
            <a:extLst>
              <a:ext uri="{FF2B5EF4-FFF2-40B4-BE49-F238E27FC236}">
                <a16:creationId xmlns:a16="http://schemas.microsoft.com/office/drawing/2014/main" id="{07DE559D-60E2-5046-8303-4FB19E364900}"/>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371DBCBE-05EB-6F4A-86B4-092A89A76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4F01E3D1-ACFF-8F44-83B8-10DC98CFB822}"/>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733619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00" y="863600"/>
            <a:ext cx="11768000" cy="5121684"/>
          </a:xfrm>
        </p:spPr>
        <p:txBody>
          <a:bodyPr>
            <a:noAutofit/>
          </a:bodyPr>
          <a:lstStyle/>
          <a:p>
            <a:pPr marL="457200" indent="-457200">
              <a:buFont typeface="Arial" pitchFamily="34" charset="0"/>
              <a:buChar char="•"/>
              <a:defRPr/>
            </a:pPr>
            <a:r>
              <a:rPr lang="en-US" sz="3200" b="1" dirty="0">
                <a:solidFill>
                  <a:schemeClr val="bg1"/>
                </a:solidFill>
                <a:latin typeface="Garamond" pitchFamily="18" charset="0"/>
              </a:rPr>
              <a:t>WE HAVE OPENED A CSR WHATSAPP PAGE FOR  REGIONS AND PROVINCES TO REPORT THEIR SIGNATURE PROJECTS, APART FROM PUTTING THEM ON THE PORTAL FOR EASE OF DISEMMINATION.</a:t>
            </a:r>
            <a:br>
              <a:rPr lang="en-US" sz="3200" b="1" dirty="0">
                <a:solidFill>
                  <a:schemeClr val="bg1"/>
                </a:solidFill>
                <a:latin typeface="Garamond" pitchFamily="18" charset="0"/>
              </a:rPr>
            </a:br>
            <a:br>
              <a:rPr lang="en-US" sz="3200" b="1" dirty="0">
                <a:solidFill>
                  <a:schemeClr val="bg1"/>
                </a:solidFill>
                <a:latin typeface="Garamond" pitchFamily="18" charset="0"/>
              </a:rPr>
            </a:br>
            <a:r>
              <a:rPr lang="en-US" sz="3200" b="1" dirty="0">
                <a:solidFill>
                  <a:schemeClr val="bg1"/>
                </a:solidFill>
                <a:latin typeface="Garamond" pitchFamily="18" charset="0"/>
              </a:rPr>
              <a:t>THE WHATSAPP PAGE IS NAMED ‘CSR PROJECTS’ AND WE ARE ENLISTING ALL APICP CSR TO POST THEIR INITIATIVES AS THEY OCCUR  </a:t>
            </a:r>
            <a:br>
              <a:rPr lang="en-US" sz="2800" b="1" dirty="0">
                <a:solidFill>
                  <a:schemeClr val="bg1"/>
                </a:solidFill>
                <a:latin typeface="Garamond" pitchFamily="18" charset="0"/>
              </a:rPr>
            </a:br>
            <a:br>
              <a:rPr lang="en-GB" sz="2800" b="1" dirty="0">
                <a:solidFill>
                  <a:schemeClr val="bg1"/>
                </a:solidFill>
                <a:latin typeface="Garamond" pitchFamily="18" charset="0"/>
              </a:rPr>
            </a:br>
            <a:br>
              <a:rPr lang="en-GB" sz="2800" b="1" dirty="0">
                <a:solidFill>
                  <a:schemeClr val="bg1"/>
                </a:solidFill>
                <a:latin typeface="Garamond" pitchFamily="18" charset="0"/>
              </a:rPr>
            </a:br>
            <a:endParaRPr lang="en-GB" sz="2800" b="1" dirty="0">
              <a:solidFill>
                <a:schemeClr val="bg1"/>
              </a:solidFill>
              <a:latin typeface="Garamond" pitchFamily="18" charset="0"/>
            </a:endParaRPr>
          </a:p>
        </p:txBody>
      </p:sp>
      <p:sp>
        <p:nvSpPr>
          <p:cNvPr id="3" name="Title 1"/>
          <p:cNvSpPr txBox="1">
            <a:spLocks/>
          </p:cNvSpPr>
          <p:nvPr/>
        </p:nvSpPr>
        <p:spPr>
          <a:xfrm>
            <a:off x="2976745" y="188640"/>
            <a:ext cx="6129560" cy="5760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itchFamily="18" charset="0"/>
              </a:rPr>
              <a:t>COMMUNICATION</a:t>
            </a:r>
            <a:endParaRPr lang="en-GB" sz="3200" b="1" dirty="0">
              <a:solidFill>
                <a:schemeClr val="bg1"/>
              </a:solidFill>
            </a:endParaRPr>
          </a:p>
        </p:txBody>
      </p:sp>
      <p:sp>
        <p:nvSpPr>
          <p:cNvPr id="5" name="Title 1"/>
          <p:cNvSpPr txBox="1">
            <a:spLocks/>
          </p:cNvSpPr>
          <p:nvPr/>
        </p:nvSpPr>
        <p:spPr>
          <a:xfrm>
            <a:off x="1919536" y="3717032"/>
            <a:ext cx="8064896" cy="19970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itchFamily="2" charset="2"/>
              <a:buChar char="v"/>
              <a:defRPr/>
            </a:pPr>
            <a:endParaRPr lang="en-GB" sz="2400" b="1" dirty="0">
              <a:latin typeface="Garamond" pitchFamily="18" charset="0"/>
            </a:endParaRPr>
          </a:p>
        </p:txBody>
      </p:sp>
      <p:grpSp>
        <p:nvGrpSpPr>
          <p:cNvPr id="6" name="Group 5">
            <a:extLst>
              <a:ext uri="{FF2B5EF4-FFF2-40B4-BE49-F238E27FC236}">
                <a16:creationId xmlns:a16="http://schemas.microsoft.com/office/drawing/2014/main" id="{640D6880-8BC4-2049-8EF3-048E012CC96C}"/>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3FA6A609-DC0A-C441-86EE-A88AC4081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AFFEBE98-A3F5-0645-A96B-6A6396E9943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8235028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b="1" dirty="0">
                <a:solidFill>
                  <a:schemeClr val="bg1"/>
                </a:solidFill>
                <a:latin typeface="Garamond" pitchFamily="18" charset="0"/>
              </a:rPr>
              <a:t>NOT ALL CSR INITIATIVES INVOLVES SPENDING OF MONEY</a:t>
            </a:r>
            <a:br>
              <a:rPr lang="en-US" b="1" dirty="0">
                <a:solidFill>
                  <a:schemeClr val="bg1"/>
                </a:solidFill>
                <a:latin typeface="Garamond" pitchFamily="18" charset="0"/>
              </a:rPr>
            </a:br>
            <a:endParaRPr lang="en-GB" dirty="0">
              <a:solidFill>
                <a:schemeClr val="bg1"/>
              </a:solidFill>
              <a:latin typeface="Garamond" pitchFamily="18" charset="0"/>
            </a:endParaRPr>
          </a:p>
        </p:txBody>
      </p:sp>
      <p:sp>
        <p:nvSpPr>
          <p:cNvPr id="3" name="Content Placeholder 2"/>
          <p:cNvSpPr>
            <a:spLocks noGrp="1"/>
          </p:cNvSpPr>
          <p:nvPr>
            <p:ph idx="1"/>
          </p:nvPr>
        </p:nvSpPr>
        <p:spPr>
          <a:xfrm>
            <a:off x="838200" y="2151062"/>
            <a:ext cx="10515600" cy="4351338"/>
          </a:xfrm>
        </p:spPr>
        <p:txBody>
          <a:bodyPr>
            <a:normAutofit/>
          </a:bodyPr>
          <a:lstStyle/>
          <a:p>
            <a:pPr algn="ctr"/>
            <a:r>
              <a:rPr lang="en-US" sz="4000" b="1" dirty="0">
                <a:solidFill>
                  <a:schemeClr val="bg1"/>
                </a:solidFill>
                <a:latin typeface="Garamond" pitchFamily="18" charset="0"/>
              </a:rPr>
              <a:t>FAMILIARISE YOURSELF WITH THE OPERATIONAL MANUAL SO THAT YOU CAN IDENTIFY THE PLETHORAL OF INITIATIVES THAT CAN BE EMBARKED UPON AT LITTLE OR NO COST.</a:t>
            </a:r>
          </a:p>
          <a:p>
            <a:pPr marL="0" indent="0" algn="ctr">
              <a:buNone/>
            </a:pPr>
            <a:endParaRPr lang="en-GB" b="1" dirty="0">
              <a:solidFill>
                <a:schemeClr val="bg1"/>
              </a:solidFill>
              <a:latin typeface="Garamond" pitchFamily="18" charset="0"/>
            </a:endParaRPr>
          </a:p>
        </p:txBody>
      </p:sp>
      <p:grpSp>
        <p:nvGrpSpPr>
          <p:cNvPr id="4" name="Group 3">
            <a:extLst>
              <a:ext uri="{FF2B5EF4-FFF2-40B4-BE49-F238E27FC236}">
                <a16:creationId xmlns:a16="http://schemas.microsoft.com/office/drawing/2014/main" id="{29BAE13E-49A4-0C4E-9894-779E4740991E}"/>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2BA4C4FE-E219-5648-B96C-E2557291E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A2CAE9B8-B8A7-7A4F-9F7F-23F6A9B60D7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677665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7C28-391F-2640-985F-0C0609AABF1B}"/>
              </a:ext>
            </a:extLst>
          </p:cNvPr>
          <p:cNvSpPr>
            <a:spLocks noGrp="1"/>
          </p:cNvSpPr>
          <p:nvPr>
            <p:ph type="title"/>
          </p:nvPr>
        </p:nvSpPr>
        <p:spPr/>
        <p:txBody>
          <a:bodyPr/>
          <a:lstStyle/>
          <a:p>
            <a:r>
              <a:rPr lang="en-NG" dirty="0">
                <a:solidFill>
                  <a:schemeClr val="bg1"/>
                </a:solidFill>
                <a:latin typeface="Garamond" panose="02020404030301010803" pitchFamily="18" charset="0"/>
              </a:rPr>
              <a:t>THE WAY FORWARD (2)</a:t>
            </a:r>
          </a:p>
        </p:txBody>
      </p:sp>
      <p:sp>
        <p:nvSpPr>
          <p:cNvPr id="3" name="Content Placeholder 2">
            <a:extLst>
              <a:ext uri="{FF2B5EF4-FFF2-40B4-BE49-F238E27FC236}">
                <a16:creationId xmlns:a16="http://schemas.microsoft.com/office/drawing/2014/main" id="{CE06645B-8FD8-8642-B304-5C74D7AB3A22}"/>
              </a:ext>
            </a:extLst>
          </p:cNvPr>
          <p:cNvSpPr>
            <a:spLocks noGrp="1"/>
          </p:cNvSpPr>
          <p:nvPr>
            <p:ph idx="1"/>
          </p:nvPr>
        </p:nvSpPr>
        <p:spPr/>
        <p:txBody>
          <a:bodyPr>
            <a:normAutofit/>
          </a:bodyPr>
          <a:lstStyle/>
          <a:p>
            <a:pPr algn="ctr"/>
            <a:r>
              <a:rPr lang="en-NG" sz="4400" dirty="0">
                <a:solidFill>
                  <a:schemeClr val="bg1"/>
                </a:solidFill>
                <a:latin typeface="Garamond" panose="02020404030301010803" pitchFamily="18" charset="0"/>
              </a:rPr>
              <a:t>Needs assessment; </a:t>
            </a:r>
          </a:p>
          <a:p>
            <a:pPr algn="ctr"/>
            <a:r>
              <a:rPr lang="en-NG" sz="4400" dirty="0">
                <a:solidFill>
                  <a:schemeClr val="bg1"/>
                </a:solidFill>
                <a:latin typeface="Garamond" panose="02020404030301010803" pitchFamily="18" charset="0"/>
              </a:rPr>
              <a:t>Youth Perspective; CSR, Social Justice</a:t>
            </a:r>
          </a:p>
        </p:txBody>
      </p:sp>
      <p:grpSp>
        <p:nvGrpSpPr>
          <p:cNvPr id="4" name="Group 3">
            <a:extLst>
              <a:ext uri="{FF2B5EF4-FFF2-40B4-BE49-F238E27FC236}">
                <a16:creationId xmlns:a16="http://schemas.microsoft.com/office/drawing/2014/main" id="{48342F80-D97A-404E-A285-E9FC249B4724}"/>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4EBD1A49-161F-C347-A9D1-CBABB0FD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7EBA0C7A-8CBC-B146-ACBC-B7397F960AE0}"/>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9268053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00" y="2147312"/>
            <a:ext cx="10934700" cy="3704910"/>
          </a:xfrm>
        </p:spPr>
        <p:txBody>
          <a:bodyPr>
            <a:noAutofit/>
          </a:bodyPr>
          <a:lstStyle/>
          <a:p>
            <a:pPr marL="342900" indent="-342900">
              <a:lnSpc>
                <a:spcPct val="200000"/>
              </a:lnSpc>
              <a:buFont typeface="Wingdings" pitchFamily="2" charset="2"/>
              <a:buChar char="v"/>
              <a:defRPr/>
            </a:pPr>
            <a:r>
              <a:rPr lang="en-US" sz="2400" b="1" dirty="0">
                <a:solidFill>
                  <a:schemeClr val="bg1"/>
                </a:solidFill>
                <a:latin typeface="Garamond" pitchFamily="18" charset="0"/>
              </a:rPr>
              <a:t>FOR US TO FULLFIL THE MANDATE OF THE MISSION, WE MUST WIDEN OUR FUNDS NET TO ENCOURAGE AND MOBILISE OUR MEMBERS AND THE CITIZENRY TO PARTNER WITH US IN PROVIDING HELP TO THE HELPLESS </a:t>
            </a:r>
            <a:endParaRPr lang="en-GB" sz="2400" b="1" dirty="0">
              <a:solidFill>
                <a:schemeClr val="bg1"/>
              </a:solidFill>
              <a:latin typeface="Garamond" pitchFamily="18" charset="0"/>
            </a:endParaRPr>
          </a:p>
        </p:txBody>
      </p:sp>
      <p:sp>
        <p:nvSpPr>
          <p:cNvPr id="3" name="Title 1"/>
          <p:cNvSpPr txBox="1">
            <a:spLocks/>
          </p:cNvSpPr>
          <p:nvPr/>
        </p:nvSpPr>
        <p:spPr>
          <a:xfrm>
            <a:off x="-88900" y="189488"/>
            <a:ext cx="12280900" cy="1957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Garamond" pitchFamily="18" charset="0"/>
              </a:rPr>
              <a:t>HIS LOVE FOUNDATION- CROWDFUNDING</a:t>
            </a:r>
            <a:endParaRPr lang="en-GB" sz="4800" b="1" dirty="0">
              <a:solidFill>
                <a:schemeClr val="bg1"/>
              </a:solidFill>
              <a:latin typeface="Garamond" pitchFamily="18" charset="0"/>
            </a:endParaRPr>
          </a:p>
        </p:txBody>
      </p:sp>
      <p:grpSp>
        <p:nvGrpSpPr>
          <p:cNvPr id="6" name="Group 5">
            <a:extLst>
              <a:ext uri="{FF2B5EF4-FFF2-40B4-BE49-F238E27FC236}">
                <a16:creationId xmlns:a16="http://schemas.microsoft.com/office/drawing/2014/main" id="{827A6FDB-7AF6-CC4A-AB60-5CC97A9EC4F7}"/>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D8F9896A-507E-B045-9403-4A62E6080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4BE72A44-B6A8-E24E-8412-CCBCEA0814C6}"/>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9199383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778000"/>
            <a:ext cx="9444959" cy="4261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nSpc>
                <a:spcPct val="200000"/>
              </a:lnSpc>
              <a:buFont typeface="Wingdings" pitchFamily="2" charset="2"/>
              <a:buChar char="v"/>
              <a:defRPr/>
            </a:pPr>
            <a:r>
              <a:rPr lang="en-US" sz="2400" b="1" dirty="0">
                <a:solidFill>
                  <a:schemeClr val="bg1"/>
                </a:solidFill>
                <a:latin typeface="Garamond" pitchFamily="18" charset="0"/>
              </a:rPr>
              <a:t>WE HAVE THE APPROVAL OF OUR FATHER IN THE LORD TO COMMENCE A GLOBAL CROWDFUNDING CAMPAIGN THAT WILL HELP IN SCALING UP OUR SIGNATURE PROJECTS DRIVE SIGNIFICANTLY </a:t>
            </a:r>
            <a:endParaRPr lang="en-GB" sz="2400" b="1" dirty="0">
              <a:solidFill>
                <a:schemeClr val="bg1"/>
              </a:solidFill>
              <a:latin typeface="Garamond" pitchFamily="18" charset="0"/>
            </a:endParaRPr>
          </a:p>
        </p:txBody>
      </p:sp>
      <p:sp>
        <p:nvSpPr>
          <p:cNvPr id="7" name="Title 1">
            <a:extLst>
              <a:ext uri="{FF2B5EF4-FFF2-40B4-BE49-F238E27FC236}">
                <a16:creationId xmlns:a16="http://schemas.microsoft.com/office/drawing/2014/main" id="{67425581-5B07-2E43-8D07-3A18FD439C3E}"/>
              </a:ext>
            </a:extLst>
          </p:cNvPr>
          <p:cNvSpPr txBox="1">
            <a:spLocks/>
          </p:cNvSpPr>
          <p:nvPr/>
        </p:nvSpPr>
        <p:spPr>
          <a:xfrm>
            <a:off x="212000" y="136525"/>
            <a:ext cx="10491664" cy="1957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Garamond" pitchFamily="18" charset="0"/>
              </a:rPr>
              <a:t>HIS LOVE FOUNDATION- CROWDFUNDING</a:t>
            </a:r>
            <a:endParaRPr lang="en-GB" sz="4800" b="1" dirty="0">
              <a:solidFill>
                <a:schemeClr val="bg1"/>
              </a:solidFill>
              <a:latin typeface="Garamond" pitchFamily="18" charset="0"/>
            </a:endParaRPr>
          </a:p>
        </p:txBody>
      </p:sp>
      <p:grpSp>
        <p:nvGrpSpPr>
          <p:cNvPr id="8" name="Group 7">
            <a:extLst>
              <a:ext uri="{FF2B5EF4-FFF2-40B4-BE49-F238E27FC236}">
                <a16:creationId xmlns:a16="http://schemas.microsoft.com/office/drawing/2014/main" id="{FEC53010-4186-D94D-BD1A-74DA78DC21A6}"/>
              </a:ext>
            </a:extLst>
          </p:cNvPr>
          <p:cNvGrpSpPr/>
          <p:nvPr/>
        </p:nvGrpSpPr>
        <p:grpSpPr>
          <a:xfrm>
            <a:off x="212000" y="5702078"/>
            <a:ext cx="11768000" cy="1019397"/>
            <a:chOff x="212000" y="5702078"/>
            <a:chExt cx="11768000" cy="1019397"/>
          </a:xfrm>
        </p:grpSpPr>
        <p:pic>
          <p:nvPicPr>
            <p:cNvPr id="9" name="Picture 8">
              <a:extLst>
                <a:ext uri="{FF2B5EF4-FFF2-40B4-BE49-F238E27FC236}">
                  <a16:creationId xmlns:a16="http://schemas.microsoft.com/office/drawing/2014/main" id="{A1EEC149-B5D0-444C-8BB2-78B671D3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BDC74372-16AC-6943-809D-C8968BD62E1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5977019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780929"/>
            <a:ext cx="8229600" cy="3345237"/>
          </a:xfrm>
        </p:spPr>
        <p:txBody>
          <a:bodyPr>
            <a:normAutofit/>
          </a:bodyPr>
          <a:lstStyle/>
          <a:p>
            <a:pPr marL="0" indent="0" algn="ctr">
              <a:buNone/>
            </a:pPr>
            <a:r>
              <a:rPr lang="en-US" sz="5400" b="1" dirty="0">
                <a:solidFill>
                  <a:schemeClr val="bg1"/>
                </a:solidFill>
                <a:latin typeface="Garamond" pitchFamily="18" charset="0"/>
              </a:rPr>
              <a:t>HOW TO BE A PARTNER </a:t>
            </a:r>
            <a:endParaRPr lang="en-GB" sz="5400" b="1" dirty="0">
              <a:solidFill>
                <a:schemeClr val="bg1"/>
              </a:solidFill>
              <a:latin typeface="Garamond" pitchFamily="18" charset="0"/>
            </a:endParaRPr>
          </a:p>
        </p:txBody>
      </p:sp>
      <p:sp>
        <p:nvSpPr>
          <p:cNvPr id="4" name="Title 1">
            <a:extLst>
              <a:ext uri="{FF2B5EF4-FFF2-40B4-BE49-F238E27FC236}">
                <a16:creationId xmlns:a16="http://schemas.microsoft.com/office/drawing/2014/main" id="{DA0FB0C0-AB49-1347-BC57-3D11EF579311}"/>
              </a:ext>
            </a:extLst>
          </p:cNvPr>
          <p:cNvSpPr txBox="1">
            <a:spLocks/>
          </p:cNvSpPr>
          <p:nvPr/>
        </p:nvSpPr>
        <p:spPr>
          <a:xfrm>
            <a:off x="1488336" y="361856"/>
            <a:ext cx="9215328" cy="1957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Garamond" pitchFamily="18" charset="0"/>
              </a:rPr>
              <a:t>HIS LOVE FOUNDATION- CROWDFUNDING</a:t>
            </a:r>
            <a:endParaRPr lang="en-GB" sz="4800" b="1" dirty="0">
              <a:solidFill>
                <a:schemeClr val="bg1"/>
              </a:solidFill>
              <a:latin typeface="Garamond" pitchFamily="18" charset="0"/>
            </a:endParaRPr>
          </a:p>
        </p:txBody>
      </p:sp>
      <p:grpSp>
        <p:nvGrpSpPr>
          <p:cNvPr id="7" name="Group 6">
            <a:extLst>
              <a:ext uri="{FF2B5EF4-FFF2-40B4-BE49-F238E27FC236}">
                <a16:creationId xmlns:a16="http://schemas.microsoft.com/office/drawing/2014/main" id="{58490585-1803-0445-87FA-61D924929A42}"/>
              </a:ext>
            </a:extLst>
          </p:cNvPr>
          <p:cNvGrpSpPr/>
          <p:nvPr/>
        </p:nvGrpSpPr>
        <p:grpSpPr>
          <a:xfrm>
            <a:off x="212000" y="5702078"/>
            <a:ext cx="11768000" cy="1019397"/>
            <a:chOff x="212000" y="5702078"/>
            <a:chExt cx="11768000" cy="1019397"/>
          </a:xfrm>
        </p:grpSpPr>
        <p:pic>
          <p:nvPicPr>
            <p:cNvPr id="8" name="Picture 7">
              <a:extLst>
                <a:ext uri="{FF2B5EF4-FFF2-40B4-BE49-F238E27FC236}">
                  <a16:creationId xmlns:a16="http://schemas.microsoft.com/office/drawing/2014/main" id="{E911908B-68A7-3E40-83C4-5B488801C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9" name="Title 1">
              <a:extLst>
                <a:ext uri="{FF2B5EF4-FFF2-40B4-BE49-F238E27FC236}">
                  <a16:creationId xmlns:a16="http://schemas.microsoft.com/office/drawing/2014/main" id="{335A09EC-2567-C04F-BD56-2B7B0136F8BF}"/>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1739142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608" y="1556792"/>
            <a:ext cx="6696744" cy="4825752"/>
          </a:xfrm>
        </p:spPr>
      </p:pic>
      <p:sp>
        <p:nvSpPr>
          <p:cNvPr id="5" name="Title 1">
            <a:extLst>
              <a:ext uri="{FF2B5EF4-FFF2-40B4-BE49-F238E27FC236}">
                <a16:creationId xmlns:a16="http://schemas.microsoft.com/office/drawing/2014/main" id="{B709A01F-E5A5-2145-AE0A-3FE1A9FF1190}"/>
              </a:ext>
            </a:extLst>
          </p:cNvPr>
          <p:cNvSpPr txBox="1">
            <a:spLocks/>
          </p:cNvSpPr>
          <p:nvPr/>
        </p:nvSpPr>
        <p:spPr>
          <a:xfrm>
            <a:off x="330096" y="-135984"/>
            <a:ext cx="9215328" cy="1957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Garamond" pitchFamily="18" charset="0"/>
              </a:rPr>
              <a:t>HIS LOVE FOUNDATION- CROWDFUNDING</a:t>
            </a:r>
            <a:endParaRPr lang="en-GB" sz="4800" b="1" dirty="0">
              <a:solidFill>
                <a:schemeClr val="bg1"/>
              </a:solidFill>
              <a:latin typeface="Garamond" pitchFamily="18" charset="0"/>
            </a:endParaRPr>
          </a:p>
        </p:txBody>
      </p:sp>
      <p:grpSp>
        <p:nvGrpSpPr>
          <p:cNvPr id="7" name="Group 6">
            <a:extLst>
              <a:ext uri="{FF2B5EF4-FFF2-40B4-BE49-F238E27FC236}">
                <a16:creationId xmlns:a16="http://schemas.microsoft.com/office/drawing/2014/main" id="{D3FABA50-1B5A-3A4A-95FA-EAB46827D802}"/>
              </a:ext>
            </a:extLst>
          </p:cNvPr>
          <p:cNvGrpSpPr/>
          <p:nvPr/>
        </p:nvGrpSpPr>
        <p:grpSpPr>
          <a:xfrm>
            <a:off x="212000" y="5702078"/>
            <a:ext cx="11768000" cy="1019397"/>
            <a:chOff x="212000" y="5702078"/>
            <a:chExt cx="11768000" cy="1019397"/>
          </a:xfrm>
        </p:grpSpPr>
        <p:pic>
          <p:nvPicPr>
            <p:cNvPr id="8" name="Picture 7">
              <a:extLst>
                <a:ext uri="{FF2B5EF4-FFF2-40B4-BE49-F238E27FC236}">
                  <a16:creationId xmlns:a16="http://schemas.microsoft.com/office/drawing/2014/main" id="{B1DE6571-E73B-2249-B204-BC603FC1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9" name="Title 1">
              <a:extLst>
                <a:ext uri="{FF2B5EF4-FFF2-40B4-BE49-F238E27FC236}">
                  <a16:creationId xmlns:a16="http://schemas.microsoft.com/office/drawing/2014/main" id="{AFED2A64-88BB-B749-95F6-C2E8F97E3FE8}"/>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555911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latin typeface="Garamond" pitchFamily="18" charset="0"/>
              </a:rPr>
              <a:t>HIS LOVE FOUNDATION- CROWDFUNDING</a:t>
            </a:r>
            <a:br>
              <a:rPr lang="en-GB" b="1" dirty="0">
                <a:solidFill>
                  <a:schemeClr val="bg1"/>
                </a:solidFill>
                <a:latin typeface="Garamond" pitchFamily="18" charset="0"/>
              </a:rPr>
            </a:br>
            <a:endParaRPr lang="en-GB" dirty="0">
              <a:latin typeface="Garamond"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1704" y="1518568"/>
            <a:ext cx="4824536" cy="5112568"/>
          </a:xfrm>
        </p:spPr>
      </p:pic>
      <p:grpSp>
        <p:nvGrpSpPr>
          <p:cNvPr id="5" name="Group 4">
            <a:extLst>
              <a:ext uri="{FF2B5EF4-FFF2-40B4-BE49-F238E27FC236}">
                <a16:creationId xmlns:a16="http://schemas.microsoft.com/office/drawing/2014/main" id="{D0783CE9-CEBC-D14B-BFF2-985B1695A1C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CF9F61D1-4986-EE4B-853D-B63930BC3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E018CAFF-B0C7-B842-8737-E62E9A3087D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4022375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Garamond" pitchFamily="18" charset="0"/>
              </a:rPr>
              <a:t>WHAT’S IN IT FOR ME? </a:t>
            </a:r>
            <a:endParaRPr lang="en-GB" b="1" dirty="0">
              <a:solidFill>
                <a:schemeClr val="bg1"/>
              </a:solidFill>
              <a:latin typeface="Garamond" pitchFamily="18" charset="0"/>
            </a:endParaRPr>
          </a:p>
        </p:txBody>
      </p:sp>
      <p:sp>
        <p:nvSpPr>
          <p:cNvPr id="3" name="Content Placeholder 2"/>
          <p:cNvSpPr>
            <a:spLocks noGrp="1"/>
          </p:cNvSpPr>
          <p:nvPr>
            <p:ph idx="1"/>
          </p:nvPr>
        </p:nvSpPr>
        <p:spPr>
          <a:xfrm>
            <a:off x="1981200" y="2348881"/>
            <a:ext cx="8229600" cy="3777285"/>
          </a:xfrm>
        </p:spPr>
        <p:txBody>
          <a:bodyPr>
            <a:normAutofit/>
          </a:bodyPr>
          <a:lstStyle/>
          <a:p>
            <a:pPr marL="0" indent="0" algn="ctr">
              <a:buNone/>
            </a:pPr>
            <a:r>
              <a:rPr lang="en-US" sz="5400" b="1" dirty="0">
                <a:solidFill>
                  <a:schemeClr val="bg1"/>
                </a:solidFill>
                <a:latin typeface="Garamond" pitchFamily="18" charset="0"/>
              </a:rPr>
              <a:t>OUR LIGHT IS YOUR LIGHT </a:t>
            </a:r>
            <a:endParaRPr lang="en-GB" sz="5400" b="1" dirty="0">
              <a:solidFill>
                <a:schemeClr val="bg1"/>
              </a:solidFill>
              <a:latin typeface="Garamond" pitchFamily="18" charset="0"/>
            </a:endParaRPr>
          </a:p>
        </p:txBody>
      </p:sp>
      <p:grpSp>
        <p:nvGrpSpPr>
          <p:cNvPr id="4" name="Group 3">
            <a:extLst>
              <a:ext uri="{FF2B5EF4-FFF2-40B4-BE49-F238E27FC236}">
                <a16:creationId xmlns:a16="http://schemas.microsoft.com/office/drawing/2014/main" id="{0F8B4CFE-4E13-EE45-B761-FF37ABB3C028}"/>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0AD43198-EABB-B24A-A596-5E884440B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C22B06C1-7E42-8843-B381-C6B9DC079DF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63861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5E662016-CC2B-481D-A260-393207934C3C}"/>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a:extLst>
              <a:ext uri="{FF2B5EF4-FFF2-40B4-BE49-F238E27FC236}">
                <a16:creationId xmlns:a16="http://schemas.microsoft.com/office/drawing/2014/main" id="{B199F54D-EA01-4C89-80CE-AA9CC7057C89}"/>
              </a:ext>
            </a:extLst>
          </p:cNvPr>
          <p:cNvSpPr>
            <a:spLocks noGrp="1" noChangeArrowheads="1"/>
          </p:cNvSpPr>
          <p:nvPr>
            <p:ph type="ctrTitle"/>
          </p:nvPr>
        </p:nvSpPr>
        <p:spPr>
          <a:xfrm>
            <a:off x="1231397" y="1988120"/>
            <a:ext cx="9433501" cy="4044499"/>
          </a:xfrm>
        </p:spPr>
        <p:txBody>
          <a:bodyPr>
            <a:noAutofit/>
          </a:bodyPr>
          <a:lstStyle/>
          <a:p>
            <a:pPr algn="l" eaLnBrk="1" hangingPunct="1"/>
            <a:r>
              <a:rPr lang="en-US" altLang="en-US" sz="4000" b="1" dirty="0">
                <a:solidFill>
                  <a:schemeClr val="bg1">
                    <a:lumMod val="95000"/>
                  </a:schemeClr>
                </a:solidFill>
                <a:latin typeface="Garamond" panose="02020404030301010803" pitchFamily="18" charset="0"/>
                <a:ea typeface="FangSong" panose="020B0503020204020204" pitchFamily="49" charset="-122"/>
              </a:rPr>
              <a:t>What Is Christian Social Responsibility (CSR)?</a:t>
            </a:r>
            <a:br>
              <a:rPr lang="en-US" altLang="en-US" sz="4000" b="1" dirty="0">
                <a:solidFill>
                  <a:schemeClr val="bg1">
                    <a:lumMod val="95000"/>
                  </a:schemeClr>
                </a:solidFill>
                <a:latin typeface="Garamond" panose="02020404030301010803" pitchFamily="18" charset="0"/>
                <a:ea typeface="FangSong" panose="020B0503020204020204" pitchFamily="49" charset="-122"/>
              </a:rPr>
            </a:br>
            <a:br>
              <a:rPr lang="en-US" altLang="en-US" sz="4000" b="1" dirty="0">
                <a:solidFill>
                  <a:schemeClr val="bg1">
                    <a:lumMod val="95000"/>
                  </a:schemeClr>
                </a:solidFill>
                <a:latin typeface="Garamond" panose="02020404030301010803" pitchFamily="18" charset="0"/>
                <a:ea typeface="FangSong" panose="020B0503020204020204" pitchFamily="49" charset="-122"/>
              </a:rPr>
            </a:br>
            <a:r>
              <a:rPr lang="en-US" altLang="en-US" sz="4000" b="1" i="1" dirty="0">
                <a:solidFill>
                  <a:schemeClr val="bg1">
                    <a:lumMod val="95000"/>
                  </a:schemeClr>
                </a:solidFill>
                <a:latin typeface="Garamond" panose="02020404030301010803" pitchFamily="18" charset="0"/>
                <a:ea typeface="FangSong" panose="020B0503020204020204" pitchFamily="49" charset="-122"/>
              </a:rPr>
              <a:t>C</a:t>
            </a:r>
            <a:r>
              <a:rPr lang="en-US" altLang="en-US" sz="4000" b="1" i="1" dirty="0">
                <a:solidFill>
                  <a:schemeClr val="bg1">
                    <a:lumMod val="95000"/>
                  </a:schemeClr>
                </a:solidFill>
                <a:latin typeface="Garamond" panose="02020404030301010803" pitchFamily="18" charset="0"/>
              </a:rPr>
              <a:t>hristian Social Responsibility </a:t>
            </a:r>
            <a:r>
              <a:rPr lang="en-US" altLang="en-US" sz="4000" dirty="0">
                <a:solidFill>
                  <a:schemeClr val="bg1">
                    <a:lumMod val="95000"/>
                  </a:schemeClr>
                </a:solidFill>
                <a:latin typeface="Garamond" panose="02020404030301010803" pitchFamily="18" charset="0"/>
              </a:rPr>
              <a:t>is a faith-based obligation to meet societal needs through the demonstration of love that positively impacts communities and individuals.</a:t>
            </a:r>
            <a:br>
              <a:rPr lang="en-US" altLang="en-US" sz="4000" dirty="0">
                <a:solidFill>
                  <a:schemeClr val="bg1">
                    <a:lumMod val="95000"/>
                  </a:schemeClr>
                </a:solidFill>
                <a:latin typeface="Garamond" panose="02020404030301010803" pitchFamily="18" charset="0"/>
              </a:rPr>
            </a:br>
            <a:r>
              <a:rPr lang="en-US" altLang="en-US" sz="4000" dirty="0">
                <a:solidFill>
                  <a:schemeClr val="bg1">
                    <a:lumMod val="95000"/>
                  </a:schemeClr>
                </a:solidFill>
                <a:latin typeface="Garamond" panose="02020404030301010803" pitchFamily="18" charset="0"/>
              </a:rPr>
              <a:t> </a:t>
            </a:r>
            <a:br>
              <a:rPr lang="en-US" altLang="en-US" sz="4000" dirty="0">
                <a:solidFill>
                  <a:schemeClr val="bg1">
                    <a:lumMod val="95000"/>
                  </a:schemeClr>
                </a:solidFill>
                <a:latin typeface="Garamond" panose="02020404030301010803" pitchFamily="18" charset="0"/>
              </a:rPr>
            </a:br>
            <a:r>
              <a:rPr lang="en-US" altLang="en-US" sz="4000" dirty="0">
                <a:solidFill>
                  <a:schemeClr val="bg1">
                    <a:lumMod val="95000"/>
                  </a:schemeClr>
                </a:solidFill>
                <a:latin typeface="Garamond" panose="02020404030301010803" pitchFamily="18" charset="0"/>
              </a:rPr>
              <a:t>#RCCGLoveInAction</a:t>
            </a:r>
            <a:endParaRPr lang="en-US" altLang="en-US" sz="4000" b="1" i="1" dirty="0">
              <a:solidFill>
                <a:schemeClr val="bg1">
                  <a:lumMod val="95000"/>
                </a:schemeClr>
              </a:solidFill>
            </a:endParaRPr>
          </a:p>
        </p:txBody>
      </p:sp>
      <p:sp>
        <p:nvSpPr>
          <p:cNvPr id="11267" name="Slide Number Placeholder 1">
            <a:extLst>
              <a:ext uri="{FF2B5EF4-FFF2-40B4-BE49-F238E27FC236}">
                <a16:creationId xmlns:a16="http://schemas.microsoft.com/office/drawing/2014/main" id="{2B8BE3ED-628C-421E-88D5-E05B213A63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E63F1C-D269-45C8-ADF7-FBEEFAC00ED5}" type="slidenum">
              <a:rPr lang="es-ES" altLang="en-US">
                <a:solidFill>
                  <a:schemeClr val="tx2"/>
                </a:solidFill>
              </a:rPr>
              <a:pPr/>
              <a:t>11</a:t>
            </a:fld>
            <a:endParaRPr lang="es-ES" altLang="en-US">
              <a:solidFill>
                <a:schemeClr val="tx2"/>
              </a:solidFill>
            </a:endParaRPr>
          </a:p>
        </p:txBody>
      </p:sp>
      <p:grpSp>
        <p:nvGrpSpPr>
          <p:cNvPr id="5" name="Group 4">
            <a:extLst>
              <a:ext uri="{FF2B5EF4-FFF2-40B4-BE49-F238E27FC236}">
                <a16:creationId xmlns:a16="http://schemas.microsoft.com/office/drawing/2014/main" id="{06689862-BF2A-4950-A96C-BBEC94112D61}"/>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C89D84D-BB54-4D34-8C89-615B0FBCA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0D160B21-578E-477E-BF35-B70B37503EA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3275992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5560" y="116635"/>
            <a:ext cx="7772400" cy="1470025"/>
          </a:xfrm>
        </p:spPr>
        <p:txBody>
          <a:bodyPr/>
          <a:lstStyle/>
          <a:p>
            <a:r>
              <a:rPr lang="en-US" b="1" dirty="0">
                <a:solidFill>
                  <a:schemeClr val="bg1"/>
                </a:solidFill>
                <a:latin typeface="Garamond" pitchFamily="18" charset="0"/>
              </a:rPr>
              <a:t>CONCLUSION</a:t>
            </a:r>
          </a:p>
        </p:txBody>
      </p:sp>
      <p:sp>
        <p:nvSpPr>
          <p:cNvPr id="4" name="Title 2"/>
          <p:cNvSpPr txBox="1">
            <a:spLocks/>
          </p:cNvSpPr>
          <p:nvPr/>
        </p:nvSpPr>
        <p:spPr>
          <a:xfrm>
            <a:off x="2118627" y="1916832"/>
            <a:ext cx="7772400" cy="3960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Garamond" pitchFamily="18" charset="0"/>
              </a:rPr>
              <a:t>“AND WHOSOEVER SHALL GIVE TO DRINK UNTO ONE OF THESE LITTLE ONES A CUP OF COLD WATER ONLY, IN THE NAME OF A DISCIPLE, VERILY I SAY UNTO YOU, HE SHALL IN NO WISE LOSE HIS REWARD.”</a:t>
            </a:r>
          </a:p>
          <a:p>
            <a:r>
              <a:rPr lang="en-US" sz="3200" b="1" dirty="0">
                <a:solidFill>
                  <a:schemeClr val="bg1"/>
                </a:solidFill>
                <a:latin typeface="Garamond" pitchFamily="18" charset="0"/>
              </a:rPr>
              <a:t>MATHEW 10:42</a:t>
            </a:r>
          </a:p>
        </p:txBody>
      </p:sp>
      <p:grpSp>
        <p:nvGrpSpPr>
          <p:cNvPr id="5" name="Group 4">
            <a:extLst>
              <a:ext uri="{FF2B5EF4-FFF2-40B4-BE49-F238E27FC236}">
                <a16:creationId xmlns:a16="http://schemas.microsoft.com/office/drawing/2014/main" id="{F7B675E5-89FF-6A42-A27E-AF189782EF48}"/>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EE0E7151-2D5E-4D4C-A0A3-CAFEDA2B5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08D24958-A4BF-A241-9ACF-E3AC90EA2B4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1425517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2044-F8BB-B54D-97D1-3DAC8090F74A}"/>
              </a:ext>
            </a:extLst>
          </p:cNvPr>
          <p:cNvSpPr>
            <a:spLocks noGrp="1"/>
          </p:cNvSpPr>
          <p:nvPr>
            <p:ph type="title"/>
          </p:nvPr>
        </p:nvSpPr>
        <p:spPr/>
        <p:txBody>
          <a:bodyPr/>
          <a:lstStyle/>
          <a:p>
            <a:r>
              <a:rPr lang="en-NG" sz="6000" dirty="0">
                <a:solidFill>
                  <a:schemeClr val="bg1"/>
                </a:solidFill>
                <a:latin typeface="Garamond" panose="02020404030301010803" pitchFamily="18" charset="0"/>
              </a:rPr>
              <a:t>VIDEOS</a:t>
            </a:r>
            <a:r>
              <a:rPr lang="en-NG" dirty="0"/>
              <a:t> </a:t>
            </a:r>
          </a:p>
        </p:txBody>
      </p:sp>
    </p:spTree>
    <p:extLst>
      <p:ext uri="{BB962C8B-B14F-4D97-AF65-F5344CB8AC3E}">
        <p14:creationId xmlns:p14="http://schemas.microsoft.com/office/powerpoint/2010/main" val="109690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all background images">
            <a:extLst>
              <a:ext uri="{FF2B5EF4-FFF2-40B4-BE49-F238E27FC236}">
                <a16:creationId xmlns:a16="http://schemas.microsoft.com/office/drawing/2014/main" id="{2FF5C49C-CFAA-4C5C-B87A-CBC90BD16E1A}"/>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DABE1B-D680-4AE5-B8B7-1A2AB771DC54}"/>
              </a:ext>
            </a:extLst>
          </p:cNvPr>
          <p:cNvSpPr>
            <a:spLocks noGrp="1"/>
          </p:cNvSpPr>
          <p:nvPr>
            <p:ph type="title"/>
          </p:nvPr>
        </p:nvSpPr>
        <p:spPr>
          <a:xfrm>
            <a:off x="795338" y="2431916"/>
            <a:ext cx="4691062" cy="1763960"/>
          </a:xfrm>
        </p:spPr>
        <p:txBody>
          <a:bodyPr>
            <a:normAutofit/>
          </a:bodyPr>
          <a:lstStyle/>
          <a:p>
            <a:pPr algn="r" eaLnBrk="1" hangingPunct="1">
              <a:defRPr/>
            </a:pPr>
            <a:r>
              <a:rPr lang="en-US" sz="3600" b="1" dirty="0">
                <a:solidFill>
                  <a:schemeClr val="bg1">
                    <a:lumMod val="95000"/>
                  </a:schemeClr>
                </a:solidFill>
                <a:latin typeface="Garamond" panose="02020404030301010803" pitchFamily="18" charset="0"/>
              </a:rPr>
              <a:t>Why </a:t>
            </a:r>
            <a:r>
              <a:rPr lang="en-US" sz="3600" b="1" i="1" dirty="0">
                <a:solidFill>
                  <a:schemeClr val="bg1">
                    <a:lumMod val="95000"/>
                  </a:schemeClr>
                </a:solidFill>
                <a:latin typeface="Garamond" panose="02020404030301010803" pitchFamily="18" charset="0"/>
              </a:rPr>
              <a:t>Christian </a:t>
            </a:r>
            <a:r>
              <a:rPr lang="en-US" sz="3600" b="1" dirty="0">
                <a:solidFill>
                  <a:schemeClr val="bg1">
                    <a:lumMod val="95000"/>
                  </a:schemeClr>
                </a:solidFill>
                <a:latin typeface="Garamond" panose="02020404030301010803" pitchFamily="18" charset="0"/>
              </a:rPr>
              <a:t>&amp; Not </a:t>
            </a:r>
            <a:r>
              <a:rPr lang="en-US" sz="3600" b="1" i="1" dirty="0">
                <a:solidFill>
                  <a:schemeClr val="bg1">
                    <a:lumMod val="95000"/>
                  </a:schemeClr>
                </a:solidFill>
                <a:latin typeface="Garamond" panose="02020404030301010803" pitchFamily="18" charset="0"/>
              </a:rPr>
              <a:t>Corporate Social </a:t>
            </a:r>
            <a:r>
              <a:rPr lang="en-US" sz="3600" b="1" dirty="0">
                <a:solidFill>
                  <a:schemeClr val="bg1">
                    <a:lumMod val="95000"/>
                  </a:schemeClr>
                </a:solidFill>
                <a:latin typeface="Garamond" panose="02020404030301010803" pitchFamily="18" charset="0"/>
              </a:rPr>
              <a:t>Responsibility? </a:t>
            </a:r>
            <a:endParaRPr lang="en-GB" sz="3600" b="1" dirty="0">
              <a:solidFill>
                <a:schemeClr val="bg1">
                  <a:lumMod val="95000"/>
                </a:schemeClr>
              </a:solidFill>
              <a:latin typeface="Garamond" panose="02020404030301010803" pitchFamily="18" charset="0"/>
            </a:endParaRPr>
          </a:p>
        </p:txBody>
      </p:sp>
      <p:sp>
        <p:nvSpPr>
          <p:cNvPr id="12291" name="Content Placeholder 2">
            <a:extLst>
              <a:ext uri="{FF2B5EF4-FFF2-40B4-BE49-F238E27FC236}">
                <a16:creationId xmlns:a16="http://schemas.microsoft.com/office/drawing/2014/main" id="{28794421-4C70-4C99-A5C8-DE6B30EDCD58}"/>
              </a:ext>
            </a:extLst>
          </p:cNvPr>
          <p:cNvSpPr>
            <a:spLocks noGrp="1" noChangeArrowheads="1"/>
          </p:cNvSpPr>
          <p:nvPr>
            <p:ph idx="1"/>
          </p:nvPr>
        </p:nvSpPr>
        <p:spPr>
          <a:xfrm>
            <a:off x="5751680" y="1201796"/>
            <a:ext cx="5644981" cy="4679057"/>
          </a:xfrm>
        </p:spPr>
        <p:txBody>
          <a:bodyPr anchor="ctr">
            <a:normAutofit/>
          </a:bodyPr>
          <a:lstStyle/>
          <a:p>
            <a:pPr marL="0" indent="0" algn="just">
              <a:buNone/>
            </a:pPr>
            <a:r>
              <a:rPr lang="en-GB" altLang="en-US" sz="3200" dirty="0">
                <a:solidFill>
                  <a:schemeClr val="bg1">
                    <a:lumMod val="95000"/>
                  </a:schemeClr>
                </a:solidFill>
                <a:latin typeface="Garamond" panose="02020404030301010803" pitchFamily="18" charset="0"/>
              </a:rPr>
              <a:t>CSR has its root in Christianity  and the church is meant to be an example for the world to follow and not the other way around </a:t>
            </a:r>
          </a:p>
          <a:p>
            <a:pPr marL="0" indent="0">
              <a:buNone/>
            </a:pPr>
            <a:endParaRPr lang="en-GB" altLang="en-US" dirty="0">
              <a:solidFill>
                <a:schemeClr val="bg1">
                  <a:lumMod val="95000"/>
                </a:schemeClr>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144E6427-3F6E-4860-BB8E-51AF9D9FE86A}"/>
              </a:ext>
            </a:extLst>
          </p:cNvPr>
          <p:cNvSpPr>
            <a:spLocks noGrp="1"/>
          </p:cNvSpPr>
          <p:nvPr>
            <p:ph type="sldNum" sz="quarter" idx="12"/>
          </p:nvPr>
        </p:nvSpPr>
        <p:spPr>
          <a:xfrm>
            <a:off x="9452638" y="5382360"/>
            <a:ext cx="586712" cy="273844"/>
          </a:xfrm>
        </p:spPr>
        <p:txBody>
          <a:bodyPr>
            <a:normAutofit/>
          </a:bodyPr>
          <a:lstStyle/>
          <a:p>
            <a:pPr>
              <a:spcAft>
                <a:spcPts val="450"/>
              </a:spcAft>
              <a:defRPr/>
            </a:pPr>
            <a:fld id="{3BC498A4-7508-403A-BEAC-73CD68C87A54}" type="slidenum">
              <a:rPr lang="en-GB" altLang="en-US" sz="788">
                <a:solidFill>
                  <a:schemeClr val="tx1">
                    <a:alpha val="80000"/>
                  </a:schemeClr>
                </a:solidFill>
              </a:rPr>
              <a:pPr>
                <a:spcAft>
                  <a:spcPts val="450"/>
                </a:spcAft>
                <a:defRPr/>
              </a:pPr>
              <a:t>12</a:t>
            </a:fld>
            <a:endParaRPr lang="en-GB" altLang="en-US" sz="788">
              <a:solidFill>
                <a:schemeClr val="tx1">
                  <a:alpha val="80000"/>
                </a:schemeClr>
              </a:solidFill>
            </a:endParaRPr>
          </a:p>
        </p:txBody>
      </p:sp>
      <p:grpSp>
        <p:nvGrpSpPr>
          <p:cNvPr id="6" name="Group 5">
            <a:extLst>
              <a:ext uri="{FF2B5EF4-FFF2-40B4-BE49-F238E27FC236}">
                <a16:creationId xmlns:a16="http://schemas.microsoft.com/office/drawing/2014/main" id="{DECB3B76-442F-42F7-84E9-A9A4FD7098FD}"/>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430712F7-6BD3-40CA-AC18-AC4DAC2A5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D0831168-96E1-425D-94D3-F8EB19B4DB5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35C4C3E7-AE4D-46BB-B9D5-6C381C99B0C1}"/>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117FE5-CFF5-4B97-9172-FB63A7486CEB}"/>
              </a:ext>
            </a:extLst>
          </p:cNvPr>
          <p:cNvSpPr>
            <a:spLocks noGrp="1"/>
          </p:cNvSpPr>
          <p:nvPr>
            <p:ph type="title"/>
          </p:nvPr>
        </p:nvSpPr>
        <p:spPr>
          <a:xfrm>
            <a:off x="212000" y="-287278"/>
            <a:ext cx="3313112" cy="5852831"/>
          </a:xfrm>
        </p:spPr>
        <p:txBody>
          <a:bodyPr>
            <a:normAutofit/>
          </a:bodyPr>
          <a:lstStyle/>
          <a:p>
            <a:pPr algn="r" eaLnBrk="1" hangingPunct="1">
              <a:defRPr/>
            </a:pPr>
            <a:r>
              <a:rPr lang="en-US" sz="3200" b="1" dirty="0">
                <a:solidFill>
                  <a:schemeClr val="bg1"/>
                </a:solidFill>
                <a:latin typeface="Calisto MT" panose="02040603050505030304" pitchFamily="18" charset="77"/>
              </a:rPr>
              <a:t>Why</a:t>
            </a:r>
            <a:r>
              <a:rPr lang="en-US" sz="3200" b="1" dirty="0">
                <a:solidFill>
                  <a:schemeClr val="accent6"/>
                </a:solidFill>
                <a:latin typeface="Calisto MT" panose="02040603050505030304" pitchFamily="18" charset="77"/>
              </a:rPr>
              <a:t> </a:t>
            </a:r>
            <a:r>
              <a:rPr lang="en-US" sz="3200" b="1" i="1" dirty="0">
                <a:solidFill>
                  <a:schemeClr val="accent6"/>
                </a:solidFill>
                <a:latin typeface="Calisto MT" panose="02040603050505030304" pitchFamily="18" charset="77"/>
              </a:rPr>
              <a:t>Christian</a:t>
            </a:r>
            <a:r>
              <a:rPr lang="en-US" sz="3200" b="1" i="1" dirty="0">
                <a:latin typeface="Calisto MT" panose="02040603050505030304" pitchFamily="18" charset="77"/>
              </a:rPr>
              <a:t> </a:t>
            </a:r>
            <a:r>
              <a:rPr lang="en-US" sz="3200" b="1" dirty="0">
                <a:solidFill>
                  <a:schemeClr val="bg1"/>
                </a:solidFill>
                <a:latin typeface="Calisto MT" panose="02040603050505030304" pitchFamily="18" charset="77"/>
              </a:rPr>
              <a:t>&amp; Not </a:t>
            </a:r>
            <a:r>
              <a:rPr lang="en-US" sz="3200" b="1" i="1" dirty="0">
                <a:solidFill>
                  <a:srgbClr val="C00000"/>
                </a:solidFill>
                <a:latin typeface="Calisto MT" panose="02040603050505030304" pitchFamily="18" charset="77"/>
              </a:rPr>
              <a:t>Corporate</a:t>
            </a:r>
            <a:r>
              <a:rPr lang="en-US" sz="3200" b="1" i="1" dirty="0">
                <a:solidFill>
                  <a:schemeClr val="bg1">
                    <a:lumMod val="95000"/>
                  </a:schemeClr>
                </a:solidFill>
                <a:latin typeface="Calisto MT" panose="02040603050505030304" pitchFamily="18" charset="77"/>
              </a:rPr>
              <a:t> Social </a:t>
            </a:r>
            <a:r>
              <a:rPr lang="en-US" sz="3200" b="1" dirty="0">
                <a:solidFill>
                  <a:schemeClr val="bg1"/>
                </a:solidFill>
                <a:latin typeface="Calisto MT" panose="02040603050505030304" pitchFamily="18" charset="77"/>
              </a:rPr>
              <a:t>Responsibility?</a:t>
            </a:r>
            <a:r>
              <a:rPr lang="en-US" sz="2850" b="1" dirty="0">
                <a:solidFill>
                  <a:schemeClr val="accent1"/>
                </a:solidFill>
              </a:rPr>
              <a:t> </a:t>
            </a:r>
            <a:endParaRPr lang="en-GB" sz="2850" b="1" dirty="0">
              <a:solidFill>
                <a:schemeClr val="accent1"/>
              </a:solidFill>
            </a:endParaRPr>
          </a:p>
        </p:txBody>
      </p:sp>
      <p:sp>
        <p:nvSpPr>
          <p:cNvPr id="14339" name="Content Placeholder 2">
            <a:extLst>
              <a:ext uri="{FF2B5EF4-FFF2-40B4-BE49-F238E27FC236}">
                <a16:creationId xmlns:a16="http://schemas.microsoft.com/office/drawing/2014/main" id="{79C65EA1-8891-4BC1-B002-F4AD03AF4C62}"/>
              </a:ext>
            </a:extLst>
          </p:cNvPr>
          <p:cNvSpPr>
            <a:spLocks noGrp="1" noChangeArrowheads="1"/>
          </p:cNvSpPr>
          <p:nvPr>
            <p:ph idx="1"/>
          </p:nvPr>
        </p:nvSpPr>
        <p:spPr>
          <a:xfrm>
            <a:off x="4102984" y="840692"/>
            <a:ext cx="8089016" cy="6017308"/>
          </a:xfrm>
        </p:spPr>
        <p:txBody>
          <a:bodyPr anchor="ctr">
            <a:normAutofit fontScale="92500" lnSpcReduction="20000"/>
          </a:bodyPr>
          <a:lstStyle/>
          <a:p>
            <a:pPr>
              <a:lnSpc>
                <a:spcPct val="150000"/>
              </a:lnSpc>
              <a:buFont typeface="Wingdings" pitchFamily="2" charset="2"/>
              <a:buChar char="ü"/>
            </a:pPr>
            <a:r>
              <a:rPr lang="en-US" altLang="en-US" sz="3000" b="1" dirty="0">
                <a:solidFill>
                  <a:schemeClr val="bg1"/>
                </a:solidFill>
                <a:latin typeface="Garamond" panose="02020404030301010803" pitchFamily="18" charset="0"/>
              </a:rPr>
              <a:t>The oldest company (Kongo Gumi Construction) in the world is less than 2000 years – was incorporated 578 AD</a:t>
            </a:r>
          </a:p>
          <a:p>
            <a:pPr marL="0" indent="0">
              <a:lnSpc>
                <a:spcPct val="150000"/>
              </a:lnSpc>
              <a:buNone/>
            </a:pPr>
            <a:endParaRPr lang="en-US" altLang="en-US" sz="3000" b="1" dirty="0">
              <a:solidFill>
                <a:schemeClr val="bg1"/>
              </a:solidFill>
              <a:latin typeface="Garamond" panose="02020404030301010803" pitchFamily="18" charset="0"/>
            </a:endParaRPr>
          </a:p>
          <a:p>
            <a:pPr>
              <a:lnSpc>
                <a:spcPct val="150000"/>
              </a:lnSpc>
              <a:buFont typeface="Wingdings" pitchFamily="2" charset="2"/>
              <a:buChar char="ü"/>
            </a:pPr>
            <a:r>
              <a:rPr lang="en-GB" sz="3000" b="1" dirty="0">
                <a:solidFill>
                  <a:schemeClr val="bg1"/>
                </a:solidFill>
                <a:latin typeface="Garamond" panose="02020404030301010803" pitchFamily="18" charset="0"/>
              </a:rPr>
              <a:t>The word ‘company’ has its roots in two Latin words ‘Com’ &amp; ‘</a:t>
            </a:r>
            <a:r>
              <a:rPr lang="en-GB" sz="3000" b="1" dirty="0" err="1">
                <a:solidFill>
                  <a:schemeClr val="bg1"/>
                </a:solidFill>
                <a:latin typeface="Garamond" panose="02020404030301010803" pitchFamily="18" charset="0"/>
              </a:rPr>
              <a:t>panies</a:t>
            </a:r>
            <a:r>
              <a:rPr lang="en-GB" sz="3000" b="1" dirty="0">
                <a:solidFill>
                  <a:schemeClr val="bg1"/>
                </a:solidFill>
                <a:latin typeface="Garamond" panose="02020404030301010803" pitchFamily="18" charset="0"/>
              </a:rPr>
              <a:t>’, which means breaking bread together, thereby showing that the origin of CSR has communal or social connotation which speaks of the way of life of the early Christians (Leviticus 25:35). </a:t>
            </a:r>
          </a:p>
          <a:p>
            <a:pPr>
              <a:buFont typeface="Wingdings" pitchFamily="2" charset="2"/>
              <a:buChar char="ü"/>
            </a:pPr>
            <a:endParaRPr lang="en-US" altLang="en-US" dirty="0">
              <a:solidFill>
                <a:schemeClr val="bg1">
                  <a:lumMod val="95000"/>
                </a:schemeClr>
              </a:solidFill>
              <a:latin typeface="Garamond" panose="02020404030301010803" pitchFamily="18" charset="0"/>
            </a:endParaRPr>
          </a:p>
          <a:p>
            <a:pPr marL="0" indent="0">
              <a:buNone/>
            </a:pPr>
            <a:endParaRPr lang="en-GB" altLang="en-US" sz="3000" dirty="0">
              <a:solidFill>
                <a:schemeClr val="bg1">
                  <a:lumMod val="95000"/>
                </a:schemeClr>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20492EB7-01DF-4540-AEAF-A6F8116A856D}"/>
              </a:ext>
            </a:extLst>
          </p:cNvPr>
          <p:cNvSpPr>
            <a:spLocks noGrp="1"/>
          </p:cNvSpPr>
          <p:nvPr>
            <p:ph type="sldNum" sz="quarter" idx="12"/>
          </p:nvPr>
        </p:nvSpPr>
        <p:spPr>
          <a:xfrm>
            <a:off x="9452638" y="5382360"/>
            <a:ext cx="586712" cy="273844"/>
          </a:xfrm>
        </p:spPr>
        <p:txBody>
          <a:bodyPr>
            <a:normAutofit/>
          </a:bodyPr>
          <a:lstStyle/>
          <a:p>
            <a:pPr>
              <a:spcAft>
                <a:spcPts val="450"/>
              </a:spcAft>
              <a:defRPr/>
            </a:pPr>
            <a:fld id="{905FAEA1-D562-4ADC-BD0B-71668D38665E}" type="slidenum">
              <a:rPr lang="en-GB" altLang="en-US" sz="788">
                <a:solidFill>
                  <a:schemeClr val="tx1">
                    <a:alpha val="80000"/>
                  </a:schemeClr>
                </a:solidFill>
              </a:rPr>
              <a:pPr>
                <a:spcAft>
                  <a:spcPts val="450"/>
                </a:spcAft>
                <a:defRPr/>
              </a:pPr>
              <a:t>13</a:t>
            </a:fld>
            <a:endParaRPr lang="en-GB" altLang="en-US" sz="788">
              <a:solidFill>
                <a:schemeClr val="tx1">
                  <a:alpha val="80000"/>
                </a:schemeClr>
              </a:solidFill>
            </a:endParaRPr>
          </a:p>
        </p:txBody>
      </p:sp>
      <p:grpSp>
        <p:nvGrpSpPr>
          <p:cNvPr id="5" name="Group 4">
            <a:extLst>
              <a:ext uri="{FF2B5EF4-FFF2-40B4-BE49-F238E27FC236}">
                <a16:creationId xmlns:a16="http://schemas.microsoft.com/office/drawing/2014/main" id="{B2D731B4-6B08-4537-A54C-DE30DD9DCC00}"/>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F6E6DE6A-1AA6-44BB-B533-A1C037FDC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AF68129C-6B22-4A76-8333-9FB9FBA9E08E}"/>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5E14-9735-1A42-8572-D1BD3F863EBA}"/>
              </a:ext>
            </a:extLst>
          </p:cNvPr>
          <p:cNvSpPr>
            <a:spLocks noGrp="1"/>
          </p:cNvSpPr>
          <p:nvPr>
            <p:ph type="title"/>
          </p:nvPr>
        </p:nvSpPr>
        <p:spPr>
          <a:xfrm>
            <a:off x="3521414" y="-11471"/>
            <a:ext cx="9285070" cy="1339155"/>
          </a:xfrm>
        </p:spPr>
        <p:txBody>
          <a:bodyPr anchor="b">
            <a:normAutofit fontScale="90000"/>
          </a:bodyPr>
          <a:lstStyle/>
          <a:p>
            <a:pPr>
              <a:lnSpc>
                <a:spcPct val="110000"/>
              </a:lnSpc>
            </a:pPr>
            <a:r>
              <a:rPr lang="en-GB" sz="4000" b="1" dirty="0">
                <a:solidFill>
                  <a:schemeClr val="bg1"/>
                </a:solidFill>
                <a:latin typeface="Garamond" panose="02020404030301010803" pitchFamily="18" charset="0"/>
              </a:rPr>
              <a:t>Christian Social Responsibility</a:t>
            </a:r>
            <a:br>
              <a:rPr lang="en-NG" sz="4000" dirty="0">
                <a:solidFill>
                  <a:schemeClr val="bg1"/>
                </a:solidFill>
                <a:latin typeface="Garamond" panose="02020404030301010803" pitchFamily="18" charset="0"/>
              </a:rPr>
            </a:br>
            <a:endParaRPr lang="en-NG" sz="4000" dirty="0">
              <a:solidFill>
                <a:schemeClr val="bg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60C69D5-24F9-0B4F-8875-408E9E5B6721}"/>
              </a:ext>
            </a:extLst>
          </p:cNvPr>
          <p:cNvSpPr>
            <a:spLocks noGrp="1"/>
          </p:cNvSpPr>
          <p:nvPr>
            <p:ph idx="1"/>
          </p:nvPr>
        </p:nvSpPr>
        <p:spPr>
          <a:xfrm>
            <a:off x="4752986" y="784566"/>
            <a:ext cx="6824531" cy="5771381"/>
          </a:xfrm>
        </p:spPr>
        <p:txBody>
          <a:bodyPr>
            <a:normAutofit lnSpcReduction="10000"/>
          </a:bodyPr>
          <a:lstStyle/>
          <a:p>
            <a:pPr marL="0" indent="0" algn="just">
              <a:lnSpc>
                <a:spcPct val="150000"/>
              </a:lnSpc>
              <a:buNone/>
            </a:pPr>
            <a:r>
              <a:rPr lang="en-GB" sz="3200" b="1" dirty="0">
                <a:solidFill>
                  <a:schemeClr val="bg1"/>
                </a:solidFill>
                <a:latin typeface="Garamond" panose="02020404030301010803" pitchFamily="18" charset="0"/>
              </a:rPr>
              <a:t>We pushed this acronym and now it is widely accepted that the appropriate meaning of C.S.R should be ‘Christian Social Responsibility’. This concept has now been utilized both in research, at the doctorate level and in the Consulting sector by Alder Consulting.</a:t>
            </a:r>
            <a:endParaRPr lang="en-NG" sz="3200" b="1" dirty="0">
              <a:solidFill>
                <a:schemeClr val="bg1"/>
              </a:solidFill>
              <a:latin typeface="Garamond" panose="02020404030301010803" pitchFamily="18" charset="0"/>
            </a:endParaRPr>
          </a:p>
          <a:p>
            <a:pPr>
              <a:lnSpc>
                <a:spcPct val="110000"/>
              </a:lnSpc>
            </a:pPr>
            <a:endParaRPr lang="en-NG" sz="900" dirty="0"/>
          </a:p>
        </p:txBody>
      </p:sp>
      <p:pic>
        <p:nvPicPr>
          <p:cNvPr id="4" name="Picture 3">
            <a:extLst>
              <a:ext uri="{FF2B5EF4-FFF2-40B4-BE49-F238E27FC236}">
                <a16:creationId xmlns:a16="http://schemas.microsoft.com/office/drawing/2014/main" id="{6547B165-F4CC-C84F-929D-C85C1D539CB0}"/>
              </a:ext>
            </a:extLst>
          </p:cNvPr>
          <p:cNvPicPr>
            <a:picLocks noChangeAspect="1"/>
          </p:cNvPicPr>
          <p:nvPr/>
        </p:nvPicPr>
        <p:blipFill rotWithShape="1">
          <a:blip r:embed="rId2">
            <a:alphaModFix amt="83000"/>
            <a:extLst>
              <a:ext uri="{28A0092B-C50C-407E-A947-70E740481C1C}">
                <a14:useLocalDpi xmlns:a14="http://schemas.microsoft.com/office/drawing/2010/main" val="0"/>
              </a:ext>
            </a:extLst>
          </a:blip>
          <a:srcRect l="10498" r="11068" b="-1"/>
          <a:stretch/>
        </p:blipFill>
        <p:spPr>
          <a:xfrm rot="21358242">
            <a:off x="141583" y="496092"/>
            <a:ext cx="4142350" cy="5281361"/>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Tree>
    <p:extLst>
      <p:ext uri="{BB962C8B-B14F-4D97-AF65-F5344CB8AC3E}">
        <p14:creationId xmlns:p14="http://schemas.microsoft.com/office/powerpoint/2010/main" val="60155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00A5-F981-A94C-8554-9594AA230886}"/>
              </a:ext>
            </a:extLst>
          </p:cNvPr>
          <p:cNvSpPr>
            <a:spLocks noGrp="1"/>
          </p:cNvSpPr>
          <p:nvPr>
            <p:ph type="ctrTitle"/>
          </p:nvPr>
        </p:nvSpPr>
        <p:spPr>
          <a:xfrm>
            <a:off x="919843" y="1155020"/>
            <a:ext cx="9144000" cy="445180"/>
          </a:xfrm>
        </p:spPr>
        <p:txBody>
          <a:bodyPr>
            <a:normAutofit fontScale="90000"/>
          </a:bodyPr>
          <a:lstStyle/>
          <a:p>
            <a:r>
              <a:rPr lang="en-GB" altLang="en-US" b="1" dirty="0">
                <a:solidFill>
                  <a:schemeClr val="bg1">
                    <a:lumMod val="95000"/>
                  </a:schemeClr>
                </a:solidFill>
                <a:latin typeface="Garamond" panose="02020404030301010803" pitchFamily="18" charset="0"/>
                <a:ea typeface="FangSong" panose="02010609060101010101" pitchFamily="49" charset="-122"/>
              </a:rPr>
              <a:t> 	The Case For CSR</a:t>
            </a:r>
            <a:br>
              <a:rPr lang="en-NG" dirty="0"/>
            </a:br>
            <a:endParaRPr lang="en-NG" dirty="0"/>
          </a:p>
        </p:txBody>
      </p:sp>
      <p:sp>
        <p:nvSpPr>
          <p:cNvPr id="3" name="Subtitle 2">
            <a:extLst>
              <a:ext uri="{FF2B5EF4-FFF2-40B4-BE49-F238E27FC236}">
                <a16:creationId xmlns:a16="http://schemas.microsoft.com/office/drawing/2014/main" id="{39728FE6-5FDB-5E4E-ABAA-9F3AF7D54552}"/>
              </a:ext>
            </a:extLst>
          </p:cNvPr>
          <p:cNvSpPr>
            <a:spLocks noGrp="1"/>
          </p:cNvSpPr>
          <p:nvPr>
            <p:ph type="subTitle" idx="1"/>
          </p:nvPr>
        </p:nvSpPr>
        <p:spPr>
          <a:xfrm>
            <a:off x="359228" y="1355271"/>
            <a:ext cx="11620771" cy="4703101"/>
          </a:xfrm>
        </p:spPr>
        <p:txBody>
          <a:bodyPr>
            <a:normAutofit/>
          </a:bodyPr>
          <a:lstStyle/>
          <a:p>
            <a:pPr marL="342900" indent="-342900" algn="l">
              <a:lnSpc>
                <a:spcPct val="150000"/>
              </a:lnSpc>
              <a:buFont typeface="Wingdings" pitchFamily="2" charset="2"/>
              <a:buChar char="v"/>
            </a:pPr>
            <a:r>
              <a:rPr lang="en-GB" altLang="en-US" sz="3200" dirty="0">
                <a:solidFill>
                  <a:schemeClr val="bg1">
                    <a:lumMod val="95000"/>
                  </a:schemeClr>
                </a:solidFill>
                <a:latin typeface="Garamond" panose="02020404030301010803" pitchFamily="18" charset="0"/>
              </a:rPr>
              <a:t>Heartbeat Of God – CSR is the expression of love, being the heartbeat of God.</a:t>
            </a:r>
          </a:p>
          <a:p>
            <a:pPr marL="342900" indent="-342900" algn="l">
              <a:lnSpc>
                <a:spcPct val="150000"/>
              </a:lnSpc>
              <a:buFont typeface="Wingdings" pitchFamily="2" charset="2"/>
              <a:buChar char="v"/>
            </a:pPr>
            <a:r>
              <a:rPr lang="en-GB" altLang="en-US" sz="3200" dirty="0">
                <a:solidFill>
                  <a:schemeClr val="bg1">
                    <a:lumMod val="95000"/>
                  </a:schemeClr>
                </a:solidFill>
                <a:latin typeface="Garamond" panose="02020404030301010803" pitchFamily="18" charset="0"/>
              </a:rPr>
              <a:t>The Hurting World - It is about bringing comfort to a hurting world.</a:t>
            </a:r>
          </a:p>
          <a:p>
            <a:pPr marL="342900" indent="-342900" algn="l">
              <a:lnSpc>
                <a:spcPct val="150000"/>
              </a:lnSpc>
              <a:buFont typeface="Wingdings" pitchFamily="2" charset="2"/>
              <a:buChar char="v"/>
            </a:pPr>
            <a:r>
              <a:rPr lang="en-GB" altLang="en-US" sz="3200" dirty="0">
                <a:solidFill>
                  <a:schemeClr val="bg1">
                    <a:lumMod val="95000"/>
                  </a:schemeClr>
                </a:solidFill>
                <a:latin typeface="Garamond" panose="02020404030301010803" pitchFamily="18" charset="0"/>
              </a:rPr>
              <a:t>Connection To Others - It closes the needs’ gap in the society.</a:t>
            </a:r>
          </a:p>
          <a:p>
            <a:pPr marL="342900" indent="-342900" algn="l">
              <a:lnSpc>
                <a:spcPct val="150000"/>
              </a:lnSpc>
              <a:buFont typeface="Wingdings" pitchFamily="2" charset="2"/>
              <a:buChar char="v"/>
            </a:pPr>
            <a:r>
              <a:rPr lang="en-GB" altLang="en-US" sz="3200" dirty="0">
                <a:solidFill>
                  <a:schemeClr val="bg1">
                    <a:lumMod val="95000"/>
                  </a:schemeClr>
                </a:solidFill>
                <a:latin typeface="Garamond" panose="02020404030301010803" pitchFamily="18" charset="0"/>
              </a:rPr>
              <a:t>It is the global standard of rating for corporate organisations</a:t>
            </a:r>
            <a:endParaRPr lang="en-NG" sz="3200" dirty="0"/>
          </a:p>
        </p:txBody>
      </p:sp>
      <p:grpSp>
        <p:nvGrpSpPr>
          <p:cNvPr id="4" name="Group 3">
            <a:extLst>
              <a:ext uri="{FF2B5EF4-FFF2-40B4-BE49-F238E27FC236}">
                <a16:creationId xmlns:a16="http://schemas.microsoft.com/office/drawing/2014/main" id="{36AD15D5-7871-3D43-B1E2-5A26C3DBB22E}"/>
              </a:ext>
            </a:extLst>
          </p:cNvPr>
          <p:cNvGrpSpPr/>
          <p:nvPr/>
        </p:nvGrpSpPr>
        <p:grpSpPr>
          <a:xfrm>
            <a:off x="212000" y="5745017"/>
            <a:ext cx="11768000" cy="976458"/>
            <a:chOff x="212000" y="5702078"/>
            <a:chExt cx="11768000" cy="1019397"/>
          </a:xfrm>
        </p:grpSpPr>
        <p:pic>
          <p:nvPicPr>
            <p:cNvPr id="5" name="Picture 4">
              <a:extLst>
                <a:ext uri="{FF2B5EF4-FFF2-40B4-BE49-F238E27FC236}">
                  <a16:creationId xmlns:a16="http://schemas.microsoft.com/office/drawing/2014/main" id="{059F917F-B9CC-244E-BA63-BB7BB7A20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4BABF9DD-11D0-EE40-B83F-009E7B4A031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1221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wall background images">
            <a:extLst>
              <a:ext uri="{FF2B5EF4-FFF2-40B4-BE49-F238E27FC236}">
                <a16:creationId xmlns:a16="http://schemas.microsoft.com/office/drawing/2014/main" id="{A68D6067-A303-426B-BD34-FDFF673466F9}"/>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Title 1">
            <a:extLst>
              <a:ext uri="{FF2B5EF4-FFF2-40B4-BE49-F238E27FC236}">
                <a16:creationId xmlns:a16="http://schemas.microsoft.com/office/drawing/2014/main" id="{D37C3F66-D1A4-4280-81AB-841C70FD80D3}"/>
              </a:ext>
            </a:extLst>
          </p:cNvPr>
          <p:cNvSpPr>
            <a:spLocks noGrp="1"/>
          </p:cNvSpPr>
          <p:nvPr>
            <p:ph type="title"/>
          </p:nvPr>
        </p:nvSpPr>
        <p:spPr>
          <a:xfrm>
            <a:off x="721698" y="246173"/>
            <a:ext cx="10515600" cy="1325563"/>
          </a:xfrm>
        </p:spPr>
        <p:txBody>
          <a:bodyPr/>
          <a:lstStyle/>
          <a:p>
            <a:r>
              <a:rPr lang="en-US" altLang="en-US" b="1" dirty="0">
                <a:solidFill>
                  <a:schemeClr val="bg1">
                    <a:lumMod val="95000"/>
                  </a:schemeClr>
                </a:solidFill>
                <a:latin typeface="Garamond" panose="02020404030301010803" pitchFamily="18" charset="0"/>
              </a:rPr>
              <a:t>Sustainable Development Goals</a:t>
            </a:r>
          </a:p>
        </p:txBody>
      </p:sp>
      <p:sp>
        <p:nvSpPr>
          <p:cNvPr id="15363" name="Content Placeholder 2">
            <a:extLst>
              <a:ext uri="{FF2B5EF4-FFF2-40B4-BE49-F238E27FC236}">
                <a16:creationId xmlns:a16="http://schemas.microsoft.com/office/drawing/2014/main" id="{EDCE4C40-2230-492A-8FE5-BC6558D8E1B2}"/>
              </a:ext>
            </a:extLst>
          </p:cNvPr>
          <p:cNvSpPr>
            <a:spLocks noGrp="1"/>
          </p:cNvSpPr>
          <p:nvPr>
            <p:ph idx="1"/>
          </p:nvPr>
        </p:nvSpPr>
        <p:spPr>
          <a:xfrm>
            <a:off x="391886" y="1571736"/>
            <a:ext cx="11078028" cy="5286264"/>
          </a:xfrm>
        </p:spPr>
        <p:txBody>
          <a:bodyPr/>
          <a:lstStyle/>
          <a:p>
            <a:pPr marL="0" indent="0">
              <a:buNone/>
            </a:pPr>
            <a:r>
              <a:rPr lang="en-US" altLang="en-US" dirty="0">
                <a:solidFill>
                  <a:schemeClr val="bg1">
                    <a:lumMod val="95000"/>
                  </a:schemeClr>
                </a:solidFill>
                <a:latin typeface="Garamond" panose="02020404030301010803" pitchFamily="18" charset="0"/>
              </a:rPr>
              <a:t>One of the reasons why this office was created is to harmonize all RCCG  programs, processes and activities for greater impact. </a:t>
            </a:r>
          </a:p>
          <a:p>
            <a:pPr marL="0" indent="0">
              <a:buNone/>
            </a:pPr>
            <a:endParaRPr lang="en-US" altLang="en-US" dirty="0">
              <a:solidFill>
                <a:schemeClr val="bg1">
                  <a:lumMod val="95000"/>
                </a:schemeClr>
              </a:solidFill>
              <a:latin typeface="Garamond" panose="02020404030301010803" pitchFamily="18" charset="0"/>
            </a:endParaRPr>
          </a:p>
          <a:p>
            <a:pPr marL="0" indent="0">
              <a:buNone/>
            </a:pPr>
            <a:r>
              <a:rPr lang="en-US" altLang="en-US" dirty="0">
                <a:solidFill>
                  <a:schemeClr val="bg1">
                    <a:lumMod val="95000"/>
                  </a:schemeClr>
                </a:solidFill>
                <a:latin typeface="Garamond" panose="02020404030301010803" pitchFamily="18" charset="0"/>
              </a:rPr>
              <a:t>We have discovered that out of the 17 global sustainable Goals  (Vision 2030) signed by 198 nations including Nigeria, RCCG as a faith-based organization is active in 13 of these.</a:t>
            </a:r>
          </a:p>
          <a:p>
            <a:pPr marL="0" indent="0">
              <a:buNone/>
            </a:pPr>
            <a:r>
              <a:rPr lang="en-US" altLang="en-US" dirty="0">
                <a:solidFill>
                  <a:schemeClr val="bg1">
                    <a:lumMod val="95000"/>
                  </a:schemeClr>
                </a:solidFill>
                <a:latin typeface="Garamond" panose="02020404030301010803" pitchFamily="18" charset="0"/>
              </a:rPr>
              <a:t>This fact is unknown therefore affecting the compliance ratio for Nigeria </a:t>
            </a:r>
          </a:p>
        </p:txBody>
      </p:sp>
      <p:sp>
        <p:nvSpPr>
          <p:cNvPr id="15364" name="Slide Number Placeholder 3">
            <a:extLst>
              <a:ext uri="{FF2B5EF4-FFF2-40B4-BE49-F238E27FC236}">
                <a16:creationId xmlns:a16="http://schemas.microsoft.com/office/drawing/2014/main" id="{3E2346F9-B43A-4E7A-880D-468F8F3AEF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D71A47-7BBD-4EB6-ABA3-A6F3CCF3D519}" type="slidenum">
              <a:rPr lang="es-ES" altLang="en-US">
                <a:solidFill>
                  <a:schemeClr val="tx2"/>
                </a:solidFill>
              </a:rPr>
              <a:pPr/>
              <a:t>16</a:t>
            </a:fld>
            <a:endParaRPr lang="es-ES" altLang="en-US">
              <a:solidFill>
                <a:schemeClr val="tx2"/>
              </a:solidFill>
            </a:endParaRPr>
          </a:p>
        </p:txBody>
      </p:sp>
      <p:grpSp>
        <p:nvGrpSpPr>
          <p:cNvPr id="5" name="Group 4">
            <a:extLst>
              <a:ext uri="{FF2B5EF4-FFF2-40B4-BE49-F238E27FC236}">
                <a16:creationId xmlns:a16="http://schemas.microsoft.com/office/drawing/2014/main" id="{BF019538-9252-44E5-B7F0-1A47919ECBC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1930B48A-DA6E-43C6-9B01-9C835E5EB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D7EB0C2E-76C4-4640-9B8D-104D66B2AEC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EA26FF32-112F-4B0B-AF2D-CCB07C13DC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9FA9DD-C567-441F-8E8C-5563C86ACA5F}" type="slidenum">
              <a:rPr lang="en-GB" altLang="en-US"/>
              <a:pPr/>
              <a:t>17</a:t>
            </a:fld>
            <a:endParaRPr lang="en-GB" altLang="en-US"/>
          </a:p>
        </p:txBody>
      </p:sp>
      <p:pic>
        <p:nvPicPr>
          <p:cNvPr id="16387" name="Picture 14">
            <a:extLst>
              <a:ext uri="{FF2B5EF4-FFF2-40B4-BE49-F238E27FC236}">
                <a16:creationId xmlns:a16="http://schemas.microsoft.com/office/drawing/2014/main" id="{A5DB0A6B-430A-4463-973A-5E2F4CCF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0"/>
            <a:ext cx="691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E993DC00-60D8-4C95-9E08-AC395A49237B}"/>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2FB0FAAE-24BD-4EA7-A64C-69423BB42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EF3925B7-F7F6-4578-867B-CAEA59C10B2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949AF-13C6-4239-A3F7-3928A2CBA6C4}"/>
              </a:ext>
            </a:extLst>
          </p:cNvPr>
          <p:cNvSpPr/>
          <p:nvPr/>
        </p:nvSpPr>
        <p:spPr>
          <a:xfrm>
            <a:off x="685800" y="0"/>
            <a:ext cx="10820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0" name="Object 1">
            <a:extLst>
              <a:ext uri="{FF2B5EF4-FFF2-40B4-BE49-F238E27FC236}">
                <a16:creationId xmlns:a16="http://schemas.microsoft.com/office/drawing/2014/main" id="{2B984CD3-DD97-4E7B-B27F-D225D10AEBD3}"/>
              </a:ext>
            </a:extLst>
          </p:cNvPr>
          <p:cNvGraphicFramePr>
            <a:graphicFrameLocks noChangeAspect="1"/>
          </p:cNvGraphicFramePr>
          <p:nvPr>
            <p:extLst>
              <p:ext uri="{D42A27DB-BD31-4B8C-83A1-F6EECF244321}">
                <p14:modId xmlns:p14="http://schemas.microsoft.com/office/powerpoint/2010/main" val="4252643646"/>
              </p:ext>
            </p:extLst>
          </p:nvPr>
        </p:nvGraphicFramePr>
        <p:xfrm>
          <a:off x="914400" y="0"/>
          <a:ext cx="10363200" cy="14256328"/>
        </p:xfrm>
        <a:graphic>
          <a:graphicData uri="http://schemas.openxmlformats.org/presentationml/2006/ole">
            <mc:AlternateContent xmlns:mc="http://schemas.openxmlformats.org/markup-compatibility/2006">
              <mc:Choice xmlns:v="urn:schemas-microsoft-com:vml" Requires="v">
                <p:oleObj spid="_x0000_s12673" name="Document" r:id="rId3" imgW="12809279" imgH="17002576" progId="Word.Document.12">
                  <p:embed/>
                </p:oleObj>
              </mc:Choice>
              <mc:Fallback>
                <p:oleObj name="Document" r:id="rId3" imgW="12809279" imgH="17002576" progId="Word.Document.12">
                  <p:embed/>
                  <p:pic>
                    <p:nvPicPr>
                      <p:cNvPr id="17410" name="Object 1">
                        <a:extLst>
                          <a:ext uri="{FF2B5EF4-FFF2-40B4-BE49-F238E27FC236}">
                            <a16:creationId xmlns:a16="http://schemas.microsoft.com/office/drawing/2014/main" id="{2B984CD3-DD97-4E7B-B27F-D225D10AEBD3}"/>
                          </a:ext>
                        </a:extLst>
                      </p:cNvPr>
                      <p:cNvPicPr>
                        <a:picLocks noChangeAspect="1" noChangeArrowheads="1"/>
                      </p:cNvPicPr>
                      <p:nvPr/>
                    </p:nvPicPr>
                    <p:blipFill>
                      <a:blip r:embed="rId4"/>
                      <a:srcRect/>
                      <a:stretch>
                        <a:fillRect/>
                      </a:stretch>
                    </p:blipFill>
                    <p:spPr bwMode="auto">
                      <a:xfrm>
                        <a:off x="914400" y="0"/>
                        <a:ext cx="10363200" cy="14256328"/>
                      </a:xfrm>
                      <a:prstGeom prst="rect">
                        <a:avLst/>
                      </a:prstGeom>
                      <a:noFill/>
                      <a:ln>
                        <a:noFill/>
                      </a:ln>
                    </p:spPr>
                  </p:pic>
                </p:oleObj>
              </mc:Fallback>
            </mc:AlternateContent>
          </a:graphicData>
        </a:graphic>
      </p:graphicFrame>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1CA3D73A-83C3-4F8D-9855-77A959C492BE}"/>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1">
            <a:extLst>
              <a:ext uri="{FF2B5EF4-FFF2-40B4-BE49-F238E27FC236}">
                <a16:creationId xmlns:a16="http://schemas.microsoft.com/office/drawing/2014/main" id="{30BDAC25-B28D-4033-9F9D-0DF30FD52890}"/>
              </a:ext>
            </a:extLst>
          </p:cNvPr>
          <p:cNvSpPr>
            <a:spLocks noGrp="1" noChangeArrowheads="1"/>
          </p:cNvSpPr>
          <p:nvPr>
            <p:ph type="ctrTitle"/>
          </p:nvPr>
        </p:nvSpPr>
        <p:spPr>
          <a:xfrm>
            <a:off x="2463800" y="1838326"/>
            <a:ext cx="7258050" cy="1933575"/>
          </a:xfrm>
        </p:spPr>
        <p:txBody>
          <a:bodyPr/>
          <a:lstStyle/>
          <a:p>
            <a:pPr eaLnBrk="1" hangingPunct="1"/>
            <a:r>
              <a:rPr lang="en-US" altLang="en-US" b="1" cap="none" dirty="0">
                <a:solidFill>
                  <a:schemeClr val="bg1">
                    <a:lumMod val="95000"/>
                  </a:schemeClr>
                </a:solidFill>
                <a:latin typeface="Garamond" panose="02020404030301010803" pitchFamily="18" charset="0"/>
              </a:rPr>
              <a:t>Scriptural Foundation</a:t>
            </a:r>
          </a:p>
        </p:txBody>
      </p:sp>
      <p:sp>
        <p:nvSpPr>
          <p:cNvPr id="20483" name="Slide Number Placeholder 1">
            <a:extLst>
              <a:ext uri="{FF2B5EF4-FFF2-40B4-BE49-F238E27FC236}">
                <a16:creationId xmlns:a16="http://schemas.microsoft.com/office/drawing/2014/main" id="{F52F6E53-8DC2-4E10-9A58-E8C52C6171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55B33D-9E63-4D65-A368-05D370F91111}" type="slidenum">
              <a:rPr lang="es-ES" altLang="en-US">
                <a:solidFill>
                  <a:schemeClr val="tx2"/>
                </a:solidFill>
              </a:rPr>
              <a:pPr/>
              <a:t>19</a:t>
            </a:fld>
            <a:endParaRPr lang="es-ES" altLang="en-US">
              <a:solidFill>
                <a:schemeClr val="tx2"/>
              </a:solidFill>
            </a:endParaRPr>
          </a:p>
        </p:txBody>
      </p:sp>
      <p:grpSp>
        <p:nvGrpSpPr>
          <p:cNvPr id="4" name="Group 3">
            <a:extLst>
              <a:ext uri="{FF2B5EF4-FFF2-40B4-BE49-F238E27FC236}">
                <a16:creationId xmlns:a16="http://schemas.microsoft.com/office/drawing/2014/main" id="{74C62942-6D45-4743-A25B-41D47F6054B5}"/>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3D208120-2CA8-46E6-870D-86C683EBA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4F70E92C-DAE3-404C-BE70-7783707005E9}"/>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53917-E659-184A-938F-EA5D128117BE}"/>
              </a:ext>
            </a:extLst>
          </p:cNvPr>
          <p:cNvSpPr txBox="1"/>
          <p:nvPr/>
        </p:nvSpPr>
        <p:spPr>
          <a:xfrm>
            <a:off x="0" y="0"/>
            <a:ext cx="12192000" cy="6001643"/>
          </a:xfrm>
          <a:prstGeom prst="rect">
            <a:avLst/>
          </a:prstGeom>
          <a:noFill/>
        </p:spPr>
        <p:txBody>
          <a:bodyPr wrap="square" rtlCol="0">
            <a:spAutoFit/>
          </a:bodyPr>
          <a:lstStyle/>
          <a:p>
            <a:r>
              <a:rPr lang="en-NG" sz="3200" dirty="0">
                <a:solidFill>
                  <a:schemeClr val="bg1"/>
                </a:solidFill>
                <a:latin typeface="Garamond" panose="02020404030301010803" pitchFamily="18" charset="0"/>
              </a:rPr>
              <a:t>INTRODUCTION</a:t>
            </a:r>
          </a:p>
          <a:p>
            <a:endParaRPr lang="en-NG" sz="3200" dirty="0">
              <a:solidFill>
                <a:schemeClr val="bg1"/>
              </a:solidFill>
              <a:latin typeface="Garamond" panose="02020404030301010803" pitchFamily="18" charset="0"/>
            </a:endParaRPr>
          </a:p>
          <a:p>
            <a:pPr marL="457200" indent="-457200">
              <a:buFont typeface="Wingdings" pitchFamily="2" charset="2"/>
              <a:buChar char="Ø"/>
            </a:pPr>
            <a:r>
              <a:rPr lang="en-NG" sz="3200" dirty="0">
                <a:solidFill>
                  <a:schemeClr val="bg1"/>
                </a:solidFill>
                <a:latin typeface="Garamond" panose="02020404030301010803" pitchFamily="18" charset="0"/>
              </a:rPr>
              <a:t>The Office of the Special Assistant to the General Overseer was established in January 2018 to oversee the Christian Social Responsibility function in the mission globally.</a:t>
            </a:r>
          </a:p>
          <a:p>
            <a:endParaRPr lang="en-NG" sz="3200" dirty="0">
              <a:solidFill>
                <a:schemeClr val="bg1"/>
              </a:solidFill>
              <a:latin typeface="Garamond" panose="02020404030301010803" pitchFamily="18" charset="0"/>
            </a:endParaRPr>
          </a:p>
          <a:p>
            <a:pPr marL="457200" indent="-457200">
              <a:buFont typeface="Wingdings" pitchFamily="2" charset="2"/>
              <a:buChar char="Ø"/>
            </a:pPr>
            <a:r>
              <a:rPr lang="en-NG" sz="3200" dirty="0">
                <a:solidFill>
                  <a:schemeClr val="bg1"/>
                </a:solidFill>
                <a:latin typeface="Garamond" panose="02020404030301010803" pitchFamily="18" charset="0"/>
              </a:rPr>
              <a:t>The Office of the Intercontinental Overseer Christian Social Responsibility was established in 2021.</a:t>
            </a:r>
          </a:p>
          <a:p>
            <a:endParaRPr lang="en-NG" sz="3200" dirty="0">
              <a:solidFill>
                <a:schemeClr val="bg1"/>
              </a:solidFill>
            </a:endParaRPr>
          </a:p>
          <a:p>
            <a:endParaRPr lang="en-NG" sz="3200" dirty="0">
              <a:solidFill>
                <a:schemeClr val="bg1"/>
              </a:solidFill>
            </a:endParaRPr>
          </a:p>
          <a:p>
            <a:endParaRPr lang="en-NG" sz="3200" dirty="0">
              <a:solidFill>
                <a:schemeClr val="bg1"/>
              </a:solidFill>
            </a:endParaRPr>
          </a:p>
          <a:p>
            <a:r>
              <a:rPr lang="en-NG" sz="3200" dirty="0">
                <a:solidFill>
                  <a:schemeClr val="bg1"/>
                </a:solidFill>
              </a:rPr>
              <a:t> </a:t>
            </a:r>
          </a:p>
        </p:txBody>
      </p:sp>
      <p:grpSp>
        <p:nvGrpSpPr>
          <p:cNvPr id="4" name="Group 3">
            <a:extLst>
              <a:ext uri="{FF2B5EF4-FFF2-40B4-BE49-F238E27FC236}">
                <a16:creationId xmlns:a16="http://schemas.microsoft.com/office/drawing/2014/main" id="{4FB503C6-815E-2348-A418-C42426FDF541}"/>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405E7774-F135-4049-B4F0-72D60BE5C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DF268A73-BBED-4142-90A6-995C7385712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416250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all background images">
            <a:extLst>
              <a:ext uri="{FF2B5EF4-FFF2-40B4-BE49-F238E27FC236}">
                <a16:creationId xmlns:a16="http://schemas.microsoft.com/office/drawing/2014/main" id="{E228B6B5-5FF9-4B4C-91FE-E9317B3F206E}"/>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E7188B-8A65-466E-82E9-AE06E1E562D7}"/>
              </a:ext>
            </a:extLst>
          </p:cNvPr>
          <p:cNvSpPr>
            <a:spLocks noGrp="1"/>
          </p:cNvSpPr>
          <p:nvPr>
            <p:ph type="title"/>
          </p:nvPr>
        </p:nvSpPr>
        <p:spPr>
          <a:xfrm>
            <a:off x="420914" y="2973967"/>
            <a:ext cx="4319361" cy="1804987"/>
          </a:xfrm>
          <a:noFill/>
          <a:ln w="25400" cap="sq">
            <a:noFill/>
            <a:miter lim="800000"/>
          </a:ln>
        </p:spPr>
        <p:txBody>
          <a:bodyPr>
            <a:normAutofit/>
          </a:bodyPr>
          <a:lstStyle/>
          <a:p>
            <a:pPr eaLnBrk="1" hangingPunct="1">
              <a:defRPr/>
            </a:pPr>
            <a:r>
              <a:rPr lang="en-US" sz="2800" dirty="0">
                <a:solidFill>
                  <a:schemeClr val="bg1">
                    <a:lumMod val="95000"/>
                  </a:schemeClr>
                </a:solidFill>
                <a:latin typeface="Garamond" panose="02020404030301010803" pitchFamily="18" charset="0"/>
                <a:cs typeface="Gujarati MT" pitchFamily="2" charset="0"/>
              </a:rPr>
              <a:t>Scriptural Foundation:</a:t>
            </a:r>
            <a:br>
              <a:rPr lang="en-US" sz="2800" dirty="0">
                <a:solidFill>
                  <a:schemeClr val="bg1">
                    <a:lumMod val="95000"/>
                  </a:schemeClr>
                </a:solidFill>
                <a:latin typeface="Garamond" panose="02020404030301010803" pitchFamily="18" charset="0"/>
                <a:cs typeface="Gujarati MT" pitchFamily="2" charset="0"/>
              </a:rPr>
            </a:br>
            <a:r>
              <a:rPr lang="en-US" sz="2800" dirty="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sp>
        <p:nvSpPr>
          <p:cNvPr id="3" name="Content Placeholder 2">
            <a:extLst>
              <a:ext uri="{FF2B5EF4-FFF2-40B4-BE49-F238E27FC236}">
                <a16:creationId xmlns:a16="http://schemas.microsoft.com/office/drawing/2014/main" id="{C2D89A81-5AD6-4109-8D9C-05997932C5E1}"/>
              </a:ext>
            </a:extLst>
          </p:cNvPr>
          <p:cNvSpPr>
            <a:spLocks noGrp="1"/>
          </p:cNvSpPr>
          <p:nvPr>
            <p:ph idx="1"/>
          </p:nvPr>
        </p:nvSpPr>
        <p:spPr>
          <a:xfrm>
            <a:off x="4192649" y="136525"/>
            <a:ext cx="7787351" cy="5892688"/>
          </a:xfrm>
          <a:solidFill>
            <a:srgbClr val="858269">
              <a:alpha val="47867"/>
            </a:srgbClr>
          </a:solidFill>
          <a:ln>
            <a:solidFill>
              <a:schemeClr val="bg2">
                <a:lumMod val="40000"/>
                <a:lumOff val="60000"/>
              </a:schemeClr>
            </a:solidFill>
          </a:ln>
        </p:spPr>
        <p:txBody>
          <a:bodyPr anchor="ctr">
            <a:noAutofit/>
          </a:bodyPr>
          <a:lstStyle/>
          <a:p>
            <a:pPr marL="0" indent="0">
              <a:buNone/>
              <a:defRPr/>
            </a:pPr>
            <a:r>
              <a:rPr lang="en-US" b="1" i="1" u="sng" dirty="0">
                <a:solidFill>
                  <a:schemeClr val="bg1">
                    <a:lumMod val="95000"/>
                  </a:schemeClr>
                </a:solidFill>
                <a:latin typeface="Garamond" panose="02020404030301010803" pitchFamily="18" charset="0"/>
                <a:cs typeface="Lucida Grande" panose="020B0600040502020204" pitchFamily="34" charset="0"/>
              </a:rPr>
              <a:t>Matthew 25:31,32,41-46 KJV</a:t>
            </a:r>
          </a:p>
          <a:p>
            <a:pPr marL="0" indent="0" algn="ctr">
              <a:buNone/>
              <a:defRPr/>
            </a:pPr>
            <a:r>
              <a:rPr lang="en-GB" b="1" dirty="0">
                <a:solidFill>
                  <a:schemeClr val="bg1">
                    <a:lumMod val="95000"/>
                  </a:schemeClr>
                </a:solidFill>
                <a:latin typeface="Garamond" panose="02020404030301010803" pitchFamily="18" charset="0"/>
                <a:cs typeface="Lucida Grande" panose="020B0600040502020204" pitchFamily="34" charset="0"/>
              </a:rPr>
              <a:t>PREVIEW OF JUDGEMENT DAY</a:t>
            </a:r>
          </a:p>
          <a:p>
            <a:pPr marL="0" indent="0">
              <a:buNone/>
              <a:defRPr/>
            </a:pPr>
            <a:r>
              <a:rPr lang="en-US" b="1" dirty="0">
                <a:solidFill>
                  <a:schemeClr val="bg1">
                    <a:lumMod val="95000"/>
                  </a:schemeClr>
                </a:solidFill>
                <a:latin typeface="Garamond" panose="02020404030301010803" pitchFamily="18" charset="0"/>
                <a:cs typeface="Lucida Grande" panose="020B0600040502020204" pitchFamily="34" charset="0"/>
              </a:rPr>
              <a:t>31. When the Son of man shall come in his glory, and all the holy angels with him, then shall he sit upon the throne of his glory:</a:t>
            </a:r>
          </a:p>
          <a:p>
            <a:pPr marL="0" indent="0">
              <a:buNone/>
              <a:defRPr/>
            </a:pPr>
            <a:r>
              <a:rPr lang="en-US" b="1" baseline="30000" dirty="0">
                <a:solidFill>
                  <a:schemeClr val="bg1">
                    <a:lumMod val="95000"/>
                  </a:schemeClr>
                </a:solidFill>
                <a:latin typeface="Garamond" panose="02020404030301010803" pitchFamily="18" charset="0"/>
                <a:cs typeface="Lucida Grande" panose="020B0600040502020204" pitchFamily="34" charset="0"/>
              </a:rPr>
              <a:t>32 </a:t>
            </a:r>
            <a:r>
              <a:rPr lang="en-US" b="1" dirty="0">
                <a:solidFill>
                  <a:schemeClr val="bg1">
                    <a:lumMod val="95000"/>
                  </a:schemeClr>
                </a:solidFill>
                <a:latin typeface="Garamond" panose="02020404030301010803" pitchFamily="18" charset="0"/>
                <a:cs typeface="Lucida Grande" panose="020B0600040502020204" pitchFamily="34" charset="0"/>
              </a:rPr>
              <a:t>And before him shall be gathered all nations: and he shall separate them one from another, as a shepherd </a:t>
            </a:r>
            <a:r>
              <a:rPr lang="en-US" b="1" dirty="0" err="1">
                <a:solidFill>
                  <a:schemeClr val="bg1">
                    <a:lumMod val="95000"/>
                  </a:schemeClr>
                </a:solidFill>
                <a:latin typeface="Garamond" panose="02020404030301010803" pitchFamily="18" charset="0"/>
                <a:cs typeface="Lucida Grande" panose="020B0600040502020204" pitchFamily="34" charset="0"/>
              </a:rPr>
              <a:t>divideth</a:t>
            </a:r>
            <a:r>
              <a:rPr lang="en-US" b="1" dirty="0">
                <a:solidFill>
                  <a:schemeClr val="bg1">
                    <a:lumMod val="95000"/>
                  </a:schemeClr>
                </a:solidFill>
                <a:latin typeface="Garamond" panose="02020404030301010803" pitchFamily="18" charset="0"/>
                <a:cs typeface="Lucida Grande" panose="020B0600040502020204" pitchFamily="34" charset="0"/>
              </a:rPr>
              <a:t> his sheep from the goats:</a:t>
            </a:r>
          </a:p>
          <a:p>
            <a:pPr marL="0" indent="0">
              <a:buNone/>
              <a:defRPr/>
            </a:pPr>
            <a:r>
              <a:rPr lang="en-US" b="1" baseline="30000" dirty="0">
                <a:solidFill>
                  <a:schemeClr val="bg1">
                    <a:lumMod val="95000"/>
                  </a:schemeClr>
                </a:solidFill>
                <a:latin typeface="Garamond" panose="02020404030301010803" pitchFamily="18" charset="0"/>
                <a:cs typeface="Lucida Grande" panose="020B0600040502020204" pitchFamily="34" charset="0"/>
              </a:rPr>
              <a:t>41 </a:t>
            </a:r>
            <a:r>
              <a:rPr lang="en-US" b="1" dirty="0">
                <a:solidFill>
                  <a:schemeClr val="bg1">
                    <a:lumMod val="95000"/>
                  </a:schemeClr>
                </a:solidFill>
                <a:latin typeface="Garamond" panose="02020404030301010803" pitchFamily="18" charset="0"/>
                <a:cs typeface="Lucida Grande" panose="020B0600040502020204" pitchFamily="34" charset="0"/>
              </a:rPr>
              <a:t>Then shall he say also unto them on the left hand, Depart from Me, ye cursed, into everlasting fire, prepared for the devil and his angels:</a:t>
            </a:r>
          </a:p>
        </p:txBody>
      </p:sp>
      <p:sp>
        <p:nvSpPr>
          <p:cNvPr id="21509" name="Slide Number Placeholder 3">
            <a:extLst>
              <a:ext uri="{FF2B5EF4-FFF2-40B4-BE49-F238E27FC236}">
                <a16:creationId xmlns:a16="http://schemas.microsoft.com/office/drawing/2014/main" id="{D527DA06-CC02-49E2-A0A5-98E7903BA4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C33D42-F503-427E-B01A-82257FCA38A5}" type="slidenum">
              <a:rPr lang="es-ES" altLang="en-US">
                <a:solidFill>
                  <a:schemeClr val="tx2"/>
                </a:solidFill>
              </a:rPr>
              <a:pPr/>
              <a:t>20</a:t>
            </a:fld>
            <a:endParaRPr lang="es-ES" altLang="en-US">
              <a:solidFill>
                <a:schemeClr val="tx2"/>
              </a:solidFill>
            </a:endParaRPr>
          </a:p>
        </p:txBody>
      </p:sp>
      <p:pic>
        <p:nvPicPr>
          <p:cNvPr id="21508" name="Picture 7" descr="A picture containing indoor, bed, table&#10;&#10;Description generated with high confidence">
            <a:extLst>
              <a:ext uri="{FF2B5EF4-FFF2-40B4-BE49-F238E27FC236}">
                <a16:creationId xmlns:a16="http://schemas.microsoft.com/office/drawing/2014/main" id="{3FC5C9C7-2A6F-48AE-A272-E35831B4A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FF6D4A6E-092C-4C29-BC1D-F7E8CA2B45D6}"/>
              </a:ext>
            </a:extLst>
          </p:cNvPr>
          <p:cNvGrpSpPr/>
          <p:nvPr/>
        </p:nvGrpSpPr>
        <p:grpSpPr>
          <a:xfrm>
            <a:off x="212000" y="5743206"/>
            <a:ext cx="11768000" cy="1019397"/>
            <a:chOff x="212000" y="5702078"/>
            <a:chExt cx="11768000" cy="1019397"/>
          </a:xfrm>
        </p:grpSpPr>
        <p:pic>
          <p:nvPicPr>
            <p:cNvPr id="7" name="Picture 6">
              <a:extLst>
                <a:ext uri="{FF2B5EF4-FFF2-40B4-BE49-F238E27FC236}">
                  <a16:creationId xmlns:a16="http://schemas.microsoft.com/office/drawing/2014/main" id="{C730CBE3-9D5A-4150-A17A-8955021BF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61B46A78-646A-47C9-9F77-B854F7B6528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wall background images">
            <a:extLst>
              <a:ext uri="{FF2B5EF4-FFF2-40B4-BE49-F238E27FC236}">
                <a16:creationId xmlns:a16="http://schemas.microsoft.com/office/drawing/2014/main" id="{E09BE0F8-DCC6-466F-88B7-AFB0236D6B0F}"/>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ED7AB9-74DB-4F8B-AC1C-EFAE08AC605D}"/>
              </a:ext>
            </a:extLst>
          </p:cNvPr>
          <p:cNvSpPr>
            <a:spLocks noGrp="1"/>
          </p:cNvSpPr>
          <p:nvPr>
            <p:ph idx="1"/>
          </p:nvPr>
        </p:nvSpPr>
        <p:spPr>
          <a:xfrm>
            <a:off x="4085618" y="1"/>
            <a:ext cx="7967836" cy="6356350"/>
          </a:xfrm>
          <a:solidFill>
            <a:srgbClr val="858269">
              <a:alpha val="46805"/>
            </a:srgbClr>
          </a:solidFill>
          <a:ln>
            <a:solidFill>
              <a:schemeClr val="bg2">
                <a:lumMod val="40000"/>
                <a:lumOff val="60000"/>
              </a:schemeClr>
            </a:solidFill>
          </a:ln>
        </p:spPr>
        <p:txBody>
          <a:bodyPr anchor="ctr">
            <a:noAutofit/>
          </a:bodyPr>
          <a:lstStyle/>
          <a:p>
            <a:pPr marL="0" indent="0">
              <a:buNone/>
              <a:defRPr/>
            </a:pPr>
            <a:r>
              <a:rPr lang="en-US" b="1" baseline="30000" dirty="0">
                <a:solidFill>
                  <a:schemeClr val="bg1">
                    <a:lumMod val="95000"/>
                  </a:schemeClr>
                </a:solidFill>
                <a:latin typeface="Garamond" panose="02020404030301010803" pitchFamily="18" charset="0"/>
              </a:rPr>
              <a:t>42 </a:t>
            </a:r>
            <a:r>
              <a:rPr lang="en-US" b="1" dirty="0">
                <a:solidFill>
                  <a:schemeClr val="bg1">
                    <a:lumMod val="95000"/>
                  </a:schemeClr>
                </a:solidFill>
                <a:latin typeface="Garamond" panose="02020404030301010803" pitchFamily="18" charset="0"/>
              </a:rPr>
              <a:t>For I was an hungered, and ye gave me no meat: I was thirsty, and ye gave me no drink:</a:t>
            </a:r>
          </a:p>
          <a:p>
            <a:pPr marL="0" indent="0">
              <a:buNone/>
              <a:defRPr/>
            </a:pPr>
            <a:r>
              <a:rPr lang="en-US" b="1" baseline="30000" dirty="0">
                <a:solidFill>
                  <a:schemeClr val="bg1">
                    <a:lumMod val="95000"/>
                  </a:schemeClr>
                </a:solidFill>
                <a:latin typeface="Garamond" panose="02020404030301010803" pitchFamily="18" charset="0"/>
              </a:rPr>
              <a:t>43 </a:t>
            </a:r>
            <a:r>
              <a:rPr lang="en-US" b="1" dirty="0">
                <a:solidFill>
                  <a:schemeClr val="bg1">
                    <a:lumMod val="95000"/>
                  </a:schemeClr>
                </a:solidFill>
                <a:latin typeface="Garamond" panose="02020404030301010803" pitchFamily="18" charset="0"/>
              </a:rPr>
              <a:t>I was a stranger, and ye took me not in: naked, and ye clothed me not: sick, and in prison, and ye visited me not.</a:t>
            </a:r>
          </a:p>
          <a:p>
            <a:pPr marL="0" indent="0">
              <a:buNone/>
              <a:defRPr/>
            </a:pPr>
            <a:r>
              <a:rPr lang="en-US" b="1" baseline="30000" dirty="0">
                <a:solidFill>
                  <a:schemeClr val="bg1">
                    <a:lumMod val="95000"/>
                  </a:schemeClr>
                </a:solidFill>
                <a:latin typeface="Garamond" panose="02020404030301010803" pitchFamily="18" charset="0"/>
              </a:rPr>
              <a:t>44 </a:t>
            </a:r>
            <a:r>
              <a:rPr lang="en-US" b="1" dirty="0">
                <a:solidFill>
                  <a:schemeClr val="bg1">
                    <a:lumMod val="95000"/>
                  </a:schemeClr>
                </a:solidFill>
                <a:latin typeface="Garamond" panose="02020404030301010803" pitchFamily="18" charset="0"/>
              </a:rPr>
              <a:t>Then shall they also answer him, saying, Lord, when saw we thee an hungered, or athirst, or a stranger, or naked, or sick, or in prison, and did not minister unto thee?</a:t>
            </a:r>
          </a:p>
          <a:p>
            <a:pPr marL="0" indent="0">
              <a:buNone/>
              <a:defRPr/>
            </a:pPr>
            <a:r>
              <a:rPr lang="en-US" b="1" baseline="30000" dirty="0">
                <a:solidFill>
                  <a:schemeClr val="bg1">
                    <a:lumMod val="95000"/>
                  </a:schemeClr>
                </a:solidFill>
                <a:latin typeface="Garamond" panose="02020404030301010803" pitchFamily="18" charset="0"/>
              </a:rPr>
              <a:t>45 </a:t>
            </a:r>
            <a:r>
              <a:rPr lang="en-US" b="1" dirty="0">
                <a:solidFill>
                  <a:schemeClr val="bg1">
                    <a:lumMod val="95000"/>
                  </a:schemeClr>
                </a:solidFill>
                <a:latin typeface="Garamond" panose="02020404030301010803" pitchFamily="18" charset="0"/>
              </a:rPr>
              <a:t>Then shall he answer them, saying, Verily I say unto you, Inasmuch as ye did it not to one of the least of these, ye did it not to me.</a:t>
            </a:r>
          </a:p>
          <a:p>
            <a:pPr marL="0" indent="0">
              <a:buNone/>
              <a:defRPr/>
            </a:pPr>
            <a:r>
              <a:rPr lang="en-US" b="1" baseline="30000" dirty="0">
                <a:solidFill>
                  <a:schemeClr val="bg1">
                    <a:lumMod val="95000"/>
                  </a:schemeClr>
                </a:solidFill>
                <a:latin typeface="Garamond" panose="02020404030301010803" pitchFamily="18" charset="0"/>
              </a:rPr>
              <a:t>46 </a:t>
            </a:r>
            <a:r>
              <a:rPr lang="en-US" b="1" dirty="0">
                <a:solidFill>
                  <a:schemeClr val="bg1">
                    <a:lumMod val="95000"/>
                  </a:schemeClr>
                </a:solidFill>
                <a:latin typeface="Garamond" panose="02020404030301010803" pitchFamily="18" charset="0"/>
              </a:rPr>
              <a:t>And these shall go away into everlasting punishment: but the righteous into life eternal.</a:t>
            </a:r>
          </a:p>
        </p:txBody>
      </p:sp>
      <p:sp>
        <p:nvSpPr>
          <p:cNvPr id="22533" name="Slide Number Placeholder 1">
            <a:extLst>
              <a:ext uri="{FF2B5EF4-FFF2-40B4-BE49-F238E27FC236}">
                <a16:creationId xmlns:a16="http://schemas.microsoft.com/office/drawing/2014/main" id="{1FC75684-E568-433B-8729-802452450D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F277F3-4C50-42F5-9F36-79463A37B850}" type="slidenum">
              <a:rPr lang="es-ES" altLang="en-US">
                <a:solidFill>
                  <a:schemeClr val="tx2"/>
                </a:solidFill>
              </a:rPr>
              <a:pPr/>
              <a:t>21</a:t>
            </a:fld>
            <a:endParaRPr lang="es-ES" altLang="en-US">
              <a:solidFill>
                <a:schemeClr val="tx2"/>
              </a:solidFill>
            </a:endParaRPr>
          </a:p>
        </p:txBody>
      </p:sp>
      <p:sp>
        <p:nvSpPr>
          <p:cNvPr id="7" name="Title 1">
            <a:extLst>
              <a:ext uri="{FF2B5EF4-FFF2-40B4-BE49-F238E27FC236}">
                <a16:creationId xmlns:a16="http://schemas.microsoft.com/office/drawing/2014/main" id="{BDFD3E4F-7071-4081-B873-F13301917288}"/>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A79C9E51-ACC7-4C20-A510-DE7FE9AF0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E4A043B-D331-411D-8526-12FE1FEF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2A8B005A-962C-4AC4-9F4A-3BB7F916D41D}"/>
              </a:ext>
            </a:extLst>
          </p:cNvPr>
          <p:cNvSpPr txBox="1">
            <a:spLocks/>
          </p:cNvSpPr>
          <p:nvPr/>
        </p:nvSpPr>
        <p:spPr>
          <a:xfrm>
            <a:off x="9209423" y="6310312"/>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wall background images">
            <a:extLst>
              <a:ext uri="{FF2B5EF4-FFF2-40B4-BE49-F238E27FC236}">
                <a16:creationId xmlns:a16="http://schemas.microsoft.com/office/drawing/2014/main" id="{AC54B247-610A-46E0-88FC-F998CAD0AE30}"/>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EC1D4F-FECE-4331-A77A-62F856EF0D44}"/>
              </a:ext>
            </a:extLst>
          </p:cNvPr>
          <p:cNvSpPr>
            <a:spLocks noGrp="1"/>
          </p:cNvSpPr>
          <p:nvPr>
            <p:ph sz="quarter" idx="13"/>
          </p:nvPr>
        </p:nvSpPr>
        <p:spPr>
          <a:xfrm>
            <a:off x="4260714" y="136525"/>
            <a:ext cx="7737321" cy="6584950"/>
          </a:xfrm>
          <a:solidFill>
            <a:srgbClr val="858269">
              <a:alpha val="48000"/>
            </a:srgbClr>
          </a:solidFill>
          <a:ln>
            <a:solidFill>
              <a:schemeClr val="bg2">
                <a:lumMod val="40000"/>
                <a:lumOff val="60000"/>
              </a:schemeClr>
            </a:solidFill>
          </a:ln>
        </p:spPr>
        <p:txBody>
          <a:bodyPr anchor="ctr">
            <a:noAutofit/>
          </a:bodyPr>
          <a:lstStyle/>
          <a:p>
            <a:pPr marL="0" indent="0">
              <a:buNone/>
              <a:defRPr/>
            </a:pPr>
            <a:r>
              <a:rPr lang="en-GB" i="1" u="sng" dirty="0">
                <a:solidFill>
                  <a:schemeClr val="bg1">
                    <a:lumMod val="95000"/>
                  </a:schemeClr>
                </a:solidFill>
                <a:latin typeface="Garamond" panose="02020404030301010803" pitchFamily="18" charset="0"/>
              </a:rPr>
              <a:t>Job 29:12-16</a:t>
            </a:r>
          </a:p>
          <a:p>
            <a:pPr marL="0" indent="0">
              <a:buNone/>
              <a:defRPr/>
            </a:pPr>
            <a:r>
              <a:rPr lang="en-US" b="1" baseline="30000" dirty="0">
                <a:solidFill>
                  <a:schemeClr val="bg1">
                    <a:lumMod val="95000"/>
                  </a:schemeClr>
                </a:solidFill>
                <a:latin typeface="Garamond" panose="02020404030301010803" pitchFamily="18" charset="0"/>
              </a:rPr>
              <a:t>12 </a:t>
            </a:r>
            <a:r>
              <a:rPr lang="en-US" dirty="0">
                <a:solidFill>
                  <a:schemeClr val="bg1">
                    <a:lumMod val="95000"/>
                  </a:schemeClr>
                </a:solidFill>
                <a:latin typeface="Garamond" panose="02020404030301010803" pitchFamily="18" charset="0"/>
              </a:rPr>
              <a:t>Because I delivered the poor who cried, the fatherless and him who had none to help him.</a:t>
            </a:r>
          </a:p>
          <a:p>
            <a:pPr marL="0" indent="0">
              <a:buNone/>
              <a:defRPr/>
            </a:pPr>
            <a:r>
              <a:rPr lang="en-US" b="1" baseline="30000" dirty="0">
                <a:solidFill>
                  <a:schemeClr val="bg1">
                    <a:lumMod val="95000"/>
                  </a:schemeClr>
                </a:solidFill>
                <a:latin typeface="Garamond" panose="02020404030301010803" pitchFamily="18" charset="0"/>
              </a:rPr>
              <a:t>13 </a:t>
            </a:r>
            <a:r>
              <a:rPr lang="en-US" dirty="0">
                <a:solidFill>
                  <a:schemeClr val="bg1">
                    <a:lumMod val="95000"/>
                  </a:schemeClr>
                </a:solidFill>
                <a:latin typeface="Garamond" panose="02020404030301010803" pitchFamily="18" charset="0"/>
              </a:rPr>
              <a:t>The blessing of him who was about to perish came upon me, and I caused the widow’s heart to sing for joy.</a:t>
            </a:r>
          </a:p>
          <a:p>
            <a:pPr marL="0" indent="0">
              <a:buNone/>
              <a:defRPr/>
            </a:pPr>
            <a:r>
              <a:rPr lang="en-US" b="1" baseline="30000" dirty="0">
                <a:solidFill>
                  <a:schemeClr val="bg1">
                    <a:lumMod val="95000"/>
                  </a:schemeClr>
                </a:solidFill>
                <a:latin typeface="Garamond" panose="02020404030301010803" pitchFamily="18" charset="0"/>
              </a:rPr>
              <a:t>14 </a:t>
            </a:r>
            <a:r>
              <a:rPr lang="en-US" dirty="0">
                <a:solidFill>
                  <a:schemeClr val="bg1">
                    <a:lumMod val="95000"/>
                  </a:schemeClr>
                </a:solidFill>
                <a:latin typeface="Garamond" panose="02020404030301010803" pitchFamily="18" charset="0"/>
              </a:rPr>
              <a:t>I put on righteousness, and it clothed me </a:t>
            </a:r>
            <a:r>
              <a:rPr lang="en-US" i="1" dirty="0">
                <a:solidFill>
                  <a:schemeClr val="bg1">
                    <a:lumMod val="95000"/>
                  </a:schemeClr>
                </a:solidFill>
                <a:latin typeface="Garamond" panose="02020404030301010803" pitchFamily="18" charset="0"/>
              </a:rPr>
              <a:t>or</a:t>
            </a:r>
            <a:r>
              <a:rPr lang="en-US" dirty="0">
                <a:solidFill>
                  <a:schemeClr val="bg1">
                    <a:lumMod val="95000"/>
                  </a:schemeClr>
                </a:solidFill>
                <a:latin typeface="Garamond" panose="02020404030301010803" pitchFamily="18" charset="0"/>
              </a:rPr>
              <a:t> clothed itself with me; my justice was like a robe and a turban </a:t>
            </a:r>
            <a:r>
              <a:rPr lang="en-US" i="1" dirty="0">
                <a:solidFill>
                  <a:schemeClr val="bg1">
                    <a:lumMod val="95000"/>
                  </a:schemeClr>
                </a:solidFill>
                <a:latin typeface="Garamond" panose="02020404030301010803" pitchFamily="18" charset="0"/>
              </a:rPr>
              <a:t>or</a:t>
            </a:r>
            <a:r>
              <a:rPr lang="en-US" dirty="0">
                <a:solidFill>
                  <a:schemeClr val="bg1">
                    <a:lumMod val="95000"/>
                  </a:schemeClr>
                </a:solidFill>
                <a:latin typeface="Garamond" panose="02020404030301010803" pitchFamily="18" charset="0"/>
              </a:rPr>
              <a:t> a diadem </a:t>
            </a:r>
            <a:r>
              <a:rPr lang="en-US" i="1" dirty="0">
                <a:solidFill>
                  <a:schemeClr val="bg1">
                    <a:lumMod val="95000"/>
                  </a:schemeClr>
                </a:solidFill>
                <a:latin typeface="Garamond" panose="02020404030301010803" pitchFamily="18" charset="0"/>
              </a:rPr>
              <a:t>or</a:t>
            </a:r>
            <a:r>
              <a:rPr lang="en-US" dirty="0">
                <a:solidFill>
                  <a:schemeClr val="bg1">
                    <a:lumMod val="95000"/>
                  </a:schemeClr>
                </a:solidFill>
                <a:latin typeface="Garamond" panose="02020404030301010803" pitchFamily="18" charset="0"/>
              </a:rPr>
              <a:t> a crown!</a:t>
            </a:r>
          </a:p>
          <a:p>
            <a:pPr marL="0" indent="0">
              <a:buNone/>
              <a:defRPr/>
            </a:pPr>
            <a:r>
              <a:rPr lang="en-US" b="1" baseline="30000" dirty="0">
                <a:solidFill>
                  <a:schemeClr val="bg1">
                    <a:lumMod val="95000"/>
                  </a:schemeClr>
                </a:solidFill>
                <a:latin typeface="Garamond" panose="02020404030301010803" pitchFamily="18" charset="0"/>
              </a:rPr>
              <a:t>15 </a:t>
            </a:r>
            <a:r>
              <a:rPr lang="en-US" dirty="0">
                <a:solidFill>
                  <a:schemeClr val="bg1">
                    <a:lumMod val="95000"/>
                  </a:schemeClr>
                </a:solidFill>
                <a:latin typeface="Garamond" panose="02020404030301010803" pitchFamily="18" charset="0"/>
              </a:rPr>
              <a:t>I was eyes to the blind, and feet was I to the lame.</a:t>
            </a:r>
          </a:p>
          <a:p>
            <a:pPr marL="0" indent="0">
              <a:buNone/>
              <a:defRPr/>
            </a:pPr>
            <a:r>
              <a:rPr lang="en-US" b="1" baseline="30000" dirty="0">
                <a:solidFill>
                  <a:schemeClr val="bg1">
                    <a:lumMod val="95000"/>
                  </a:schemeClr>
                </a:solidFill>
                <a:latin typeface="Garamond" panose="02020404030301010803" pitchFamily="18" charset="0"/>
              </a:rPr>
              <a:t>16 </a:t>
            </a:r>
            <a:r>
              <a:rPr lang="en-US" dirty="0">
                <a:solidFill>
                  <a:schemeClr val="bg1">
                    <a:lumMod val="95000"/>
                  </a:schemeClr>
                </a:solidFill>
                <a:latin typeface="Garamond" panose="02020404030301010803" pitchFamily="18" charset="0"/>
              </a:rPr>
              <a:t>I was a father to the poor </a:t>
            </a:r>
            <a:r>
              <a:rPr lang="en-US" i="1" dirty="0">
                <a:solidFill>
                  <a:schemeClr val="bg1">
                    <a:lumMod val="95000"/>
                  </a:schemeClr>
                </a:solidFill>
                <a:latin typeface="Garamond" panose="02020404030301010803" pitchFamily="18" charset="0"/>
              </a:rPr>
              <a:t>and</a:t>
            </a:r>
            <a:r>
              <a:rPr lang="en-US" dirty="0">
                <a:solidFill>
                  <a:schemeClr val="bg1">
                    <a:lumMod val="95000"/>
                  </a:schemeClr>
                </a:solidFill>
                <a:latin typeface="Garamond" panose="02020404030301010803" pitchFamily="18" charset="0"/>
              </a:rPr>
              <a:t> needy; the cause of him I did not know I searched out.</a:t>
            </a:r>
          </a:p>
        </p:txBody>
      </p:sp>
      <p:sp>
        <p:nvSpPr>
          <p:cNvPr id="23557" name="Slide Number Placeholder 1">
            <a:extLst>
              <a:ext uri="{FF2B5EF4-FFF2-40B4-BE49-F238E27FC236}">
                <a16:creationId xmlns:a16="http://schemas.microsoft.com/office/drawing/2014/main" id="{7F065A92-F3D0-4552-9F25-216122CF7991}"/>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FECBEC-F508-4479-A6D7-B01E64AE3881}" type="slidenum">
              <a:rPr lang="en-US" altLang="en-US">
                <a:solidFill>
                  <a:srgbClr val="000000"/>
                </a:solidFill>
              </a:rPr>
              <a:pPr/>
              <a:t>22</a:t>
            </a:fld>
            <a:endParaRPr lang="en-US" altLang="en-US">
              <a:solidFill>
                <a:srgbClr val="000000"/>
              </a:solidFill>
            </a:endParaRPr>
          </a:p>
        </p:txBody>
      </p:sp>
      <p:sp>
        <p:nvSpPr>
          <p:cNvPr id="7" name="Title 1">
            <a:extLst>
              <a:ext uri="{FF2B5EF4-FFF2-40B4-BE49-F238E27FC236}">
                <a16:creationId xmlns:a16="http://schemas.microsoft.com/office/drawing/2014/main" id="{7EE5486B-4670-4C20-A38A-1C1F9BB0C546}"/>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DFD290B4-13F0-4DA4-948F-62A140D77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88475394-096A-4388-8C0F-FD5C896747E1}"/>
              </a:ext>
            </a:extLst>
          </p:cNvPr>
          <p:cNvGrpSpPr/>
          <p:nvPr/>
        </p:nvGrpSpPr>
        <p:grpSpPr>
          <a:xfrm>
            <a:off x="212000" y="5702078"/>
            <a:ext cx="11768000" cy="1019397"/>
            <a:chOff x="212000" y="5702078"/>
            <a:chExt cx="11768000" cy="1019397"/>
          </a:xfrm>
        </p:grpSpPr>
        <p:pic>
          <p:nvPicPr>
            <p:cNvPr id="9" name="Picture 8">
              <a:extLst>
                <a:ext uri="{FF2B5EF4-FFF2-40B4-BE49-F238E27FC236}">
                  <a16:creationId xmlns:a16="http://schemas.microsoft.com/office/drawing/2014/main" id="{163AA67C-52C4-4A7D-A9EE-D5ADEA200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A509E9FF-B1E3-415E-A4E9-7B050301305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wall background images">
            <a:extLst>
              <a:ext uri="{FF2B5EF4-FFF2-40B4-BE49-F238E27FC236}">
                <a16:creationId xmlns:a16="http://schemas.microsoft.com/office/drawing/2014/main" id="{CB8EDF1B-9D7E-4FA7-A381-D80EC8E6D281}"/>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5130149-30BB-4157-8DDA-11DE11419E60}"/>
              </a:ext>
            </a:extLst>
          </p:cNvPr>
          <p:cNvSpPr>
            <a:spLocks noGrp="1"/>
          </p:cNvSpPr>
          <p:nvPr>
            <p:ph sz="quarter" idx="13"/>
          </p:nvPr>
        </p:nvSpPr>
        <p:spPr>
          <a:xfrm>
            <a:off x="4740275" y="136525"/>
            <a:ext cx="7239725" cy="5892688"/>
          </a:xfrm>
          <a:solidFill>
            <a:srgbClr val="858269">
              <a:alpha val="47594"/>
            </a:srgbClr>
          </a:solidFill>
          <a:ln>
            <a:solidFill>
              <a:schemeClr val="bg2">
                <a:lumMod val="40000"/>
                <a:lumOff val="60000"/>
              </a:schemeClr>
            </a:solidFill>
          </a:ln>
        </p:spPr>
        <p:txBody>
          <a:bodyPr anchor="ctr">
            <a:normAutofit/>
          </a:bodyPr>
          <a:lstStyle/>
          <a:p>
            <a:pPr marL="0" indent="0">
              <a:buNone/>
              <a:defRPr/>
            </a:pPr>
            <a:r>
              <a:rPr lang="en-GB" sz="4000" i="1" u="sng" dirty="0">
                <a:solidFill>
                  <a:schemeClr val="bg1">
                    <a:lumMod val="95000"/>
                  </a:schemeClr>
                </a:solidFill>
                <a:latin typeface="Garamond" panose="02020404030301010803" pitchFamily="18" charset="0"/>
              </a:rPr>
              <a:t>Revelation 14:13</a:t>
            </a:r>
          </a:p>
          <a:p>
            <a:pPr marL="0" indent="0">
              <a:buNone/>
              <a:defRPr/>
            </a:pPr>
            <a:r>
              <a:rPr lang="en-US" sz="4000" dirty="0">
                <a:solidFill>
                  <a:schemeClr val="bg1">
                    <a:lumMod val="95000"/>
                  </a:schemeClr>
                </a:solidFill>
                <a:latin typeface="Garamond" panose="02020404030301010803" pitchFamily="18" charset="0"/>
              </a:rPr>
              <a:t>And I heard a voice from heaven saying unto me, Write, Blessed are the dead which die in the Lord from henceforth: Yea, </a:t>
            </a:r>
            <a:r>
              <a:rPr lang="en-US" sz="4000" dirty="0" err="1">
                <a:solidFill>
                  <a:schemeClr val="bg1">
                    <a:lumMod val="95000"/>
                  </a:schemeClr>
                </a:solidFill>
                <a:latin typeface="Garamond" panose="02020404030301010803" pitchFamily="18" charset="0"/>
              </a:rPr>
              <a:t>saith</a:t>
            </a:r>
            <a:r>
              <a:rPr lang="en-US" sz="4000" dirty="0">
                <a:solidFill>
                  <a:schemeClr val="bg1">
                    <a:lumMod val="95000"/>
                  </a:schemeClr>
                </a:solidFill>
                <a:latin typeface="Garamond" panose="02020404030301010803" pitchFamily="18" charset="0"/>
              </a:rPr>
              <a:t> the Spirit, that they may rest from their </a:t>
            </a:r>
            <a:r>
              <a:rPr lang="en-US" sz="4000" dirty="0" err="1">
                <a:solidFill>
                  <a:schemeClr val="bg1">
                    <a:lumMod val="95000"/>
                  </a:schemeClr>
                </a:solidFill>
                <a:latin typeface="Garamond" panose="02020404030301010803" pitchFamily="18" charset="0"/>
              </a:rPr>
              <a:t>labours</a:t>
            </a:r>
            <a:r>
              <a:rPr lang="en-US" sz="4000" dirty="0">
                <a:solidFill>
                  <a:schemeClr val="bg1">
                    <a:lumMod val="95000"/>
                  </a:schemeClr>
                </a:solidFill>
                <a:latin typeface="Garamond" panose="02020404030301010803" pitchFamily="18" charset="0"/>
              </a:rPr>
              <a:t>; </a:t>
            </a:r>
            <a:r>
              <a:rPr lang="en-US" sz="4000" b="1" i="1" dirty="0">
                <a:solidFill>
                  <a:schemeClr val="bg1">
                    <a:lumMod val="95000"/>
                  </a:schemeClr>
                </a:solidFill>
                <a:latin typeface="Garamond" panose="02020404030301010803" pitchFamily="18" charset="0"/>
              </a:rPr>
              <a:t>and their works do follow them</a:t>
            </a:r>
            <a:endParaRPr lang="en-GB" sz="4000" b="1" i="1" dirty="0">
              <a:solidFill>
                <a:schemeClr val="bg1">
                  <a:lumMod val="95000"/>
                </a:schemeClr>
              </a:solidFill>
              <a:latin typeface="Garamond" panose="02020404030301010803" pitchFamily="18" charset="0"/>
            </a:endParaRPr>
          </a:p>
        </p:txBody>
      </p:sp>
      <p:sp>
        <p:nvSpPr>
          <p:cNvPr id="24581" name="Slide Number Placeholder 1">
            <a:extLst>
              <a:ext uri="{FF2B5EF4-FFF2-40B4-BE49-F238E27FC236}">
                <a16:creationId xmlns:a16="http://schemas.microsoft.com/office/drawing/2014/main" id="{6342B59E-4512-4C66-81F1-3824C988F970}"/>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0AFDA-9D36-4C06-805A-DA5B3A64A088}" type="slidenum">
              <a:rPr lang="en-US" altLang="en-US">
                <a:solidFill>
                  <a:srgbClr val="000000"/>
                </a:solidFill>
              </a:rPr>
              <a:pPr/>
              <a:t>23</a:t>
            </a:fld>
            <a:endParaRPr lang="en-US" altLang="en-US">
              <a:solidFill>
                <a:srgbClr val="000000"/>
              </a:solidFill>
            </a:endParaRPr>
          </a:p>
        </p:txBody>
      </p:sp>
      <p:sp>
        <p:nvSpPr>
          <p:cNvPr id="7" name="Title 1">
            <a:extLst>
              <a:ext uri="{FF2B5EF4-FFF2-40B4-BE49-F238E27FC236}">
                <a16:creationId xmlns:a16="http://schemas.microsoft.com/office/drawing/2014/main" id="{B4BE38EF-75BA-4DF5-B9A9-EA17BAD6861C}"/>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F487F640-A75E-43EB-8292-0878B2678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6CED6A6-A99E-4357-BF33-68F3C0223789}"/>
              </a:ext>
            </a:extLst>
          </p:cNvPr>
          <p:cNvGrpSpPr/>
          <p:nvPr/>
        </p:nvGrpSpPr>
        <p:grpSpPr>
          <a:xfrm>
            <a:off x="212000" y="5702078"/>
            <a:ext cx="11768000" cy="1019397"/>
            <a:chOff x="212000" y="5702078"/>
            <a:chExt cx="11768000" cy="1019397"/>
          </a:xfrm>
        </p:grpSpPr>
        <p:pic>
          <p:nvPicPr>
            <p:cNvPr id="9" name="Picture 8">
              <a:extLst>
                <a:ext uri="{FF2B5EF4-FFF2-40B4-BE49-F238E27FC236}">
                  <a16:creationId xmlns:a16="http://schemas.microsoft.com/office/drawing/2014/main" id="{E393D5DC-8559-4811-96A7-103C96B85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4FE6E5E5-9566-4C43-B3AE-30590FBDD08A}"/>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wall background images">
            <a:extLst>
              <a:ext uri="{FF2B5EF4-FFF2-40B4-BE49-F238E27FC236}">
                <a16:creationId xmlns:a16="http://schemas.microsoft.com/office/drawing/2014/main" id="{5FE0D30A-F435-46E0-B67D-44D210B218A8}"/>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F2BD92-2AA9-450D-B7C0-3426EA8865E1}"/>
              </a:ext>
            </a:extLst>
          </p:cNvPr>
          <p:cNvSpPr>
            <a:spLocks noGrp="1"/>
          </p:cNvSpPr>
          <p:nvPr>
            <p:ph sz="quarter" idx="13"/>
          </p:nvPr>
        </p:nvSpPr>
        <p:spPr>
          <a:xfrm>
            <a:off x="4338536" y="1318098"/>
            <a:ext cx="7641464" cy="4221803"/>
          </a:xfrm>
          <a:solidFill>
            <a:srgbClr val="858269">
              <a:alpha val="47000"/>
            </a:srgbClr>
          </a:solidFill>
          <a:ln>
            <a:solidFill>
              <a:schemeClr val="bg2">
                <a:lumMod val="40000"/>
                <a:lumOff val="60000"/>
              </a:schemeClr>
            </a:solidFill>
          </a:ln>
        </p:spPr>
        <p:txBody>
          <a:bodyPr anchor="ctr">
            <a:normAutofit/>
          </a:bodyPr>
          <a:lstStyle/>
          <a:p>
            <a:pPr marL="0" indent="0">
              <a:buNone/>
              <a:defRPr/>
            </a:pPr>
            <a:r>
              <a:rPr lang="en-GB" sz="4000" b="1" i="1" u="sng" dirty="0">
                <a:solidFill>
                  <a:schemeClr val="bg1">
                    <a:lumMod val="95000"/>
                  </a:schemeClr>
                </a:solidFill>
                <a:latin typeface="Garamond" panose="02020404030301010803" pitchFamily="18" charset="0"/>
              </a:rPr>
              <a:t>James 1:27</a:t>
            </a:r>
          </a:p>
          <a:p>
            <a:pPr marL="0" indent="0">
              <a:buNone/>
              <a:defRPr/>
            </a:pPr>
            <a:r>
              <a:rPr lang="en-US" sz="4000" dirty="0">
                <a:solidFill>
                  <a:schemeClr val="bg1">
                    <a:lumMod val="95000"/>
                  </a:schemeClr>
                </a:solidFill>
                <a:latin typeface="Garamond" panose="02020404030301010803" pitchFamily="18" charset="0"/>
              </a:rPr>
              <a:t>Pure religion and undefiled before God and the Father is this, To </a:t>
            </a:r>
            <a:r>
              <a:rPr lang="en-US" sz="4000" i="1" dirty="0">
                <a:solidFill>
                  <a:schemeClr val="bg1">
                    <a:lumMod val="95000"/>
                  </a:schemeClr>
                </a:solidFill>
                <a:latin typeface="Garamond" panose="02020404030301010803" pitchFamily="18" charset="0"/>
              </a:rPr>
              <a:t>visit the fatherless</a:t>
            </a:r>
            <a:r>
              <a:rPr lang="en-US" sz="4000" dirty="0">
                <a:solidFill>
                  <a:schemeClr val="bg1">
                    <a:lumMod val="95000"/>
                  </a:schemeClr>
                </a:solidFill>
                <a:latin typeface="Garamond" panose="02020404030301010803" pitchFamily="18" charset="0"/>
              </a:rPr>
              <a:t> and </a:t>
            </a:r>
            <a:r>
              <a:rPr lang="en-US" sz="4000" i="1" dirty="0">
                <a:solidFill>
                  <a:schemeClr val="bg1">
                    <a:lumMod val="95000"/>
                  </a:schemeClr>
                </a:solidFill>
                <a:latin typeface="Garamond" panose="02020404030301010803" pitchFamily="18" charset="0"/>
              </a:rPr>
              <a:t>widows</a:t>
            </a:r>
            <a:r>
              <a:rPr lang="en-US" sz="4000" dirty="0">
                <a:solidFill>
                  <a:schemeClr val="bg1">
                    <a:lumMod val="95000"/>
                  </a:schemeClr>
                </a:solidFill>
                <a:latin typeface="Garamond" panose="02020404030301010803" pitchFamily="18" charset="0"/>
              </a:rPr>
              <a:t> in their affliction, and to keep himself unspotted from the world.</a:t>
            </a:r>
            <a:endParaRPr lang="en-GB" sz="4000" b="1" i="1" dirty="0">
              <a:solidFill>
                <a:schemeClr val="bg1">
                  <a:lumMod val="95000"/>
                </a:schemeClr>
              </a:solidFill>
              <a:latin typeface="Garamond" panose="02020404030301010803" pitchFamily="18" charset="0"/>
            </a:endParaRPr>
          </a:p>
        </p:txBody>
      </p:sp>
      <p:sp>
        <p:nvSpPr>
          <p:cNvPr id="7" name="Title 1">
            <a:extLst>
              <a:ext uri="{FF2B5EF4-FFF2-40B4-BE49-F238E27FC236}">
                <a16:creationId xmlns:a16="http://schemas.microsoft.com/office/drawing/2014/main" id="{C5C56914-4355-428F-ACE3-38C354DCAF98}"/>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1571CB26-4BE2-4B42-BF1F-89A3D2476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6FCF9EA7-6856-4F16-8B11-A2316A10E56A}"/>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6C38728C-29EA-4168-B17B-787F0C07B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9" name="Title 1">
              <a:extLst>
                <a:ext uri="{FF2B5EF4-FFF2-40B4-BE49-F238E27FC236}">
                  <a16:creationId xmlns:a16="http://schemas.microsoft.com/office/drawing/2014/main" id="{D08097F9-8E59-43C2-920F-A57E90245C3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wall background images">
            <a:extLst>
              <a:ext uri="{FF2B5EF4-FFF2-40B4-BE49-F238E27FC236}">
                <a16:creationId xmlns:a16="http://schemas.microsoft.com/office/drawing/2014/main" id="{6365B533-0532-4DC3-8E62-25215A59B16B}"/>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Slide Number Placeholder 3">
            <a:extLst>
              <a:ext uri="{FF2B5EF4-FFF2-40B4-BE49-F238E27FC236}">
                <a16:creationId xmlns:a16="http://schemas.microsoft.com/office/drawing/2014/main" id="{337AB1E1-0C19-4CD0-8195-EE8DECE7B709}"/>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EA8996-F8BC-41CE-BFE0-953A666F3538}" type="slidenum">
              <a:rPr lang="en-US" altLang="en-US">
                <a:solidFill>
                  <a:srgbClr val="000000"/>
                </a:solidFill>
              </a:rPr>
              <a:pPr/>
              <a:t>25</a:t>
            </a:fld>
            <a:endParaRPr lang="en-US" altLang="en-US">
              <a:solidFill>
                <a:srgbClr val="000000"/>
              </a:solidFill>
            </a:endParaRPr>
          </a:p>
        </p:txBody>
      </p:sp>
      <p:sp>
        <p:nvSpPr>
          <p:cNvPr id="7" name="Title 1">
            <a:extLst>
              <a:ext uri="{FF2B5EF4-FFF2-40B4-BE49-F238E27FC236}">
                <a16:creationId xmlns:a16="http://schemas.microsoft.com/office/drawing/2014/main" id="{A76162F0-0D74-4F88-8BA9-F5F43324867E}"/>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E61488A4-853B-4379-96C0-022D3D6E7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9D367B15-9573-4DBD-8C58-CC93D5E5009D}"/>
              </a:ext>
            </a:extLst>
          </p:cNvPr>
          <p:cNvSpPr txBox="1">
            <a:spLocks/>
          </p:cNvSpPr>
          <p:nvPr/>
        </p:nvSpPr>
        <p:spPr>
          <a:xfrm>
            <a:off x="4604986" y="2504138"/>
            <a:ext cx="7009839" cy="3061414"/>
          </a:xfrm>
          <a:prstGeom prst="rect">
            <a:avLst/>
          </a:prstGeom>
          <a:solidFill>
            <a:srgbClr val="858269">
              <a:alpha val="47000"/>
            </a:srgbClr>
          </a:solidFill>
          <a:ln>
            <a:solidFill>
              <a:schemeClr val="bg2">
                <a:lumMod val="40000"/>
                <a:lumOff val="6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sz="4400" b="1" i="1" u="sng" dirty="0">
                <a:solidFill>
                  <a:schemeClr val="bg1">
                    <a:lumMod val="95000"/>
                  </a:schemeClr>
                </a:solidFill>
                <a:latin typeface="Garamond" panose="02020404030301010803" pitchFamily="18" charset="0"/>
              </a:rPr>
              <a:t>Luke 16:19-31</a:t>
            </a:r>
          </a:p>
          <a:p>
            <a:pPr marL="0" indent="0">
              <a:buFont typeface="Arial" panose="020B0604020202020204" pitchFamily="34" charset="0"/>
              <a:buNone/>
              <a:defRPr/>
            </a:pPr>
            <a:r>
              <a:rPr lang="en-US" sz="4400" dirty="0">
                <a:solidFill>
                  <a:schemeClr val="bg1">
                    <a:lumMod val="95000"/>
                  </a:schemeClr>
                </a:solidFill>
                <a:latin typeface="Garamond" panose="02020404030301010803" pitchFamily="18" charset="0"/>
              </a:rPr>
              <a:t>The Rich Man and Lazarus</a:t>
            </a:r>
            <a:endParaRPr lang="en-GB" b="1" i="1" dirty="0">
              <a:solidFill>
                <a:schemeClr val="bg1">
                  <a:lumMod val="95000"/>
                </a:schemeClr>
              </a:solidFill>
              <a:latin typeface="Garamond" panose="02020404030301010803" pitchFamily="18" charset="0"/>
            </a:endParaRPr>
          </a:p>
        </p:txBody>
      </p:sp>
      <p:grpSp>
        <p:nvGrpSpPr>
          <p:cNvPr id="6" name="Group 5">
            <a:extLst>
              <a:ext uri="{FF2B5EF4-FFF2-40B4-BE49-F238E27FC236}">
                <a16:creationId xmlns:a16="http://schemas.microsoft.com/office/drawing/2014/main" id="{58F8E5FC-CF94-4022-A3F6-2E5AEBDA18D9}"/>
              </a:ext>
            </a:extLst>
          </p:cNvPr>
          <p:cNvGrpSpPr/>
          <p:nvPr/>
        </p:nvGrpSpPr>
        <p:grpSpPr>
          <a:xfrm>
            <a:off x="212000" y="5702078"/>
            <a:ext cx="11768000" cy="1019397"/>
            <a:chOff x="212000" y="5702078"/>
            <a:chExt cx="11768000" cy="1019397"/>
          </a:xfrm>
        </p:grpSpPr>
        <p:pic>
          <p:nvPicPr>
            <p:cNvPr id="10" name="Picture 9">
              <a:extLst>
                <a:ext uri="{FF2B5EF4-FFF2-40B4-BE49-F238E27FC236}">
                  <a16:creationId xmlns:a16="http://schemas.microsoft.com/office/drawing/2014/main" id="{3F33C062-7172-4820-8111-65754468E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1" name="Title 1">
              <a:extLst>
                <a:ext uri="{FF2B5EF4-FFF2-40B4-BE49-F238E27FC236}">
                  <a16:creationId xmlns:a16="http://schemas.microsoft.com/office/drawing/2014/main" id="{2C84DDCE-D5A1-469E-A5C1-A638F86B64E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8AE20523-3277-49AE-8903-932584E9D182}"/>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0" name="Title 1">
            <a:extLst>
              <a:ext uri="{FF2B5EF4-FFF2-40B4-BE49-F238E27FC236}">
                <a16:creationId xmlns:a16="http://schemas.microsoft.com/office/drawing/2014/main" id="{52C7122C-8126-478C-B3C5-3B3614361C9B}"/>
              </a:ext>
            </a:extLst>
          </p:cNvPr>
          <p:cNvSpPr>
            <a:spLocks noGrp="1"/>
          </p:cNvSpPr>
          <p:nvPr>
            <p:ph type="title"/>
          </p:nvPr>
        </p:nvSpPr>
        <p:spPr>
          <a:xfrm>
            <a:off x="1028700" y="421112"/>
            <a:ext cx="3850583" cy="542273"/>
          </a:xfrm>
        </p:spPr>
        <p:txBody>
          <a:bodyPr>
            <a:normAutofit fontScale="90000"/>
          </a:bodyPr>
          <a:lstStyle/>
          <a:p>
            <a:r>
              <a:rPr lang="en-US" altLang="en-US" b="1" dirty="0">
                <a:solidFill>
                  <a:schemeClr val="bg1">
                    <a:lumMod val="95000"/>
                  </a:schemeClr>
                </a:solidFill>
                <a:latin typeface="Garamond" panose="02020404030301010803" pitchFamily="18" charset="0"/>
              </a:rPr>
              <a:t>Vision Statement</a:t>
            </a:r>
          </a:p>
        </p:txBody>
      </p:sp>
      <p:sp>
        <p:nvSpPr>
          <p:cNvPr id="27651" name="Content Placeholder 2">
            <a:extLst>
              <a:ext uri="{FF2B5EF4-FFF2-40B4-BE49-F238E27FC236}">
                <a16:creationId xmlns:a16="http://schemas.microsoft.com/office/drawing/2014/main" id="{598DF28A-FD5D-4D47-A3B9-E5413CC19EC4}"/>
              </a:ext>
            </a:extLst>
          </p:cNvPr>
          <p:cNvSpPr>
            <a:spLocks noGrp="1"/>
          </p:cNvSpPr>
          <p:nvPr>
            <p:ph sz="quarter" idx="13"/>
          </p:nvPr>
        </p:nvSpPr>
        <p:spPr>
          <a:xfrm>
            <a:off x="721698" y="1492933"/>
            <a:ext cx="10325100" cy="4072619"/>
          </a:xfrm>
        </p:spPr>
        <p:txBody>
          <a:bodyPr>
            <a:normAutofit/>
          </a:bodyPr>
          <a:lstStyle/>
          <a:p>
            <a:pPr marL="0" indent="0">
              <a:buNone/>
            </a:pPr>
            <a:r>
              <a:rPr lang="en-US" altLang="en-US" sz="3600" dirty="0">
                <a:solidFill>
                  <a:schemeClr val="bg1">
                    <a:lumMod val="95000"/>
                  </a:schemeClr>
                </a:solidFill>
                <a:latin typeface="Garamond" panose="02020404030301010803" pitchFamily="18" charset="0"/>
              </a:rPr>
              <a:t>Your vision should not just be to motivate because motivation only lasts as long as the incentives does.</a:t>
            </a:r>
          </a:p>
          <a:p>
            <a:pPr marL="0" indent="0">
              <a:buNone/>
            </a:pPr>
            <a:endParaRPr lang="en-US" altLang="en-US" sz="3600" dirty="0">
              <a:solidFill>
                <a:schemeClr val="bg1">
                  <a:lumMod val="95000"/>
                </a:schemeClr>
              </a:solidFill>
              <a:latin typeface="Garamond" panose="02020404030301010803" pitchFamily="18" charset="0"/>
            </a:endParaRPr>
          </a:p>
          <a:p>
            <a:pPr marL="0" indent="0">
              <a:buNone/>
            </a:pPr>
            <a:r>
              <a:rPr lang="en-US" altLang="en-US" sz="3600" dirty="0">
                <a:solidFill>
                  <a:schemeClr val="bg1">
                    <a:lumMod val="95000"/>
                  </a:schemeClr>
                </a:solidFill>
                <a:latin typeface="Garamond" panose="02020404030301010803" pitchFamily="18" charset="0"/>
              </a:rPr>
              <a:t>Your vision should be bold and inspiring because inspiration is a matter of the heart that lasts a lifetime and beyond.</a:t>
            </a:r>
          </a:p>
        </p:txBody>
      </p:sp>
      <p:sp>
        <p:nvSpPr>
          <p:cNvPr id="27652" name="Slide Number Placeholder 3">
            <a:extLst>
              <a:ext uri="{FF2B5EF4-FFF2-40B4-BE49-F238E27FC236}">
                <a16:creationId xmlns:a16="http://schemas.microsoft.com/office/drawing/2014/main" id="{DE136E0A-E996-439C-88FA-54D4297F6DBD}"/>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86AFD1-116C-45E1-8888-FEC0C41D5D37}" type="slidenum">
              <a:rPr lang="en-US" altLang="en-US">
                <a:solidFill>
                  <a:srgbClr val="000000"/>
                </a:solidFill>
              </a:rPr>
              <a:pPr/>
              <a:t>26</a:t>
            </a:fld>
            <a:endParaRPr lang="en-US" altLang="en-US">
              <a:solidFill>
                <a:srgbClr val="000000"/>
              </a:solidFill>
            </a:endParaRPr>
          </a:p>
        </p:txBody>
      </p:sp>
      <p:grpSp>
        <p:nvGrpSpPr>
          <p:cNvPr id="5" name="Group 4">
            <a:extLst>
              <a:ext uri="{FF2B5EF4-FFF2-40B4-BE49-F238E27FC236}">
                <a16:creationId xmlns:a16="http://schemas.microsoft.com/office/drawing/2014/main" id="{C737C2E2-C514-4765-A18F-92646C3035DF}"/>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924A6A4A-C16E-481E-AB44-067E1869C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0E08C6CB-E252-458E-87C4-8CABE60974E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77D6CBBB-839B-4212-9EF3-D49C25656E07}"/>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505A504-A028-4B49-BAAE-7B4320605CEF}"/>
              </a:ext>
            </a:extLst>
          </p:cNvPr>
          <p:cNvSpPr>
            <a:spLocks noGrp="1"/>
          </p:cNvSpPr>
          <p:nvPr>
            <p:ph type="title"/>
          </p:nvPr>
        </p:nvSpPr>
        <p:spPr>
          <a:xfrm>
            <a:off x="1028700" y="421112"/>
            <a:ext cx="6091947" cy="542273"/>
          </a:xfrm>
        </p:spPr>
        <p:txBody>
          <a:bodyPr>
            <a:noAutofit/>
          </a:bodyPr>
          <a:lstStyle/>
          <a:p>
            <a:r>
              <a:rPr lang="en-US" altLang="en-US" b="1" dirty="0">
                <a:solidFill>
                  <a:schemeClr val="bg1">
                    <a:lumMod val="95000"/>
                  </a:schemeClr>
                </a:solidFill>
                <a:latin typeface="Garamond" panose="02020404030301010803" pitchFamily="18" charset="0"/>
              </a:rPr>
              <a:t>Vision Statement</a:t>
            </a:r>
          </a:p>
        </p:txBody>
      </p:sp>
      <p:sp>
        <p:nvSpPr>
          <p:cNvPr id="28675" name="Content Placeholder 2">
            <a:extLst>
              <a:ext uri="{FF2B5EF4-FFF2-40B4-BE49-F238E27FC236}">
                <a16:creationId xmlns:a16="http://schemas.microsoft.com/office/drawing/2014/main" id="{4B7A36D0-8440-4266-84DC-6F5BFD677FCF}"/>
              </a:ext>
            </a:extLst>
          </p:cNvPr>
          <p:cNvSpPr>
            <a:spLocks noGrp="1"/>
          </p:cNvSpPr>
          <p:nvPr>
            <p:ph sz="quarter" idx="13"/>
          </p:nvPr>
        </p:nvSpPr>
        <p:spPr>
          <a:xfrm>
            <a:off x="650422" y="2071992"/>
            <a:ext cx="10891156" cy="5435488"/>
          </a:xfrm>
        </p:spPr>
        <p:txBody>
          <a:bodyPr>
            <a:normAutofit/>
          </a:bodyPr>
          <a:lstStyle/>
          <a:p>
            <a:pPr marL="0" indent="0">
              <a:buNone/>
            </a:pPr>
            <a:r>
              <a:rPr lang="en-US" altLang="en-US" sz="4000" dirty="0">
                <a:solidFill>
                  <a:schemeClr val="bg1">
                    <a:lumMod val="95000"/>
                  </a:schemeClr>
                </a:solidFill>
                <a:latin typeface="Garamond" panose="02020404030301010803" pitchFamily="18" charset="0"/>
              </a:rPr>
              <a:t>Inspiration creates a burning passion and drive that makes you see a compelling future that gets you committed with your heart, energy, time, resources or skills to drive the dream of the future to reality. </a:t>
            </a:r>
          </a:p>
        </p:txBody>
      </p:sp>
      <p:sp>
        <p:nvSpPr>
          <p:cNvPr id="28676" name="Slide Number Placeholder 3">
            <a:extLst>
              <a:ext uri="{FF2B5EF4-FFF2-40B4-BE49-F238E27FC236}">
                <a16:creationId xmlns:a16="http://schemas.microsoft.com/office/drawing/2014/main" id="{F2241DD8-C063-4008-B0FF-BD75D83BBD37}"/>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B6E76B-245B-4F0F-95BF-9946F5ACF8AC}" type="slidenum">
              <a:rPr lang="en-US" altLang="en-US">
                <a:solidFill>
                  <a:srgbClr val="000000"/>
                </a:solidFill>
              </a:rPr>
              <a:pPr/>
              <a:t>27</a:t>
            </a:fld>
            <a:endParaRPr lang="en-US" altLang="en-US">
              <a:solidFill>
                <a:srgbClr val="000000"/>
              </a:solidFill>
            </a:endParaRPr>
          </a:p>
        </p:txBody>
      </p:sp>
      <p:grpSp>
        <p:nvGrpSpPr>
          <p:cNvPr id="4" name="Group 3">
            <a:extLst>
              <a:ext uri="{FF2B5EF4-FFF2-40B4-BE49-F238E27FC236}">
                <a16:creationId xmlns:a16="http://schemas.microsoft.com/office/drawing/2014/main" id="{B882FDBB-61C9-44E6-B257-AC2C6EE014D5}"/>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738327E0-79F4-446D-B2D1-F57CDCB21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0C95E0DB-6BEC-4201-83B1-F8C3B36E91E8}"/>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DA635E97-6A73-4C29-AD0D-CFF3235ED8AC}"/>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7543C96-2A06-754B-AEF2-7C5C5D06407F}"/>
              </a:ext>
            </a:extLst>
          </p:cNvPr>
          <p:cNvSpPr>
            <a:spLocks noGrp="1"/>
          </p:cNvSpPr>
          <p:nvPr>
            <p:ph type="title"/>
          </p:nvPr>
        </p:nvSpPr>
        <p:spPr>
          <a:xfrm>
            <a:off x="1028700" y="421112"/>
            <a:ext cx="3850583" cy="542273"/>
          </a:xfrm>
        </p:spPr>
        <p:txBody>
          <a:bodyPr>
            <a:normAutofit fontScale="90000"/>
          </a:bodyPr>
          <a:lstStyle/>
          <a:p>
            <a:r>
              <a:rPr lang="en-US" altLang="en-US" b="1" dirty="0">
                <a:solidFill>
                  <a:schemeClr val="bg1">
                    <a:lumMod val="95000"/>
                  </a:schemeClr>
                </a:solidFill>
                <a:latin typeface="Garamond" panose="02020404030301010803" pitchFamily="18" charset="0"/>
              </a:rPr>
              <a:t>Vision Statement</a:t>
            </a:r>
          </a:p>
        </p:txBody>
      </p:sp>
      <p:sp>
        <p:nvSpPr>
          <p:cNvPr id="29699" name="Content Placeholder 2">
            <a:extLst>
              <a:ext uri="{FF2B5EF4-FFF2-40B4-BE49-F238E27FC236}">
                <a16:creationId xmlns:a16="http://schemas.microsoft.com/office/drawing/2014/main" id="{16E050C6-88D8-4EA6-8EC3-E7FC6B48CAEE}"/>
              </a:ext>
            </a:extLst>
          </p:cNvPr>
          <p:cNvSpPr>
            <a:spLocks noGrp="1"/>
          </p:cNvSpPr>
          <p:nvPr>
            <p:ph sz="quarter" idx="13"/>
          </p:nvPr>
        </p:nvSpPr>
        <p:spPr>
          <a:xfrm>
            <a:off x="878616" y="1143566"/>
            <a:ext cx="10825843" cy="4885647"/>
          </a:xfrm>
        </p:spPr>
        <p:txBody>
          <a:bodyPr>
            <a:normAutofit/>
          </a:bodyPr>
          <a:lstStyle/>
          <a:p>
            <a:pPr marL="0" indent="0">
              <a:buNone/>
            </a:pPr>
            <a:r>
              <a:rPr lang="en-US" altLang="en-US" sz="3800" dirty="0">
                <a:solidFill>
                  <a:schemeClr val="bg1">
                    <a:lumMod val="95000"/>
                  </a:schemeClr>
                </a:solidFill>
                <a:latin typeface="Garamond" panose="02020404030301010803" pitchFamily="18" charset="0"/>
              </a:rPr>
              <a:t>Your vision must inspire them to join a cause. The cause that speaks to their values, a cause bigger than you, something real; something worth living for or dying for.</a:t>
            </a:r>
          </a:p>
          <a:p>
            <a:pPr marL="0" indent="0">
              <a:buNone/>
            </a:pPr>
            <a:endParaRPr lang="en-US" altLang="en-US" sz="3800" dirty="0">
              <a:solidFill>
                <a:schemeClr val="bg1">
                  <a:lumMod val="95000"/>
                </a:schemeClr>
              </a:solidFill>
              <a:latin typeface="Garamond" panose="02020404030301010803" pitchFamily="18" charset="0"/>
            </a:endParaRPr>
          </a:p>
          <a:p>
            <a:pPr marL="0" indent="0">
              <a:buNone/>
            </a:pPr>
            <a:r>
              <a:rPr lang="en-US" altLang="en-US" sz="3800" dirty="0">
                <a:solidFill>
                  <a:schemeClr val="bg1">
                    <a:lumMod val="95000"/>
                  </a:schemeClr>
                </a:solidFill>
                <a:latin typeface="Garamond" panose="02020404030301010803" pitchFamily="18" charset="0"/>
              </a:rPr>
              <a:t>It was said of the Christians of old that they did not love their lives even unto death (Revelations 12:11). That is the standard. </a:t>
            </a:r>
          </a:p>
        </p:txBody>
      </p:sp>
      <p:sp>
        <p:nvSpPr>
          <p:cNvPr id="29700" name="Slide Number Placeholder 3">
            <a:extLst>
              <a:ext uri="{FF2B5EF4-FFF2-40B4-BE49-F238E27FC236}">
                <a16:creationId xmlns:a16="http://schemas.microsoft.com/office/drawing/2014/main" id="{65DF1CE8-6A85-4B6B-861C-26536DBF0029}"/>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701B56-700E-4B3F-B344-08610B8889A7}" type="slidenum">
              <a:rPr lang="en-US" altLang="en-US">
                <a:solidFill>
                  <a:srgbClr val="000000"/>
                </a:solidFill>
              </a:rPr>
              <a:pPr/>
              <a:t>28</a:t>
            </a:fld>
            <a:endParaRPr lang="en-US" altLang="en-US">
              <a:solidFill>
                <a:srgbClr val="000000"/>
              </a:solidFill>
            </a:endParaRPr>
          </a:p>
        </p:txBody>
      </p:sp>
      <p:grpSp>
        <p:nvGrpSpPr>
          <p:cNvPr id="4" name="Group 3">
            <a:extLst>
              <a:ext uri="{FF2B5EF4-FFF2-40B4-BE49-F238E27FC236}">
                <a16:creationId xmlns:a16="http://schemas.microsoft.com/office/drawing/2014/main" id="{892B75EC-5B0B-47BF-8E59-DF6D815B92CA}"/>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37D30432-D0E7-40E3-A99B-5F7D9F55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02133A9D-15B4-4745-BC3D-A392C64888A9}"/>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EA5594BA-CC29-4CD4-A60E-CFAE71FD9A88}"/>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2" name="Title 1">
            <a:extLst>
              <a:ext uri="{FF2B5EF4-FFF2-40B4-BE49-F238E27FC236}">
                <a16:creationId xmlns:a16="http://schemas.microsoft.com/office/drawing/2014/main" id="{A1075805-0DC4-4173-ABAF-684F334F8A5F}"/>
              </a:ext>
            </a:extLst>
          </p:cNvPr>
          <p:cNvSpPr>
            <a:spLocks noGrp="1"/>
          </p:cNvSpPr>
          <p:nvPr>
            <p:ph type="title"/>
          </p:nvPr>
        </p:nvSpPr>
        <p:spPr>
          <a:xfrm>
            <a:off x="527768" y="463708"/>
            <a:ext cx="6398326" cy="1125314"/>
          </a:xfrm>
        </p:spPr>
        <p:txBody>
          <a:bodyPr>
            <a:normAutofit/>
          </a:bodyPr>
          <a:lstStyle/>
          <a:p>
            <a:r>
              <a:rPr lang="en-US" altLang="en-US" b="1" dirty="0">
                <a:solidFill>
                  <a:schemeClr val="bg1">
                    <a:lumMod val="95000"/>
                  </a:schemeClr>
                </a:solidFill>
                <a:latin typeface="Garamond" panose="02020404030301010803" pitchFamily="18" charset="0"/>
              </a:rPr>
              <a:t>RCCG VISION</a:t>
            </a:r>
          </a:p>
        </p:txBody>
      </p:sp>
      <p:sp>
        <p:nvSpPr>
          <p:cNvPr id="3" name="Content Placeholder 2">
            <a:extLst>
              <a:ext uri="{FF2B5EF4-FFF2-40B4-BE49-F238E27FC236}">
                <a16:creationId xmlns:a16="http://schemas.microsoft.com/office/drawing/2014/main" id="{39B5DB0D-6495-4BC0-90BA-7F6A49A79F85}"/>
              </a:ext>
            </a:extLst>
          </p:cNvPr>
          <p:cNvSpPr>
            <a:spLocks noGrp="1"/>
          </p:cNvSpPr>
          <p:nvPr>
            <p:ph sz="quarter" idx="13"/>
          </p:nvPr>
        </p:nvSpPr>
        <p:spPr>
          <a:xfrm>
            <a:off x="389107" y="1589022"/>
            <a:ext cx="9593094" cy="3952510"/>
          </a:xfrm>
        </p:spPr>
        <p:txBody>
          <a:bodyPr>
            <a:normAutofit/>
          </a:bodyPr>
          <a:lstStyle/>
          <a:p>
            <a:pPr marL="0" indent="0">
              <a:buNone/>
              <a:defRPr/>
            </a:pPr>
            <a:r>
              <a:rPr lang="en-US" sz="4000" dirty="0">
                <a:solidFill>
                  <a:schemeClr val="bg1">
                    <a:lumMod val="95000"/>
                  </a:schemeClr>
                </a:solidFill>
                <a:latin typeface="Garamond" panose="02020404030301010803" pitchFamily="18" charset="0"/>
              </a:rPr>
              <a:t>1. To make heaven</a:t>
            </a:r>
          </a:p>
          <a:p>
            <a:pPr marL="0" indent="0">
              <a:buNone/>
              <a:defRPr/>
            </a:pPr>
            <a:r>
              <a:rPr lang="en-US" sz="4000" dirty="0">
                <a:solidFill>
                  <a:schemeClr val="bg1">
                    <a:lumMod val="95000"/>
                  </a:schemeClr>
                </a:solidFill>
                <a:latin typeface="Garamond" panose="02020404030301010803" pitchFamily="18" charset="0"/>
              </a:rPr>
              <a:t>2. To take as many people with us.</a:t>
            </a:r>
          </a:p>
          <a:p>
            <a:pPr marL="0" indent="0">
              <a:buNone/>
              <a:defRPr/>
            </a:pPr>
            <a:r>
              <a:rPr lang="en-US" sz="4000" dirty="0">
                <a:solidFill>
                  <a:schemeClr val="bg1">
                    <a:lumMod val="95000"/>
                  </a:schemeClr>
                </a:solidFill>
                <a:latin typeface="Garamond" panose="02020404030301010803" pitchFamily="18" charset="0"/>
              </a:rPr>
              <a:t>3. To have a member of RCCG in every family  of all nations</a:t>
            </a:r>
          </a:p>
          <a:p>
            <a:pPr marL="0" indent="0">
              <a:buNone/>
              <a:defRPr/>
            </a:pPr>
            <a:endParaRPr lang="en-US" sz="4400" dirty="0">
              <a:solidFill>
                <a:schemeClr val="bg1">
                  <a:lumMod val="95000"/>
                </a:schemeClr>
              </a:solidFill>
              <a:latin typeface="Garamond" panose="02020404030301010803" pitchFamily="18" charset="0"/>
            </a:endParaRPr>
          </a:p>
        </p:txBody>
      </p:sp>
      <p:sp>
        <p:nvSpPr>
          <p:cNvPr id="30724" name="Slide Number Placeholder 3">
            <a:extLst>
              <a:ext uri="{FF2B5EF4-FFF2-40B4-BE49-F238E27FC236}">
                <a16:creationId xmlns:a16="http://schemas.microsoft.com/office/drawing/2014/main" id="{A5F9DBDA-33F6-47B8-B12B-7BE39663D113}"/>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E8037-38A2-49DC-8EE7-7C254F72B458}" type="slidenum">
              <a:rPr lang="en-US" altLang="en-US">
                <a:solidFill>
                  <a:srgbClr val="000000"/>
                </a:solidFill>
              </a:rPr>
              <a:pPr/>
              <a:t>29</a:t>
            </a:fld>
            <a:endParaRPr lang="en-US" altLang="en-US">
              <a:solidFill>
                <a:srgbClr val="000000"/>
              </a:solidFill>
            </a:endParaRPr>
          </a:p>
        </p:txBody>
      </p:sp>
      <p:grpSp>
        <p:nvGrpSpPr>
          <p:cNvPr id="5" name="Group 4">
            <a:extLst>
              <a:ext uri="{FF2B5EF4-FFF2-40B4-BE49-F238E27FC236}">
                <a16:creationId xmlns:a16="http://schemas.microsoft.com/office/drawing/2014/main" id="{C63E9199-D342-4FFE-9959-A5D37ED7E543}"/>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CC39FF7D-D619-457A-BE5C-5BC7B4AA4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8D9F5EDB-EA85-4174-A6F2-51D28EB85A5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C44F-FA9D-E842-B2A6-9FBD5E58A705}"/>
              </a:ext>
            </a:extLst>
          </p:cNvPr>
          <p:cNvSpPr>
            <a:spLocks noGrp="1"/>
          </p:cNvSpPr>
          <p:nvPr>
            <p:ph type="ctrTitle"/>
          </p:nvPr>
        </p:nvSpPr>
        <p:spPr>
          <a:xfrm>
            <a:off x="408213" y="269761"/>
            <a:ext cx="8970588" cy="979034"/>
          </a:xfrm>
        </p:spPr>
        <p:txBody>
          <a:bodyPr>
            <a:normAutofit fontScale="90000"/>
          </a:bodyPr>
          <a:lstStyle/>
          <a:p>
            <a:r>
              <a:rPr lang="en-US" altLang="en-US" b="1" dirty="0">
                <a:solidFill>
                  <a:schemeClr val="bg1">
                    <a:lumMod val="95000"/>
                  </a:schemeClr>
                </a:solidFill>
                <a:latin typeface="Garamond" panose="02020404030301010803" pitchFamily="18" charset="0"/>
              </a:rPr>
              <a:t>PROBLEM STATEMENT</a:t>
            </a:r>
            <a:endParaRPr lang="en-NG" dirty="0">
              <a:latin typeface="Garamond" panose="02020404030301010803" pitchFamily="18" charset="0"/>
            </a:endParaRPr>
          </a:p>
        </p:txBody>
      </p:sp>
      <p:sp>
        <p:nvSpPr>
          <p:cNvPr id="3" name="Subtitle 2">
            <a:extLst>
              <a:ext uri="{FF2B5EF4-FFF2-40B4-BE49-F238E27FC236}">
                <a16:creationId xmlns:a16="http://schemas.microsoft.com/office/drawing/2014/main" id="{BCA6ECF9-C0ED-0F49-B3D3-45DB8E715CC0}"/>
              </a:ext>
            </a:extLst>
          </p:cNvPr>
          <p:cNvSpPr>
            <a:spLocks noGrp="1"/>
          </p:cNvSpPr>
          <p:nvPr>
            <p:ph type="subTitle" idx="1"/>
          </p:nvPr>
        </p:nvSpPr>
        <p:spPr>
          <a:xfrm>
            <a:off x="408213" y="1518557"/>
            <a:ext cx="11609615" cy="4767943"/>
          </a:xfrm>
        </p:spPr>
        <p:txBody>
          <a:bodyPr>
            <a:normAutofit lnSpcReduction="10000"/>
          </a:bodyPr>
          <a:lstStyle/>
          <a:p>
            <a:pPr marL="342900" indent="-342900" algn="just">
              <a:lnSpc>
                <a:spcPct val="150000"/>
              </a:lnSpc>
              <a:buFont typeface="Arial" panose="020B0604020202020204" pitchFamily="34" charset="0"/>
              <a:buChar char="•"/>
            </a:pPr>
            <a:r>
              <a:rPr lang="en-US" altLang="en-US" b="1" dirty="0">
                <a:solidFill>
                  <a:schemeClr val="bg1">
                    <a:lumMod val="95000"/>
                  </a:schemeClr>
                </a:solidFill>
                <a:latin typeface="Garamond" panose="02020404030301010803" pitchFamily="18" charset="0"/>
              </a:rPr>
              <a:t> Prior to the establishment of the CSR function, the mission suffered a deluge of criticisms and misgivings in respect of its impact in society (Daddy Freeze).</a:t>
            </a:r>
          </a:p>
          <a:p>
            <a:pPr marL="342900" indent="-342900" algn="just">
              <a:lnSpc>
                <a:spcPct val="150000"/>
              </a:lnSpc>
              <a:buFont typeface="Arial" panose="020B0604020202020204" pitchFamily="34" charset="0"/>
              <a:buChar char="•"/>
            </a:pPr>
            <a:r>
              <a:rPr lang="en-US" altLang="en-US" b="1" dirty="0">
                <a:solidFill>
                  <a:schemeClr val="bg1">
                    <a:lumMod val="95000"/>
                  </a:schemeClr>
                </a:solidFill>
                <a:latin typeface="Garamond" panose="02020404030301010803" pitchFamily="18" charset="0"/>
              </a:rPr>
              <a:t>The presumption then was that the church was focused on the spiritual needs of the people, without attending to their immediate social and physical needs. </a:t>
            </a:r>
          </a:p>
          <a:p>
            <a:pPr marL="342900" indent="-342900" algn="just">
              <a:lnSpc>
                <a:spcPct val="150000"/>
              </a:lnSpc>
              <a:buFont typeface="Arial" panose="020B0604020202020204" pitchFamily="34" charset="0"/>
              <a:buChar char="•"/>
            </a:pPr>
            <a:r>
              <a:rPr lang="en-US" altLang="en-US" b="1" dirty="0">
                <a:solidFill>
                  <a:schemeClr val="bg1">
                    <a:lumMod val="95000"/>
                  </a:schemeClr>
                </a:solidFill>
                <a:latin typeface="Garamond" panose="02020404030301010803" pitchFamily="18" charset="0"/>
              </a:rPr>
              <a:t>This erroneously portrayed the church as only taking from the people without giving back. </a:t>
            </a:r>
          </a:p>
          <a:p>
            <a:pPr marL="342900" indent="-342900" algn="just">
              <a:lnSpc>
                <a:spcPct val="150000"/>
              </a:lnSpc>
              <a:buFont typeface="Arial" panose="020B0604020202020204" pitchFamily="34" charset="0"/>
              <a:buChar char="•"/>
            </a:pPr>
            <a:r>
              <a:rPr lang="en-US" altLang="en-US" b="1" dirty="0">
                <a:solidFill>
                  <a:schemeClr val="bg1">
                    <a:lumMod val="95000"/>
                  </a:schemeClr>
                </a:solidFill>
                <a:latin typeface="Garamond" panose="02020404030301010803" pitchFamily="18" charset="0"/>
              </a:rPr>
              <a:t>There was therefore the need to change this unwholesome narrative by the establishment of the Christian Social Responsibility arm of the mission</a:t>
            </a:r>
            <a:endParaRPr lang="en-NG" dirty="0">
              <a:latin typeface="Garamond" panose="02020404030301010803" pitchFamily="18" charset="0"/>
            </a:endParaRPr>
          </a:p>
        </p:txBody>
      </p:sp>
      <p:pic>
        <p:nvPicPr>
          <p:cNvPr id="14" name="Picture 13" descr="Icon&#10;&#10;Description automatically generated">
            <a:extLst>
              <a:ext uri="{FF2B5EF4-FFF2-40B4-BE49-F238E27FC236}">
                <a16:creationId xmlns:a16="http://schemas.microsoft.com/office/drawing/2014/main" id="{9E9C21DB-C5F3-AA4A-82DA-AA4E0E748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629" y="-1"/>
            <a:ext cx="2155371" cy="2155371"/>
          </a:xfrm>
          <a:prstGeom prst="rect">
            <a:avLst/>
          </a:prstGeom>
        </p:spPr>
      </p:pic>
      <p:grpSp>
        <p:nvGrpSpPr>
          <p:cNvPr id="15" name="Group 14">
            <a:extLst>
              <a:ext uri="{FF2B5EF4-FFF2-40B4-BE49-F238E27FC236}">
                <a16:creationId xmlns:a16="http://schemas.microsoft.com/office/drawing/2014/main" id="{E8218E0A-FDAB-5B4F-991C-0C8927B48005}"/>
              </a:ext>
            </a:extLst>
          </p:cNvPr>
          <p:cNvGrpSpPr/>
          <p:nvPr/>
        </p:nvGrpSpPr>
        <p:grpSpPr>
          <a:xfrm>
            <a:off x="15787" y="5821135"/>
            <a:ext cx="11768000" cy="930729"/>
            <a:chOff x="212000" y="5702078"/>
            <a:chExt cx="11768000" cy="1019397"/>
          </a:xfrm>
        </p:grpSpPr>
        <p:pic>
          <p:nvPicPr>
            <p:cNvPr id="16" name="Picture 15">
              <a:extLst>
                <a:ext uri="{FF2B5EF4-FFF2-40B4-BE49-F238E27FC236}">
                  <a16:creationId xmlns:a16="http://schemas.microsoft.com/office/drawing/2014/main" id="{DE088ED0-AF99-EC42-9AD9-41FCC6DC7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7" name="Title 1">
              <a:extLst>
                <a:ext uri="{FF2B5EF4-FFF2-40B4-BE49-F238E27FC236}">
                  <a16:creationId xmlns:a16="http://schemas.microsoft.com/office/drawing/2014/main" id="{74C27D1E-A635-FE49-8BE6-8218E8085586}"/>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48520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689733C2-4507-43F5-B01F-4502FA7E5163}"/>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1">
            <a:extLst>
              <a:ext uri="{FF2B5EF4-FFF2-40B4-BE49-F238E27FC236}">
                <a16:creationId xmlns:a16="http://schemas.microsoft.com/office/drawing/2014/main" id="{EC1D2E61-5542-4B2A-9592-BA6C1C9DA5BB}"/>
              </a:ext>
            </a:extLst>
          </p:cNvPr>
          <p:cNvSpPr>
            <a:spLocks noGrp="1"/>
          </p:cNvSpPr>
          <p:nvPr>
            <p:ph type="title"/>
          </p:nvPr>
        </p:nvSpPr>
        <p:spPr>
          <a:xfrm>
            <a:off x="930729" y="443411"/>
            <a:ext cx="6025437" cy="935148"/>
          </a:xfrm>
        </p:spPr>
        <p:txBody>
          <a:bodyPr>
            <a:normAutofit/>
          </a:bodyPr>
          <a:lstStyle/>
          <a:p>
            <a:r>
              <a:rPr lang="en-US" altLang="en-US" sz="4000" b="1" dirty="0">
                <a:solidFill>
                  <a:schemeClr val="bg1">
                    <a:lumMod val="95000"/>
                  </a:schemeClr>
                </a:solidFill>
                <a:latin typeface="Garamond" panose="02020404030301010803" pitchFamily="18" charset="0"/>
              </a:rPr>
              <a:t>RCCG MISSION</a:t>
            </a:r>
          </a:p>
        </p:txBody>
      </p:sp>
      <p:sp>
        <p:nvSpPr>
          <p:cNvPr id="31747" name="Content Placeholder 2">
            <a:extLst>
              <a:ext uri="{FF2B5EF4-FFF2-40B4-BE49-F238E27FC236}">
                <a16:creationId xmlns:a16="http://schemas.microsoft.com/office/drawing/2014/main" id="{A678563A-4FEA-490B-A298-CB422BDCF001}"/>
              </a:ext>
            </a:extLst>
          </p:cNvPr>
          <p:cNvSpPr>
            <a:spLocks noGrp="1"/>
          </p:cNvSpPr>
          <p:nvPr>
            <p:ph sz="quarter" idx="13"/>
          </p:nvPr>
        </p:nvSpPr>
        <p:spPr>
          <a:xfrm>
            <a:off x="212001" y="1515084"/>
            <a:ext cx="11768000" cy="4514129"/>
          </a:xfrm>
        </p:spPr>
        <p:txBody>
          <a:bodyPr>
            <a:noAutofit/>
          </a:bodyPr>
          <a:lstStyle/>
          <a:p>
            <a:r>
              <a:rPr lang="en-US" sz="3600" dirty="0">
                <a:solidFill>
                  <a:schemeClr val="bg1">
                    <a:lumMod val="95000"/>
                  </a:schemeClr>
                </a:solidFill>
                <a:latin typeface="Garamond" panose="02020404030301010803" pitchFamily="18" charset="0"/>
              </a:rPr>
              <a:t>To accomplish No.1 above, holiness will be our lifestyle</a:t>
            </a:r>
          </a:p>
          <a:p>
            <a:r>
              <a:rPr lang="en-US" altLang="en-US" sz="3600" dirty="0">
                <a:solidFill>
                  <a:schemeClr val="bg1">
                    <a:lumMod val="95000"/>
                  </a:schemeClr>
                </a:solidFill>
                <a:latin typeface="Garamond" panose="02020404030301010803" pitchFamily="18" charset="0"/>
              </a:rPr>
              <a:t>To accomplish No 2 and 3 above, we will plant churches within five minutes walking distance in every city and town of developing countries and within five minutes driving distance in every city and town of developed countries.</a:t>
            </a:r>
          </a:p>
          <a:p>
            <a:r>
              <a:rPr lang="en-US" altLang="en-US" sz="3600" dirty="0">
                <a:solidFill>
                  <a:schemeClr val="bg1">
                    <a:lumMod val="95000"/>
                  </a:schemeClr>
                </a:solidFill>
                <a:latin typeface="Garamond" panose="02020404030301010803" pitchFamily="18" charset="0"/>
              </a:rPr>
              <a:t>We will pursue these objectives until every nation in the world is reached for the lord Jesus Christ.</a:t>
            </a:r>
          </a:p>
        </p:txBody>
      </p:sp>
      <p:sp>
        <p:nvSpPr>
          <p:cNvPr id="31748" name="Slide Number Placeholder 3">
            <a:extLst>
              <a:ext uri="{FF2B5EF4-FFF2-40B4-BE49-F238E27FC236}">
                <a16:creationId xmlns:a16="http://schemas.microsoft.com/office/drawing/2014/main" id="{27441551-1AB6-4413-83D4-56207674809B}"/>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8467DF-EEF9-45D7-AC9E-E063C02D48B8}" type="slidenum">
              <a:rPr lang="en-US" altLang="en-US">
                <a:solidFill>
                  <a:srgbClr val="000000"/>
                </a:solidFill>
              </a:rPr>
              <a:pPr/>
              <a:t>30</a:t>
            </a:fld>
            <a:endParaRPr lang="en-US" altLang="en-US">
              <a:solidFill>
                <a:srgbClr val="000000"/>
              </a:solidFill>
            </a:endParaRPr>
          </a:p>
        </p:txBody>
      </p:sp>
      <p:grpSp>
        <p:nvGrpSpPr>
          <p:cNvPr id="5" name="Group 4">
            <a:extLst>
              <a:ext uri="{FF2B5EF4-FFF2-40B4-BE49-F238E27FC236}">
                <a16:creationId xmlns:a16="http://schemas.microsoft.com/office/drawing/2014/main" id="{A94680BF-DF6A-47A1-9C76-FF416949207F}"/>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998DA6E2-C32F-4613-8E2E-E02512F73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F4568174-3A0B-46CD-B487-8A2DE758106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E7E3F1F0-3012-4FE5-9249-7139A2E26632}"/>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1" name="Content Placeholder 2">
            <a:extLst>
              <a:ext uri="{FF2B5EF4-FFF2-40B4-BE49-F238E27FC236}">
                <a16:creationId xmlns:a16="http://schemas.microsoft.com/office/drawing/2014/main" id="{C45FE4F1-2929-4C36-80D5-E6E26F0C6F53}"/>
              </a:ext>
            </a:extLst>
          </p:cNvPr>
          <p:cNvSpPr>
            <a:spLocks noGrp="1"/>
          </p:cNvSpPr>
          <p:nvPr>
            <p:ph sz="quarter" idx="13"/>
          </p:nvPr>
        </p:nvSpPr>
        <p:spPr>
          <a:xfrm>
            <a:off x="466928" y="447473"/>
            <a:ext cx="11031165" cy="5254604"/>
          </a:xfrm>
        </p:spPr>
        <p:txBody>
          <a:bodyPr>
            <a:noAutofit/>
          </a:bodyPr>
          <a:lstStyle/>
          <a:p>
            <a:pPr marL="0" indent="0">
              <a:buNone/>
            </a:pPr>
            <a:r>
              <a:rPr lang="en-US" altLang="en-US" sz="4000" dirty="0">
                <a:solidFill>
                  <a:schemeClr val="bg1">
                    <a:lumMod val="95000"/>
                  </a:schemeClr>
                </a:solidFill>
                <a:latin typeface="Garamond" panose="02020404030301010803" pitchFamily="18" charset="0"/>
              </a:rPr>
              <a:t>It paints a picture of heaven- every believer’s goal. We must make heaven- it is compelling.</a:t>
            </a:r>
          </a:p>
          <a:p>
            <a:pPr marL="0" indent="0">
              <a:buNone/>
            </a:pPr>
            <a:endParaRPr lang="en-US" altLang="en-US" sz="4000" dirty="0">
              <a:solidFill>
                <a:schemeClr val="bg1">
                  <a:lumMod val="95000"/>
                </a:schemeClr>
              </a:solidFill>
              <a:latin typeface="Garamond" panose="02020404030301010803" pitchFamily="18" charset="0"/>
            </a:endParaRPr>
          </a:p>
          <a:p>
            <a:pPr marL="0" indent="0">
              <a:buNone/>
            </a:pPr>
            <a:r>
              <a:rPr lang="en-US" altLang="en-US" sz="4000" dirty="0">
                <a:solidFill>
                  <a:schemeClr val="bg1">
                    <a:lumMod val="95000"/>
                  </a:schemeClr>
                </a:solidFill>
                <a:latin typeface="Garamond" panose="02020404030301010803" pitchFamily="18" charset="0"/>
              </a:rPr>
              <a:t> But how can you take as many people with you to heaven unless your preaching is practical and relevant to them.</a:t>
            </a:r>
          </a:p>
          <a:p>
            <a:pPr marL="0" indent="0">
              <a:buNone/>
            </a:pPr>
            <a:endParaRPr lang="en-US" altLang="en-US" sz="4000" dirty="0">
              <a:solidFill>
                <a:schemeClr val="bg1">
                  <a:lumMod val="95000"/>
                </a:schemeClr>
              </a:solidFill>
              <a:latin typeface="Garamond" panose="02020404030301010803" pitchFamily="18" charset="0"/>
            </a:endParaRPr>
          </a:p>
          <a:p>
            <a:pPr marL="0" indent="0">
              <a:buNone/>
            </a:pPr>
            <a:r>
              <a:rPr lang="en-US" altLang="en-US" sz="4000" dirty="0">
                <a:solidFill>
                  <a:schemeClr val="bg1">
                    <a:lumMod val="95000"/>
                  </a:schemeClr>
                </a:solidFill>
                <a:latin typeface="Garamond" panose="02020404030301010803" pitchFamily="18" charset="0"/>
              </a:rPr>
              <a:t> Its one thing to preach love, its another to do love.</a:t>
            </a:r>
          </a:p>
        </p:txBody>
      </p:sp>
      <p:sp>
        <p:nvSpPr>
          <p:cNvPr id="32772" name="Slide Number Placeholder 3">
            <a:extLst>
              <a:ext uri="{FF2B5EF4-FFF2-40B4-BE49-F238E27FC236}">
                <a16:creationId xmlns:a16="http://schemas.microsoft.com/office/drawing/2014/main" id="{17E30AE5-7127-4FF1-996C-B90E764B5273}"/>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64D0CA-B74C-4616-8B9F-07AF49F6020C}" type="slidenum">
              <a:rPr lang="en-US" altLang="en-US">
                <a:solidFill>
                  <a:srgbClr val="000000"/>
                </a:solidFill>
              </a:rPr>
              <a:pPr/>
              <a:t>31</a:t>
            </a:fld>
            <a:endParaRPr lang="en-US" altLang="en-US">
              <a:solidFill>
                <a:srgbClr val="000000"/>
              </a:solidFill>
            </a:endParaRPr>
          </a:p>
        </p:txBody>
      </p:sp>
      <p:grpSp>
        <p:nvGrpSpPr>
          <p:cNvPr id="4" name="Group 3">
            <a:extLst>
              <a:ext uri="{FF2B5EF4-FFF2-40B4-BE49-F238E27FC236}">
                <a16:creationId xmlns:a16="http://schemas.microsoft.com/office/drawing/2014/main" id="{BAD9E66A-7D62-49AF-ABE8-18C6DABC633F}"/>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F9D97298-D150-41B0-884C-38927D2FE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1B432AFA-4427-473F-B089-1E5BBF1F4EE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7B6BBD37-4D0F-4CFF-96BD-2E4450F99F47}"/>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Content Placeholder 2">
            <a:extLst>
              <a:ext uri="{FF2B5EF4-FFF2-40B4-BE49-F238E27FC236}">
                <a16:creationId xmlns:a16="http://schemas.microsoft.com/office/drawing/2014/main" id="{B7EF4150-C862-472D-B1A8-7688602267FB}"/>
              </a:ext>
            </a:extLst>
          </p:cNvPr>
          <p:cNvSpPr>
            <a:spLocks noGrp="1"/>
          </p:cNvSpPr>
          <p:nvPr>
            <p:ph sz="quarter" idx="13"/>
          </p:nvPr>
        </p:nvSpPr>
        <p:spPr>
          <a:xfrm>
            <a:off x="849086" y="375557"/>
            <a:ext cx="10504713" cy="5326520"/>
          </a:xfrm>
        </p:spPr>
        <p:txBody>
          <a:bodyPr>
            <a:noAutofit/>
          </a:bodyPr>
          <a:lstStyle/>
          <a:p>
            <a:pPr marL="0" indent="0">
              <a:buNone/>
            </a:pPr>
            <a:r>
              <a:rPr lang="en-US" altLang="en-US" sz="3200" dirty="0">
                <a:solidFill>
                  <a:schemeClr val="bg1">
                    <a:lumMod val="95000"/>
                  </a:schemeClr>
                </a:solidFill>
                <a:latin typeface="Garamond" panose="02020404030301010803" pitchFamily="18" charset="0"/>
              </a:rPr>
              <a:t>The ministry of Jesus was all about caring, sharing, healing, deliverance and setting captives free.</a:t>
            </a:r>
          </a:p>
          <a:p>
            <a:pPr marL="0" indent="0">
              <a:buNone/>
            </a:pPr>
            <a:endParaRPr lang="en-US" altLang="en-US" sz="3200" dirty="0">
              <a:solidFill>
                <a:schemeClr val="bg1">
                  <a:lumMod val="95000"/>
                </a:schemeClr>
              </a:solidFill>
              <a:latin typeface="Garamond" panose="02020404030301010803" pitchFamily="18" charset="0"/>
            </a:endParaRPr>
          </a:p>
          <a:p>
            <a:pPr marL="0" indent="0">
              <a:buNone/>
            </a:pPr>
            <a:r>
              <a:rPr lang="en-US" altLang="en-US" sz="3200" dirty="0">
                <a:solidFill>
                  <a:schemeClr val="bg1">
                    <a:lumMod val="95000"/>
                  </a:schemeClr>
                </a:solidFill>
                <a:latin typeface="Garamond" panose="02020404030301010803" pitchFamily="18" charset="0"/>
              </a:rPr>
              <a:t>He preached and fed over 5000 and his ministry grew exponentially. He showed love through his actions.</a:t>
            </a:r>
          </a:p>
          <a:p>
            <a:pPr marL="0" indent="0">
              <a:buNone/>
            </a:pPr>
            <a:endParaRPr lang="en-US" altLang="en-US" sz="3200" dirty="0">
              <a:solidFill>
                <a:schemeClr val="bg1">
                  <a:lumMod val="95000"/>
                </a:schemeClr>
              </a:solidFill>
              <a:latin typeface="Garamond" panose="02020404030301010803" pitchFamily="18" charset="0"/>
            </a:endParaRPr>
          </a:p>
          <a:p>
            <a:pPr marL="0" indent="0">
              <a:buNone/>
            </a:pPr>
            <a:r>
              <a:rPr lang="en-US" altLang="en-US" sz="3200" dirty="0">
                <a:solidFill>
                  <a:schemeClr val="bg1">
                    <a:lumMod val="95000"/>
                  </a:schemeClr>
                </a:solidFill>
                <a:latin typeface="Garamond" panose="02020404030301010803" pitchFamily="18" charset="0"/>
              </a:rPr>
              <a:t>After he fed 5000 people in John 6:10, the next day the people looked for Jesus and entered ships to Capernaum. When he saw them, he told them in v.26 that I know you did not come for the miracles but for food.</a:t>
            </a:r>
          </a:p>
        </p:txBody>
      </p:sp>
      <p:sp>
        <p:nvSpPr>
          <p:cNvPr id="33795" name="Slide Number Placeholder 3">
            <a:extLst>
              <a:ext uri="{FF2B5EF4-FFF2-40B4-BE49-F238E27FC236}">
                <a16:creationId xmlns:a16="http://schemas.microsoft.com/office/drawing/2014/main" id="{350157CB-E9EF-4238-835C-BE26F006186A}"/>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AA455-5D60-458C-96ED-DE122DD953CD}" type="slidenum">
              <a:rPr lang="en-US" altLang="en-US">
                <a:solidFill>
                  <a:srgbClr val="000000"/>
                </a:solidFill>
              </a:rPr>
              <a:pPr/>
              <a:t>32</a:t>
            </a:fld>
            <a:endParaRPr lang="en-US" altLang="en-US">
              <a:solidFill>
                <a:srgbClr val="000000"/>
              </a:solidFill>
            </a:endParaRPr>
          </a:p>
        </p:txBody>
      </p:sp>
      <p:grpSp>
        <p:nvGrpSpPr>
          <p:cNvPr id="4" name="Group 3">
            <a:extLst>
              <a:ext uri="{FF2B5EF4-FFF2-40B4-BE49-F238E27FC236}">
                <a16:creationId xmlns:a16="http://schemas.microsoft.com/office/drawing/2014/main" id="{31CFAE3E-28EF-4325-A509-2244033EB6E3}"/>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C8034EE8-10AB-4E8C-9DE8-1C4F33B96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140A654C-C2B0-40E1-BF59-C0A7AD556C76}"/>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all background images">
            <a:extLst>
              <a:ext uri="{FF2B5EF4-FFF2-40B4-BE49-F238E27FC236}">
                <a16:creationId xmlns:a16="http://schemas.microsoft.com/office/drawing/2014/main" id="{2D28CDC0-83A0-4F57-B4A0-0844E0961AF8}"/>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Content Placeholder 2">
            <a:extLst>
              <a:ext uri="{FF2B5EF4-FFF2-40B4-BE49-F238E27FC236}">
                <a16:creationId xmlns:a16="http://schemas.microsoft.com/office/drawing/2014/main" id="{9F22E0F8-2436-4AE7-8AE9-9EB4B36F2F00}"/>
              </a:ext>
            </a:extLst>
          </p:cNvPr>
          <p:cNvPicPr>
            <a:picLocks noGrp="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1032398" y="1608364"/>
            <a:ext cx="2902858" cy="3641271"/>
          </a:xfrm>
        </p:spPr>
      </p:pic>
      <p:sp>
        <p:nvSpPr>
          <p:cNvPr id="4" name="Slide Number Placeholder 3">
            <a:extLst>
              <a:ext uri="{FF2B5EF4-FFF2-40B4-BE49-F238E27FC236}">
                <a16:creationId xmlns:a16="http://schemas.microsoft.com/office/drawing/2014/main" id="{1A82A534-DDFA-4B6B-8F07-47CF7BBB73A9}"/>
              </a:ext>
            </a:extLst>
          </p:cNvPr>
          <p:cNvSpPr>
            <a:spLocks noGrp="1"/>
          </p:cNvSpPr>
          <p:nvPr>
            <p:ph type="sldNum" sz="quarter" idx="16"/>
          </p:nvPr>
        </p:nvSpPr>
        <p:spPr/>
        <p:txBody>
          <a:bodyPr anchor="ctr">
            <a:normAutofit/>
          </a:bodyPr>
          <a:lstStyle/>
          <a:p>
            <a:pPr>
              <a:spcAft>
                <a:spcPts val="338"/>
              </a:spcAft>
              <a:defRPr/>
            </a:pPr>
            <a:fld id="{4C2EB75B-AF48-467F-9B27-8FFB34022FA4}" type="slidenum">
              <a:rPr lang="en-GB" altLang="en-US">
                <a:solidFill>
                  <a:schemeClr val="tx1">
                    <a:alpha val="80000"/>
                  </a:schemeClr>
                </a:solidFill>
              </a:rPr>
              <a:pPr>
                <a:spcAft>
                  <a:spcPts val="338"/>
                </a:spcAft>
                <a:defRPr/>
              </a:pPr>
              <a:t>33</a:t>
            </a:fld>
            <a:endParaRPr lang="en-GB" altLang="en-US">
              <a:solidFill>
                <a:schemeClr val="tx1">
                  <a:alpha val="80000"/>
                </a:schemeClr>
              </a:solidFill>
            </a:endParaRPr>
          </a:p>
        </p:txBody>
      </p:sp>
      <p:pic>
        <p:nvPicPr>
          <p:cNvPr id="34820" name="Picture 7">
            <a:extLst>
              <a:ext uri="{FF2B5EF4-FFF2-40B4-BE49-F238E27FC236}">
                <a16:creationId xmlns:a16="http://schemas.microsoft.com/office/drawing/2014/main" id="{5A68E4C6-AB67-4487-BE3F-0EB410174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852" y="1608364"/>
            <a:ext cx="3589948" cy="364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0F6B0D83-3A23-4F2A-B055-785183041F52}"/>
              </a:ext>
            </a:extLst>
          </p:cNvPr>
          <p:cNvSpPr txBox="1"/>
          <p:nvPr/>
        </p:nvSpPr>
        <p:spPr>
          <a:xfrm>
            <a:off x="3935256" y="760412"/>
            <a:ext cx="3828596" cy="5337175"/>
          </a:xfrm>
          <a:prstGeom prst="rect">
            <a:avLst/>
          </a:prstGeom>
          <a:solidFill>
            <a:srgbClr val="945200"/>
          </a:solidFill>
          <a:ln>
            <a:solidFill>
              <a:srgbClr val="945200"/>
            </a:solidFill>
          </a:ln>
        </p:spPr>
        <p:style>
          <a:lnRef idx="0">
            <a:scrgbClr r="0" g="0" b="0"/>
          </a:lnRef>
          <a:fillRef idx="0">
            <a:scrgbClr r="0" g="0" b="0"/>
          </a:fillRef>
          <a:effectRef idx="0">
            <a:scrgbClr r="0" g="0" b="0"/>
          </a:effectRef>
          <a:fontRef idx="minor">
            <a:schemeClr val="lt1"/>
          </a:fontRef>
        </p:style>
        <p:txBody>
          <a:bodyPr lIns="60008" tIns="60008" rIns="60008" bIns="60008" spcCol="1270" anchor="ctr"/>
          <a:lstStyle/>
          <a:p>
            <a:pPr algn="ctr" defTabSz="700088">
              <a:lnSpc>
                <a:spcPct val="90000"/>
              </a:lnSpc>
              <a:spcAft>
                <a:spcPct val="35000"/>
              </a:spcAft>
              <a:defRPr/>
            </a:pPr>
            <a:r>
              <a:rPr lang="en-US" sz="2800" b="1" dirty="0">
                <a:solidFill>
                  <a:schemeClr val="bg1">
                    <a:lumMod val="95000"/>
                  </a:schemeClr>
                </a:solidFill>
                <a:latin typeface="Garamond" panose="02020404030301010803" pitchFamily="18" charset="0"/>
                <a:cs typeface="Lucida Grande" panose="020B0600040502020204" pitchFamily="34" charset="0"/>
              </a:rPr>
              <a:t>Hunger is a leveler – cuts across Religion, Race, Age &amp; Creed</a:t>
            </a:r>
          </a:p>
          <a:p>
            <a:pPr algn="ctr" defTabSz="700088">
              <a:lnSpc>
                <a:spcPct val="90000"/>
              </a:lnSpc>
              <a:spcAft>
                <a:spcPct val="35000"/>
              </a:spcAft>
              <a:defRPr/>
            </a:pPr>
            <a:endParaRPr lang="en-US" sz="2800" b="1" dirty="0">
              <a:solidFill>
                <a:schemeClr val="bg1">
                  <a:lumMod val="95000"/>
                </a:schemeClr>
              </a:solidFill>
              <a:latin typeface="Garamond" panose="02020404030301010803" pitchFamily="18" charset="0"/>
              <a:cs typeface="Lucida Grande" panose="020B0600040502020204" pitchFamily="34" charset="0"/>
            </a:endParaRPr>
          </a:p>
          <a:p>
            <a:pPr algn="ctr" defTabSz="700088">
              <a:lnSpc>
                <a:spcPct val="90000"/>
              </a:lnSpc>
              <a:spcAft>
                <a:spcPct val="35000"/>
              </a:spcAft>
              <a:defRPr/>
            </a:pPr>
            <a:r>
              <a:rPr lang="en-US" sz="2800" b="1" i="1" dirty="0">
                <a:solidFill>
                  <a:schemeClr val="bg1">
                    <a:lumMod val="95000"/>
                  </a:schemeClr>
                </a:solidFill>
                <a:latin typeface="Garamond" panose="02020404030301010803" pitchFamily="18" charset="0"/>
                <a:cs typeface="Lucida Grande" panose="020B0600040502020204" pitchFamily="34" charset="0"/>
              </a:rPr>
              <a:t>A HUNGRY MAN will not listen to you, and a hungry man CANNOT SHOUT HALLELUYAH</a:t>
            </a:r>
          </a:p>
          <a:p>
            <a:pPr algn="ctr" defTabSz="700088">
              <a:lnSpc>
                <a:spcPct val="90000"/>
              </a:lnSpc>
              <a:spcAft>
                <a:spcPct val="35000"/>
              </a:spcAft>
              <a:defRPr/>
            </a:pPr>
            <a:endParaRPr lang="en-US" sz="2800" b="1" dirty="0">
              <a:solidFill>
                <a:schemeClr val="bg1">
                  <a:lumMod val="95000"/>
                </a:schemeClr>
              </a:solidFill>
              <a:latin typeface="Garamond" panose="02020404030301010803" pitchFamily="18" charset="0"/>
            </a:endParaRPr>
          </a:p>
        </p:txBody>
      </p:sp>
      <p:grpSp>
        <p:nvGrpSpPr>
          <p:cNvPr id="6" name="Group 5">
            <a:extLst>
              <a:ext uri="{FF2B5EF4-FFF2-40B4-BE49-F238E27FC236}">
                <a16:creationId xmlns:a16="http://schemas.microsoft.com/office/drawing/2014/main" id="{49DFA19B-BB00-4BA4-9E21-2EBD52DB6C15}"/>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ADE56BBD-C959-4069-9021-35808A042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4BBEC911-65B5-47AB-B8C9-B5529F18DFD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wall background images">
            <a:extLst>
              <a:ext uri="{FF2B5EF4-FFF2-40B4-BE49-F238E27FC236}">
                <a16:creationId xmlns:a16="http://schemas.microsoft.com/office/drawing/2014/main" id="{4D3267AA-1FE0-4EEB-86A2-DAC20300C7CB}"/>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Slide Number Placeholder 3">
            <a:extLst>
              <a:ext uri="{FF2B5EF4-FFF2-40B4-BE49-F238E27FC236}">
                <a16:creationId xmlns:a16="http://schemas.microsoft.com/office/drawing/2014/main" id="{1E9EBE0A-36A7-48F7-BF48-89A13498476F}"/>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F744AE-AE46-449B-BEC2-714BFD77FC40}" type="slidenum">
              <a:rPr lang="en-US" altLang="en-US">
                <a:solidFill>
                  <a:srgbClr val="000000"/>
                </a:solidFill>
              </a:rPr>
              <a:pPr/>
              <a:t>34</a:t>
            </a:fld>
            <a:endParaRPr lang="en-US" altLang="en-US">
              <a:solidFill>
                <a:srgbClr val="000000"/>
              </a:solidFill>
            </a:endParaRPr>
          </a:p>
        </p:txBody>
      </p:sp>
      <p:sp>
        <p:nvSpPr>
          <p:cNvPr id="7" name="Title 1">
            <a:extLst>
              <a:ext uri="{FF2B5EF4-FFF2-40B4-BE49-F238E27FC236}">
                <a16:creationId xmlns:a16="http://schemas.microsoft.com/office/drawing/2014/main" id="{3A9D570C-CED7-46B2-8A43-01FAEF1FF5D9}"/>
              </a:ext>
            </a:extLst>
          </p:cNvPr>
          <p:cNvSpPr txBox="1">
            <a:spLocks/>
          </p:cNvSpPr>
          <p:nvPr/>
        </p:nvSpPr>
        <p:spPr>
          <a:xfrm>
            <a:off x="420914" y="2973967"/>
            <a:ext cx="4319361" cy="1804987"/>
          </a:xfrm>
          <a:prstGeom prst="rect">
            <a:avLst/>
          </a:prstGeom>
          <a:noFill/>
          <a:ln w="2540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a:solidFill>
                  <a:schemeClr val="bg1">
                    <a:lumMod val="95000"/>
                  </a:schemeClr>
                </a:solidFill>
                <a:latin typeface="Garamond" panose="02020404030301010803" pitchFamily="18" charset="0"/>
                <a:cs typeface="Gujarati MT" pitchFamily="2" charset="0"/>
              </a:rPr>
              <a:t>Scriptural Foundation:</a:t>
            </a:r>
            <a:br>
              <a:rPr lang="en-US" sz="2800">
                <a:solidFill>
                  <a:schemeClr val="bg1">
                    <a:lumMod val="95000"/>
                  </a:schemeClr>
                </a:solidFill>
                <a:latin typeface="Garamond" panose="02020404030301010803" pitchFamily="18" charset="0"/>
                <a:cs typeface="Gujarati MT" pitchFamily="2" charset="0"/>
              </a:rPr>
            </a:br>
            <a:r>
              <a:rPr lang="en-US" sz="2800">
                <a:solidFill>
                  <a:schemeClr val="bg1">
                    <a:lumMod val="95000"/>
                  </a:schemeClr>
                </a:solidFill>
                <a:latin typeface="Garamond" panose="02020404030301010803" pitchFamily="18" charset="0"/>
                <a:cs typeface="Gujarati MT" pitchFamily="2" charset="0"/>
              </a:rPr>
              <a:t>CSR – A Matter of Life &amp; Death, Heaven &amp; Hell</a:t>
            </a:r>
            <a:endParaRPr lang="en-GB" sz="2800" dirty="0">
              <a:solidFill>
                <a:schemeClr val="bg1">
                  <a:lumMod val="95000"/>
                </a:schemeClr>
              </a:solidFill>
              <a:latin typeface="Garamond" panose="02020404030301010803" pitchFamily="18" charset="0"/>
              <a:cs typeface="Gujarati MT" pitchFamily="2" charset="0"/>
            </a:endParaRPr>
          </a:p>
        </p:txBody>
      </p:sp>
      <p:pic>
        <p:nvPicPr>
          <p:cNvPr id="8" name="Picture 7" descr="A picture containing indoor, bed, table&#10;&#10;Description generated with high confidence">
            <a:extLst>
              <a:ext uri="{FF2B5EF4-FFF2-40B4-BE49-F238E27FC236}">
                <a16:creationId xmlns:a16="http://schemas.microsoft.com/office/drawing/2014/main" id="{B2062B92-7CC7-4151-9E64-D9D8EFA4A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498600"/>
            <a:ext cx="2273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08C5D6E2-9BCA-4EEF-85A8-C8D49167DFAB}"/>
              </a:ext>
            </a:extLst>
          </p:cNvPr>
          <p:cNvGrpSpPr/>
          <p:nvPr/>
        </p:nvGrpSpPr>
        <p:grpSpPr>
          <a:xfrm>
            <a:off x="212000" y="5702078"/>
            <a:ext cx="11768000" cy="1019397"/>
            <a:chOff x="212000" y="5702078"/>
            <a:chExt cx="11768000" cy="1019397"/>
          </a:xfrm>
        </p:grpSpPr>
        <p:pic>
          <p:nvPicPr>
            <p:cNvPr id="9" name="Picture 8">
              <a:extLst>
                <a:ext uri="{FF2B5EF4-FFF2-40B4-BE49-F238E27FC236}">
                  <a16:creationId xmlns:a16="http://schemas.microsoft.com/office/drawing/2014/main" id="{329C5035-BCC7-445B-BBFA-C27CB6C2D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48B1AF2E-9973-49E1-814B-6E8A16720A8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
        <p:nvSpPr>
          <p:cNvPr id="11" name="Content Placeholder 2">
            <a:extLst>
              <a:ext uri="{FF2B5EF4-FFF2-40B4-BE49-F238E27FC236}">
                <a16:creationId xmlns:a16="http://schemas.microsoft.com/office/drawing/2014/main" id="{FA3C2C6F-AB75-4929-AB15-ABC090FC3586}"/>
              </a:ext>
            </a:extLst>
          </p:cNvPr>
          <p:cNvSpPr txBox="1">
            <a:spLocks/>
          </p:cNvSpPr>
          <p:nvPr/>
        </p:nvSpPr>
        <p:spPr>
          <a:xfrm>
            <a:off x="3871609" y="136525"/>
            <a:ext cx="8320391" cy="5892688"/>
          </a:xfrm>
          <a:prstGeom prst="rect">
            <a:avLst/>
          </a:prstGeom>
          <a:solidFill>
            <a:srgbClr val="858269">
              <a:alpha val="48000"/>
            </a:srgbClr>
          </a:solidFill>
          <a:ln>
            <a:solidFill>
              <a:schemeClr val="bg2">
                <a:lumMod val="40000"/>
                <a:lumOff val="6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i="1" u="sng" dirty="0">
                <a:solidFill>
                  <a:schemeClr val="bg1">
                    <a:lumMod val="95000"/>
                  </a:schemeClr>
                </a:solidFill>
                <a:latin typeface="Garamond" panose="02020404030301010803" pitchFamily="18" charset="0"/>
              </a:rPr>
              <a:t>James 2:14-16</a:t>
            </a:r>
          </a:p>
          <a:p>
            <a:pPr marL="0" indent="0">
              <a:buNone/>
            </a:pPr>
            <a:r>
              <a:rPr lang="en-US" b="1" baseline="30000" dirty="0">
                <a:solidFill>
                  <a:schemeClr val="bg1"/>
                </a:solidFill>
                <a:latin typeface="Garamond" panose="02020404030301010803" pitchFamily="18" charset="0"/>
              </a:rPr>
              <a:t>14 </a:t>
            </a:r>
            <a:r>
              <a:rPr lang="en-US" dirty="0">
                <a:solidFill>
                  <a:schemeClr val="bg1"/>
                </a:solidFill>
                <a:latin typeface="Garamond" panose="02020404030301010803" pitchFamily="18" charset="0"/>
              </a:rPr>
              <a:t>What doth it profit, my brethren, though a man say he hath faith, and have not works? can faith save him?</a:t>
            </a:r>
          </a:p>
          <a:p>
            <a:pPr marL="0" indent="0">
              <a:buNone/>
            </a:pPr>
            <a:r>
              <a:rPr lang="en-US" b="1" baseline="30000" dirty="0">
                <a:solidFill>
                  <a:schemeClr val="bg1"/>
                </a:solidFill>
                <a:latin typeface="Garamond" panose="02020404030301010803" pitchFamily="18" charset="0"/>
              </a:rPr>
              <a:t>15 </a:t>
            </a:r>
            <a:r>
              <a:rPr lang="en-US" dirty="0">
                <a:solidFill>
                  <a:schemeClr val="bg1"/>
                </a:solidFill>
                <a:latin typeface="Garamond" panose="02020404030301010803" pitchFamily="18" charset="0"/>
              </a:rPr>
              <a:t>If a brother or sister be naked, and destitute of daily food,</a:t>
            </a:r>
          </a:p>
          <a:p>
            <a:pPr marL="0" indent="0">
              <a:buNone/>
            </a:pPr>
            <a:r>
              <a:rPr lang="en-US" b="1" baseline="30000" dirty="0">
                <a:solidFill>
                  <a:schemeClr val="bg1"/>
                </a:solidFill>
                <a:latin typeface="Garamond" panose="02020404030301010803" pitchFamily="18" charset="0"/>
              </a:rPr>
              <a:t>16 </a:t>
            </a:r>
            <a:r>
              <a:rPr lang="en-US" dirty="0">
                <a:solidFill>
                  <a:schemeClr val="bg1"/>
                </a:solidFill>
                <a:latin typeface="Garamond" panose="02020404030301010803" pitchFamily="18" charset="0"/>
              </a:rPr>
              <a:t>And one of you say unto them, Depart in peace, be ye warmed and filled; notwithstanding ye give them not those things which are needful to the body; what doth it profit?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E291FD0B-6674-4A3B-8C19-E20CC5CF2CA2}"/>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F351CD-BFDC-42A7-B23C-34EE3447DCB6}"/>
              </a:ext>
            </a:extLst>
          </p:cNvPr>
          <p:cNvSpPr>
            <a:spLocks noGrp="1"/>
          </p:cNvSpPr>
          <p:nvPr>
            <p:ph sz="quarter" idx="13"/>
          </p:nvPr>
        </p:nvSpPr>
        <p:spPr>
          <a:xfrm>
            <a:off x="212000" y="136526"/>
            <a:ext cx="11979999" cy="5429026"/>
          </a:xfrm>
        </p:spPr>
        <p:txBody>
          <a:bodyPr>
            <a:noAutofit/>
          </a:bodyPr>
          <a:lstStyle/>
          <a:p>
            <a:pPr marL="0" indent="0">
              <a:buNone/>
              <a:defRPr/>
            </a:pPr>
            <a:r>
              <a:rPr lang="en-US" sz="3200" b="1" dirty="0">
                <a:solidFill>
                  <a:schemeClr val="bg1">
                    <a:lumMod val="95000"/>
                  </a:schemeClr>
                </a:solidFill>
                <a:latin typeface="Garamond" panose="02020404030301010803" pitchFamily="18" charset="0"/>
              </a:rPr>
              <a:t>THE EARLY CHURCH:</a:t>
            </a:r>
          </a:p>
          <a:p>
            <a:pPr marL="0" indent="0">
              <a:buNone/>
              <a:defRPr/>
            </a:pPr>
            <a:endParaRPr lang="en-US" sz="3200" b="1" dirty="0">
              <a:solidFill>
                <a:schemeClr val="bg1">
                  <a:lumMod val="95000"/>
                </a:schemeClr>
              </a:solidFill>
              <a:latin typeface="Garamond" panose="02020404030301010803" pitchFamily="18" charset="0"/>
            </a:endParaRPr>
          </a:p>
          <a:p>
            <a:pPr>
              <a:defRPr/>
            </a:pPr>
            <a:r>
              <a:rPr lang="en-US" sz="3200" dirty="0">
                <a:solidFill>
                  <a:schemeClr val="bg1">
                    <a:lumMod val="95000"/>
                  </a:schemeClr>
                </a:solidFill>
                <a:latin typeface="Garamond" panose="02020404030301010803" pitchFamily="18" charset="0"/>
              </a:rPr>
              <a:t> Passionate about God and the needs of others.</a:t>
            </a:r>
          </a:p>
          <a:p>
            <a:pPr>
              <a:defRPr/>
            </a:pPr>
            <a:endParaRPr lang="en-US" sz="3200" dirty="0">
              <a:solidFill>
                <a:schemeClr val="bg1">
                  <a:lumMod val="95000"/>
                </a:schemeClr>
              </a:solidFill>
              <a:latin typeface="Garamond" panose="02020404030301010803" pitchFamily="18" charset="0"/>
            </a:endParaRPr>
          </a:p>
          <a:p>
            <a:pPr>
              <a:defRPr/>
            </a:pPr>
            <a:r>
              <a:rPr lang="en-US" sz="3200" dirty="0">
                <a:solidFill>
                  <a:schemeClr val="bg1">
                    <a:lumMod val="95000"/>
                  </a:schemeClr>
                </a:solidFill>
                <a:latin typeface="Garamond" panose="02020404030301010803" pitchFamily="18" charset="0"/>
              </a:rPr>
              <a:t>Acts 6:1-7 Daily feeding etc.</a:t>
            </a:r>
          </a:p>
          <a:p>
            <a:pPr marL="0" indent="0">
              <a:buNone/>
              <a:defRPr/>
            </a:pPr>
            <a:endParaRPr lang="en-US" sz="3200" dirty="0">
              <a:solidFill>
                <a:schemeClr val="bg1">
                  <a:lumMod val="95000"/>
                </a:schemeClr>
              </a:solidFill>
              <a:latin typeface="Garamond" panose="02020404030301010803" pitchFamily="18" charset="0"/>
            </a:endParaRPr>
          </a:p>
          <a:p>
            <a:pPr marL="0" indent="0">
              <a:buNone/>
              <a:defRPr/>
            </a:pPr>
            <a:r>
              <a:rPr lang="en-US" sz="3200" dirty="0">
                <a:solidFill>
                  <a:schemeClr val="bg1">
                    <a:lumMod val="95000"/>
                  </a:schemeClr>
                </a:solidFill>
                <a:latin typeface="Garamond" panose="02020404030301010803" pitchFamily="18" charset="0"/>
              </a:rPr>
              <a:t>Missionary penetration in Africa through CSR.</a:t>
            </a:r>
          </a:p>
          <a:p>
            <a:pPr>
              <a:defRPr/>
            </a:pPr>
            <a:r>
              <a:rPr lang="en-US" sz="3200" dirty="0">
                <a:solidFill>
                  <a:schemeClr val="bg1">
                    <a:lumMod val="95000"/>
                  </a:schemeClr>
                </a:solidFill>
                <a:latin typeface="Garamond" panose="02020404030301010803" pitchFamily="18" charset="0"/>
              </a:rPr>
              <a:t>Catholic church; Anglican Communion method of church etc.- </a:t>
            </a:r>
            <a:r>
              <a:rPr lang="en-US" altLang="en-US" sz="3200" dirty="0">
                <a:solidFill>
                  <a:schemeClr val="bg1">
                    <a:lumMod val="95000"/>
                  </a:schemeClr>
                </a:solidFill>
                <a:latin typeface="Garamond" panose="02020404030301010803" pitchFamily="18" charset="0"/>
              </a:rPr>
              <a:t>Education, Healthcare and Welfare .</a:t>
            </a:r>
          </a:p>
          <a:p>
            <a:pPr>
              <a:defRPr/>
            </a:pPr>
            <a:endParaRPr lang="en-US" dirty="0">
              <a:solidFill>
                <a:schemeClr val="bg1">
                  <a:lumMod val="95000"/>
                </a:schemeClr>
              </a:solidFill>
              <a:latin typeface="Garamond" panose="02020404030301010803" pitchFamily="18" charset="0"/>
            </a:endParaRPr>
          </a:p>
          <a:p>
            <a:pPr marL="0" indent="0">
              <a:buNone/>
              <a:defRPr/>
            </a:pPr>
            <a:endParaRPr lang="en-US" dirty="0">
              <a:solidFill>
                <a:schemeClr val="bg1">
                  <a:lumMod val="95000"/>
                </a:schemeClr>
              </a:solidFill>
              <a:latin typeface="Garamond" panose="02020404030301010803" pitchFamily="18" charset="0"/>
            </a:endParaRPr>
          </a:p>
        </p:txBody>
      </p:sp>
      <p:sp>
        <p:nvSpPr>
          <p:cNvPr id="38915" name="Slide Number Placeholder 3">
            <a:extLst>
              <a:ext uri="{FF2B5EF4-FFF2-40B4-BE49-F238E27FC236}">
                <a16:creationId xmlns:a16="http://schemas.microsoft.com/office/drawing/2014/main" id="{960AAC0C-12F4-4084-861C-D886167811BF}"/>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DB9218-EA95-4021-8C80-7C7BEBAFD063}" type="slidenum">
              <a:rPr lang="en-US" altLang="en-US">
                <a:solidFill>
                  <a:srgbClr val="000000"/>
                </a:solidFill>
              </a:rPr>
              <a:pPr/>
              <a:t>35</a:t>
            </a:fld>
            <a:endParaRPr lang="en-US" altLang="en-US">
              <a:solidFill>
                <a:srgbClr val="000000"/>
              </a:solidFill>
            </a:endParaRPr>
          </a:p>
        </p:txBody>
      </p:sp>
      <p:grpSp>
        <p:nvGrpSpPr>
          <p:cNvPr id="4" name="Group 3">
            <a:extLst>
              <a:ext uri="{FF2B5EF4-FFF2-40B4-BE49-F238E27FC236}">
                <a16:creationId xmlns:a16="http://schemas.microsoft.com/office/drawing/2014/main" id="{D4F47987-4C83-4C94-8223-B03058F66AE7}"/>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7444EABF-F64E-47E3-A00B-B094F21F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B9322444-8BDA-4348-AD71-50444F1AE6A0}"/>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9671F5B5-B492-4783-9C90-2DA0EA1F8049}"/>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8" name="Content Placeholder 2">
            <a:extLst>
              <a:ext uri="{FF2B5EF4-FFF2-40B4-BE49-F238E27FC236}">
                <a16:creationId xmlns:a16="http://schemas.microsoft.com/office/drawing/2014/main" id="{0556ADC4-405D-49D8-931D-7C9594905566}"/>
              </a:ext>
            </a:extLst>
          </p:cNvPr>
          <p:cNvSpPr>
            <a:spLocks noGrp="1"/>
          </p:cNvSpPr>
          <p:nvPr>
            <p:ph sz="quarter" idx="13"/>
          </p:nvPr>
        </p:nvSpPr>
        <p:spPr>
          <a:xfrm>
            <a:off x="212000" y="369651"/>
            <a:ext cx="11500102" cy="5523037"/>
          </a:xfrm>
        </p:spPr>
        <p:txBody>
          <a:bodyPr>
            <a:noAutofit/>
          </a:bodyPr>
          <a:lstStyle/>
          <a:p>
            <a:pPr marL="0" indent="0">
              <a:buNone/>
            </a:pPr>
            <a:r>
              <a:rPr lang="en-US" altLang="en-US" sz="4000" dirty="0">
                <a:solidFill>
                  <a:schemeClr val="bg1">
                    <a:lumMod val="95000"/>
                  </a:schemeClr>
                </a:solidFill>
                <a:latin typeface="Garamond" panose="02020404030301010803" pitchFamily="18" charset="0"/>
              </a:rPr>
              <a:t>CMS Grammar School, Hope Waddell Training Institute Calabar, St Gregory’s College, </a:t>
            </a:r>
            <a:r>
              <a:rPr lang="en-US" altLang="en-US" sz="4000" dirty="0" err="1">
                <a:solidFill>
                  <a:schemeClr val="bg1">
                    <a:lumMod val="95000"/>
                  </a:schemeClr>
                </a:solidFill>
                <a:latin typeface="Garamond" panose="02020404030301010803" pitchFamily="18" charset="0"/>
              </a:rPr>
              <a:t>Barewa</a:t>
            </a:r>
            <a:r>
              <a:rPr lang="en-US" altLang="en-US" sz="4000" dirty="0">
                <a:solidFill>
                  <a:schemeClr val="bg1">
                    <a:lumMod val="95000"/>
                  </a:schemeClr>
                </a:solidFill>
                <a:latin typeface="Garamond" panose="02020404030301010803" pitchFamily="18" charset="0"/>
              </a:rPr>
              <a:t> college Zaria.</a:t>
            </a:r>
          </a:p>
          <a:p>
            <a:pPr marL="0" indent="0">
              <a:buNone/>
            </a:pPr>
            <a:r>
              <a:rPr lang="en-US" altLang="en-US" sz="4000" dirty="0">
                <a:solidFill>
                  <a:schemeClr val="bg1">
                    <a:lumMod val="95000"/>
                  </a:schemeClr>
                </a:solidFill>
                <a:latin typeface="Garamond" panose="02020404030301010803" pitchFamily="18" charset="0"/>
              </a:rPr>
              <a:t>St. Anne’s School Ibadan, Dennis Memorial Grammar School Onitsha, St John’s School, </a:t>
            </a:r>
            <a:r>
              <a:rPr lang="en-US" altLang="en-US" sz="4000" dirty="0" err="1">
                <a:solidFill>
                  <a:schemeClr val="bg1">
                    <a:lumMod val="95000"/>
                  </a:schemeClr>
                </a:solidFill>
                <a:latin typeface="Garamond" panose="02020404030301010803" pitchFamily="18" charset="0"/>
              </a:rPr>
              <a:t>Bida</a:t>
            </a:r>
            <a:r>
              <a:rPr lang="en-US" altLang="en-US" sz="4000" dirty="0">
                <a:solidFill>
                  <a:schemeClr val="bg1">
                    <a:lumMod val="95000"/>
                  </a:schemeClr>
                </a:solidFill>
                <a:latin typeface="Garamond" panose="02020404030301010803" pitchFamily="18" charset="0"/>
              </a:rPr>
              <a:t>, Christ School. Ado Ekiti. </a:t>
            </a:r>
          </a:p>
          <a:p>
            <a:pPr marL="0" indent="0">
              <a:buNone/>
            </a:pPr>
            <a:r>
              <a:rPr lang="en-US" altLang="en-US" sz="4000" dirty="0">
                <a:solidFill>
                  <a:schemeClr val="bg1">
                    <a:lumMod val="95000"/>
                  </a:schemeClr>
                </a:solidFill>
                <a:latin typeface="Garamond" panose="02020404030301010803" pitchFamily="18" charset="0"/>
              </a:rPr>
              <a:t>Education is a fundamental principle for transforming human lives- same model used by the evangelicals globally.</a:t>
            </a:r>
          </a:p>
        </p:txBody>
      </p:sp>
      <p:sp>
        <p:nvSpPr>
          <p:cNvPr id="39939" name="Slide Number Placeholder 3">
            <a:extLst>
              <a:ext uri="{FF2B5EF4-FFF2-40B4-BE49-F238E27FC236}">
                <a16:creationId xmlns:a16="http://schemas.microsoft.com/office/drawing/2014/main" id="{BAC4CDFB-FB2F-45E7-8675-02557CB4EA7C}"/>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C5B11B-C111-4168-A259-EF3C6F2188D4}" type="slidenum">
              <a:rPr lang="en-US" altLang="en-US">
                <a:solidFill>
                  <a:srgbClr val="000000"/>
                </a:solidFill>
              </a:rPr>
              <a:pPr/>
              <a:t>36</a:t>
            </a:fld>
            <a:endParaRPr lang="en-US" altLang="en-US">
              <a:solidFill>
                <a:srgbClr val="000000"/>
              </a:solidFill>
            </a:endParaRPr>
          </a:p>
        </p:txBody>
      </p:sp>
      <p:grpSp>
        <p:nvGrpSpPr>
          <p:cNvPr id="4" name="Group 3">
            <a:extLst>
              <a:ext uri="{FF2B5EF4-FFF2-40B4-BE49-F238E27FC236}">
                <a16:creationId xmlns:a16="http://schemas.microsoft.com/office/drawing/2014/main" id="{71D74ACA-BDCF-4757-B5AE-FB3E4E4013D1}"/>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A98464CD-F5A7-43A9-AE28-E6A8A7E3C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B19B9D4C-AF72-47E9-9981-C42B27AFF9B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B0017929-8A2C-47B4-B0DE-65095B4E9F65}"/>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Title 1">
            <a:extLst>
              <a:ext uri="{FF2B5EF4-FFF2-40B4-BE49-F238E27FC236}">
                <a16:creationId xmlns:a16="http://schemas.microsoft.com/office/drawing/2014/main" id="{2FC7AAD6-0B64-447D-B4FF-2196722BEEAD}"/>
              </a:ext>
            </a:extLst>
          </p:cNvPr>
          <p:cNvSpPr>
            <a:spLocks noGrp="1"/>
          </p:cNvSpPr>
          <p:nvPr>
            <p:ph type="title"/>
          </p:nvPr>
        </p:nvSpPr>
        <p:spPr>
          <a:xfrm>
            <a:off x="2796224" y="802484"/>
            <a:ext cx="6047509" cy="608011"/>
          </a:xfrm>
        </p:spPr>
        <p:txBody>
          <a:bodyPr>
            <a:normAutofit fontScale="90000"/>
          </a:bodyPr>
          <a:lstStyle/>
          <a:p>
            <a:r>
              <a:rPr lang="en-US" altLang="en-US" sz="4000" b="1" dirty="0">
                <a:solidFill>
                  <a:schemeClr val="bg1">
                    <a:lumMod val="95000"/>
                  </a:schemeClr>
                </a:solidFill>
                <a:latin typeface="Garamond" panose="02020404030301010803" pitchFamily="18" charset="0"/>
              </a:rPr>
              <a:t>CSR VISION STATEMENT</a:t>
            </a:r>
          </a:p>
        </p:txBody>
      </p:sp>
      <p:sp>
        <p:nvSpPr>
          <p:cNvPr id="36867" name="Content Placeholder 2">
            <a:extLst>
              <a:ext uri="{FF2B5EF4-FFF2-40B4-BE49-F238E27FC236}">
                <a16:creationId xmlns:a16="http://schemas.microsoft.com/office/drawing/2014/main" id="{589FD0D3-7AFE-4697-AA53-6AB11084B9E0}"/>
              </a:ext>
            </a:extLst>
          </p:cNvPr>
          <p:cNvSpPr>
            <a:spLocks noGrp="1"/>
          </p:cNvSpPr>
          <p:nvPr>
            <p:ph sz="quarter" idx="13"/>
          </p:nvPr>
        </p:nvSpPr>
        <p:spPr>
          <a:xfrm>
            <a:off x="721698" y="2534089"/>
            <a:ext cx="10748603" cy="2681136"/>
          </a:xfrm>
        </p:spPr>
        <p:txBody>
          <a:bodyPr>
            <a:normAutofit/>
          </a:bodyPr>
          <a:lstStyle/>
          <a:p>
            <a:pPr algn="ctr"/>
            <a:r>
              <a:rPr lang="en-US" altLang="en-US" sz="4000" b="1" dirty="0">
                <a:solidFill>
                  <a:schemeClr val="bg1">
                    <a:lumMod val="95000"/>
                  </a:schemeClr>
                </a:solidFill>
                <a:latin typeface="Garamond" panose="02020404030301010803" pitchFamily="18" charset="0"/>
              </a:rPr>
              <a:t>To be the global model for meeting the ever evolving</a:t>
            </a:r>
          </a:p>
          <a:p>
            <a:pPr marL="0" indent="0" algn="ctr">
              <a:buNone/>
            </a:pPr>
            <a:r>
              <a:rPr lang="en-US" altLang="en-US" sz="4000" b="1" dirty="0">
                <a:solidFill>
                  <a:schemeClr val="bg1">
                    <a:lumMod val="95000"/>
                  </a:schemeClr>
                </a:solidFill>
                <a:latin typeface="Garamond" panose="02020404030301010803" pitchFamily="18" charset="0"/>
              </a:rPr>
              <a:t>socio economic needs.</a:t>
            </a:r>
          </a:p>
        </p:txBody>
      </p:sp>
      <p:sp>
        <p:nvSpPr>
          <p:cNvPr id="36868" name="Slide Number Placeholder 3">
            <a:extLst>
              <a:ext uri="{FF2B5EF4-FFF2-40B4-BE49-F238E27FC236}">
                <a16:creationId xmlns:a16="http://schemas.microsoft.com/office/drawing/2014/main" id="{AC31656D-7A38-46E9-B916-BB2BCA85E209}"/>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5D6E5D-35FD-40E5-85DD-A64583BA5E62}" type="slidenum">
              <a:rPr lang="en-US" altLang="en-US">
                <a:solidFill>
                  <a:srgbClr val="000000"/>
                </a:solidFill>
              </a:rPr>
              <a:pPr/>
              <a:t>37</a:t>
            </a:fld>
            <a:endParaRPr lang="en-US" altLang="en-US">
              <a:solidFill>
                <a:srgbClr val="000000"/>
              </a:solidFill>
            </a:endParaRPr>
          </a:p>
        </p:txBody>
      </p:sp>
      <p:grpSp>
        <p:nvGrpSpPr>
          <p:cNvPr id="5" name="Group 4">
            <a:extLst>
              <a:ext uri="{FF2B5EF4-FFF2-40B4-BE49-F238E27FC236}">
                <a16:creationId xmlns:a16="http://schemas.microsoft.com/office/drawing/2014/main" id="{851B779D-0B22-4026-BBC1-0C1AA4138E7D}"/>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FEF3846F-3F50-439B-BB60-953C22A2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198DA4CA-E4D9-41AF-9768-B01A1E2D2C1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949D0DDA-86DF-4BE3-A0DD-0A27DE466916}"/>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Title 1">
            <a:extLst>
              <a:ext uri="{FF2B5EF4-FFF2-40B4-BE49-F238E27FC236}">
                <a16:creationId xmlns:a16="http://schemas.microsoft.com/office/drawing/2014/main" id="{E68D0008-8320-454F-B22D-1031C57EFCEE}"/>
              </a:ext>
            </a:extLst>
          </p:cNvPr>
          <p:cNvSpPr>
            <a:spLocks noGrp="1"/>
          </p:cNvSpPr>
          <p:nvPr>
            <p:ph type="title"/>
          </p:nvPr>
        </p:nvSpPr>
        <p:spPr>
          <a:xfrm>
            <a:off x="1759527" y="640704"/>
            <a:ext cx="6851073" cy="608011"/>
          </a:xfrm>
        </p:spPr>
        <p:txBody>
          <a:bodyPr>
            <a:normAutofit fontScale="90000"/>
          </a:bodyPr>
          <a:lstStyle/>
          <a:p>
            <a:r>
              <a:rPr lang="en-US" altLang="en-US" b="1" dirty="0">
                <a:solidFill>
                  <a:schemeClr val="bg1">
                    <a:lumMod val="95000"/>
                  </a:schemeClr>
                </a:solidFill>
                <a:latin typeface="Garamond" panose="02020404030301010803" pitchFamily="18" charset="0"/>
              </a:rPr>
              <a:t>CSR MISSION STATEMENT</a:t>
            </a:r>
          </a:p>
        </p:txBody>
      </p:sp>
      <p:sp>
        <p:nvSpPr>
          <p:cNvPr id="37891" name="Content Placeholder 2">
            <a:extLst>
              <a:ext uri="{FF2B5EF4-FFF2-40B4-BE49-F238E27FC236}">
                <a16:creationId xmlns:a16="http://schemas.microsoft.com/office/drawing/2014/main" id="{2DDC5081-5876-46EE-B975-4DAE5998AA46}"/>
              </a:ext>
            </a:extLst>
          </p:cNvPr>
          <p:cNvSpPr>
            <a:spLocks noGrp="1"/>
          </p:cNvSpPr>
          <p:nvPr>
            <p:ph sz="quarter" idx="13"/>
          </p:nvPr>
        </p:nvSpPr>
        <p:spPr>
          <a:xfrm>
            <a:off x="1381328" y="1889418"/>
            <a:ext cx="9552561" cy="3676133"/>
          </a:xfrm>
        </p:spPr>
        <p:txBody>
          <a:bodyPr>
            <a:normAutofit/>
          </a:bodyPr>
          <a:lstStyle/>
          <a:p>
            <a:pPr algn="ctr"/>
            <a:r>
              <a:rPr lang="en-US" altLang="en-US" sz="4000" b="1" dirty="0">
                <a:solidFill>
                  <a:schemeClr val="bg1">
                    <a:lumMod val="95000"/>
                  </a:schemeClr>
                </a:solidFill>
                <a:latin typeface="Garamond" panose="02020404030301010803" pitchFamily="18" charset="0"/>
              </a:rPr>
              <a:t>To express the love of God through visible initiatives that deliver tangible outcomes in societies globally.</a:t>
            </a:r>
          </a:p>
        </p:txBody>
      </p:sp>
      <p:sp>
        <p:nvSpPr>
          <p:cNvPr id="37892" name="Slide Number Placeholder 3">
            <a:extLst>
              <a:ext uri="{FF2B5EF4-FFF2-40B4-BE49-F238E27FC236}">
                <a16:creationId xmlns:a16="http://schemas.microsoft.com/office/drawing/2014/main" id="{1C8377F6-33DA-4FD5-B21A-ECF3BB24D1F0}"/>
              </a:ext>
            </a:extLst>
          </p:cNvPr>
          <p:cNvSpPr>
            <a:spLocks noGrp="1"/>
          </p:cNvSpPr>
          <p:nvPr>
            <p:ph type="sldNum" sz="quarter" idx="16"/>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E0D9A3-7B11-4487-9FFB-827E9175054F}" type="slidenum">
              <a:rPr lang="en-US" altLang="en-US">
                <a:solidFill>
                  <a:srgbClr val="000000"/>
                </a:solidFill>
              </a:rPr>
              <a:pPr/>
              <a:t>38</a:t>
            </a:fld>
            <a:endParaRPr lang="en-US" altLang="en-US">
              <a:solidFill>
                <a:srgbClr val="000000"/>
              </a:solidFill>
            </a:endParaRPr>
          </a:p>
        </p:txBody>
      </p:sp>
      <p:grpSp>
        <p:nvGrpSpPr>
          <p:cNvPr id="5" name="Group 4">
            <a:extLst>
              <a:ext uri="{FF2B5EF4-FFF2-40B4-BE49-F238E27FC236}">
                <a16:creationId xmlns:a16="http://schemas.microsoft.com/office/drawing/2014/main" id="{BC1012EE-DBD9-40E2-8006-0A5B35B1081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EB882A1-9717-4658-8023-57AC413E9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326BB7A3-AF14-44CD-9DD1-5199F21F9CF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A60E-6A3F-B045-9A95-966790580856}"/>
              </a:ext>
            </a:extLst>
          </p:cNvPr>
          <p:cNvSpPr>
            <a:spLocks noGrp="1"/>
          </p:cNvSpPr>
          <p:nvPr>
            <p:ph type="title"/>
          </p:nvPr>
        </p:nvSpPr>
        <p:spPr>
          <a:xfrm>
            <a:off x="753836" y="3793749"/>
            <a:ext cx="3649133" cy="1219200"/>
          </a:xfrm>
        </p:spPr>
        <p:txBody>
          <a:bodyPr>
            <a:normAutofit/>
          </a:bodyPr>
          <a:lstStyle/>
          <a:p>
            <a:pPr algn="r">
              <a:defRPr/>
            </a:pPr>
            <a:r>
              <a:rPr lang="en-US" b="1" dirty="0">
                <a:solidFill>
                  <a:schemeClr val="bg1"/>
                </a:solidFill>
                <a:latin typeface="Calisto MT" panose="02040603050505030304" pitchFamily="18" charset="77"/>
              </a:rPr>
              <a:t>Core Values </a:t>
            </a:r>
            <a:endParaRPr lang="en-GB" dirty="0">
              <a:solidFill>
                <a:schemeClr val="bg1"/>
              </a:solidFill>
              <a:latin typeface="Calisto MT" panose="02040603050505030304" pitchFamily="18" charset="77"/>
            </a:endParaRPr>
          </a:p>
        </p:txBody>
      </p:sp>
      <p:sp>
        <p:nvSpPr>
          <p:cNvPr id="3" name="Content Placeholder 2">
            <a:extLst>
              <a:ext uri="{FF2B5EF4-FFF2-40B4-BE49-F238E27FC236}">
                <a16:creationId xmlns:a16="http://schemas.microsoft.com/office/drawing/2014/main" id="{8BF23489-E87B-5C45-8ECE-8C8EF8C038FD}"/>
              </a:ext>
            </a:extLst>
          </p:cNvPr>
          <p:cNvSpPr>
            <a:spLocks noGrp="1"/>
          </p:cNvSpPr>
          <p:nvPr>
            <p:ph idx="1"/>
          </p:nvPr>
        </p:nvSpPr>
        <p:spPr>
          <a:xfrm>
            <a:off x="5505855" y="-382351"/>
            <a:ext cx="6290127" cy="6870699"/>
          </a:xfrm>
        </p:spPr>
        <p:txBody>
          <a:bodyPr rtlCol="0" anchor="ctr">
            <a:normAutofit fontScale="92500"/>
          </a:bodyPr>
          <a:lstStyle/>
          <a:p>
            <a:pPr marL="0" indent="0">
              <a:buNone/>
              <a:defRPr/>
            </a:pPr>
            <a:endParaRPr lang="en-US" sz="2925" b="1" dirty="0">
              <a:solidFill>
                <a:schemeClr val="bg1"/>
              </a:solidFill>
              <a:latin typeface="Garamond" panose="02020404030301010803" pitchFamily="18" charset="0"/>
            </a:endParaRPr>
          </a:p>
          <a:p>
            <a:pPr>
              <a:lnSpc>
                <a:spcPct val="150000"/>
              </a:lnSpc>
              <a:defRPr/>
            </a:pPr>
            <a:r>
              <a:rPr lang="en-US" sz="3600" b="1" dirty="0">
                <a:solidFill>
                  <a:schemeClr val="bg1"/>
                </a:solidFill>
                <a:latin typeface="Garamond" panose="02020404030301010803" pitchFamily="18" charset="0"/>
              </a:rPr>
              <a:t>Compassion – </a:t>
            </a:r>
            <a:r>
              <a:rPr lang="en-US" sz="3600" dirty="0">
                <a:solidFill>
                  <a:schemeClr val="bg1"/>
                </a:solidFill>
                <a:latin typeface="Garamond" panose="02020404030301010803" pitchFamily="18" charset="0"/>
              </a:rPr>
              <a:t>meeting the needs of people</a:t>
            </a:r>
          </a:p>
          <a:p>
            <a:pPr>
              <a:lnSpc>
                <a:spcPct val="150000"/>
              </a:lnSpc>
              <a:defRPr/>
            </a:pPr>
            <a:r>
              <a:rPr lang="en-US" sz="3600" b="1" dirty="0">
                <a:solidFill>
                  <a:schemeClr val="bg1"/>
                </a:solidFill>
                <a:latin typeface="Garamond" panose="02020404030301010803" pitchFamily="18" charset="0"/>
              </a:rPr>
              <a:t>Transformation – </a:t>
            </a:r>
            <a:r>
              <a:rPr lang="en-US" sz="3600" dirty="0">
                <a:solidFill>
                  <a:schemeClr val="bg1"/>
                </a:solidFill>
                <a:latin typeface="Garamond" panose="02020404030301010803" pitchFamily="18" charset="0"/>
              </a:rPr>
              <a:t>working towards positively changing lives</a:t>
            </a:r>
          </a:p>
          <a:p>
            <a:pPr>
              <a:lnSpc>
                <a:spcPct val="150000"/>
              </a:lnSpc>
              <a:defRPr/>
            </a:pPr>
            <a:r>
              <a:rPr lang="en-US" sz="3600" i="1" dirty="0">
                <a:solidFill>
                  <a:schemeClr val="bg1"/>
                </a:solidFill>
                <a:latin typeface="Garamond" panose="02020404030301010803" pitchFamily="18" charset="0"/>
              </a:rPr>
              <a:t> </a:t>
            </a:r>
            <a:r>
              <a:rPr lang="en-US" sz="3600" b="1" dirty="0">
                <a:solidFill>
                  <a:schemeClr val="bg1"/>
                </a:solidFill>
                <a:latin typeface="Garamond" panose="02020404030301010803" pitchFamily="18" charset="0"/>
              </a:rPr>
              <a:t>Integrity - </a:t>
            </a:r>
            <a:r>
              <a:rPr lang="en-US" sz="3600" dirty="0">
                <a:solidFill>
                  <a:schemeClr val="bg1"/>
                </a:solidFill>
                <a:latin typeface="Garamond" panose="02020404030301010803" pitchFamily="18" charset="0"/>
              </a:rPr>
              <a:t>conducting our business in accordance with the highest standards of professional behavior and ethics. </a:t>
            </a:r>
          </a:p>
        </p:txBody>
      </p:sp>
      <p:sp>
        <p:nvSpPr>
          <p:cNvPr id="39939" name="Slide Number Placeholder 3">
            <a:extLst>
              <a:ext uri="{FF2B5EF4-FFF2-40B4-BE49-F238E27FC236}">
                <a16:creationId xmlns:a16="http://schemas.microsoft.com/office/drawing/2014/main" id="{EBDC2A5F-66C3-0C4E-8F64-03CA1A14F86C}"/>
              </a:ext>
            </a:extLst>
          </p:cNvPr>
          <p:cNvSpPr>
            <a:spLocks noGrp="1"/>
          </p:cNvSpPr>
          <p:nvPr>
            <p:ph type="sldNum" sz="quarter" idx="12"/>
          </p:nvPr>
        </p:nvSpPr>
        <p:spPr bwMode="auto">
          <a:xfrm>
            <a:off x="9652000" y="5757864"/>
            <a:ext cx="730250"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nSpc>
                <a:spcPct val="90000"/>
              </a:lnSpc>
              <a:spcBef>
                <a:spcPct val="0"/>
              </a:spcBef>
              <a:spcAft>
                <a:spcPts val="450"/>
              </a:spcAft>
              <a:buNone/>
            </a:pPr>
            <a:fld id="{612DE31C-5CFE-184B-98A6-D8ABC6FF4F02}" type="slidenum">
              <a:rPr lang="en-GB" altLang="en-US" sz="800">
                <a:solidFill>
                  <a:srgbClr val="898989"/>
                </a:solidFill>
                <a:latin typeface="Arial" panose="020B0604020202020204" pitchFamily="34" charset="0"/>
              </a:rPr>
              <a:pPr>
                <a:lnSpc>
                  <a:spcPct val="90000"/>
                </a:lnSpc>
                <a:spcBef>
                  <a:spcPct val="0"/>
                </a:spcBef>
                <a:spcAft>
                  <a:spcPts val="450"/>
                </a:spcAft>
                <a:buNone/>
              </a:pPr>
              <a:t>39</a:t>
            </a:fld>
            <a:endParaRPr lang="en-GB" altLang="en-US" sz="800">
              <a:solidFill>
                <a:srgbClr val="898989"/>
              </a:solidFill>
              <a:latin typeface="Arial" panose="020B0604020202020204" pitchFamily="34" charset="0"/>
            </a:endParaRPr>
          </a:p>
        </p:txBody>
      </p:sp>
      <p:pic>
        <p:nvPicPr>
          <p:cNvPr id="39940" name="Picture 6">
            <a:extLst>
              <a:ext uri="{FF2B5EF4-FFF2-40B4-BE49-F238E27FC236}">
                <a16:creationId xmlns:a16="http://schemas.microsoft.com/office/drawing/2014/main" id="{8851C452-DF0C-E645-8DB8-4DA66676B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36" y="591344"/>
            <a:ext cx="451008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ll background images">
            <a:extLst>
              <a:ext uri="{FF2B5EF4-FFF2-40B4-BE49-F238E27FC236}">
                <a16:creationId xmlns:a16="http://schemas.microsoft.com/office/drawing/2014/main" id="{5E662016-CC2B-481D-A260-393207934C3C}"/>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a:extLst>
              <a:ext uri="{FF2B5EF4-FFF2-40B4-BE49-F238E27FC236}">
                <a16:creationId xmlns:a16="http://schemas.microsoft.com/office/drawing/2014/main" id="{B199F54D-EA01-4C89-80CE-AA9CC7057C89}"/>
              </a:ext>
            </a:extLst>
          </p:cNvPr>
          <p:cNvSpPr>
            <a:spLocks noGrp="1" noChangeArrowheads="1"/>
          </p:cNvSpPr>
          <p:nvPr>
            <p:ph type="ctrTitle"/>
          </p:nvPr>
        </p:nvSpPr>
        <p:spPr>
          <a:xfrm>
            <a:off x="627446" y="5748115"/>
            <a:ext cx="10128464" cy="471710"/>
          </a:xfrm>
        </p:spPr>
        <p:txBody>
          <a:bodyPr>
            <a:noAutofit/>
          </a:bodyPr>
          <a:lstStyle/>
          <a:p>
            <a:pPr algn="l" eaLnBrk="1" hangingPunct="1"/>
            <a:r>
              <a:rPr lang="en-US" altLang="en-US" sz="2800" b="1" dirty="0">
                <a:solidFill>
                  <a:schemeClr val="bg1">
                    <a:lumMod val="95000"/>
                  </a:schemeClr>
                </a:solidFill>
                <a:latin typeface="Garamond" panose="02020404030301010803" pitchFamily="18" charset="0"/>
              </a:rPr>
              <a:t>PROBLEM STATEMENT</a:t>
            </a:r>
            <a:br>
              <a:rPr lang="en-US" altLang="en-US" sz="2800" b="1" dirty="0">
                <a:solidFill>
                  <a:schemeClr val="bg1">
                    <a:lumMod val="95000"/>
                  </a:schemeClr>
                </a:solidFill>
                <a:latin typeface="Garamond" panose="02020404030301010803" pitchFamily="18" charset="0"/>
              </a:rPr>
            </a:br>
            <a:br>
              <a:rPr lang="en-US" altLang="en-US" sz="2800" b="1" dirty="0">
                <a:solidFill>
                  <a:schemeClr val="bg1">
                    <a:lumMod val="95000"/>
                  </a:schemeClr>
                </a:solidFill>
                <a:latin typeface="Garamond" panose="02020404030301010803" pitchFamily="18" charset="0"/>
              </a:rPr>
            </a:br>
            <a:r>
              <a:rPr lang="en-US" altLang="en-US" sz="2800" b="1" dirty="0">
                <a:solidFill>
                  <a:schemeClr val="bg1">
                    <a:lumMod val="95000"/>
                  </a:schemeClr>
                </a:solidFill>
                <a:latin typeface="Garamond" panose="02020404030301010803" pitchFamily="18" charset="0"/>
              </a:rPr>
              <a:t>As the curtain of the world rolls to an end, there is so much destitution, devastation, disease, despair and despondency.</a:t>
            </a:r>
            <a:br>
              <a:rPr lang="en-US" altLang="en-US" sz="2800" b="1" dirty="0">
                <a:solidFill>
                  <a:schemeClr val="bg1">
                    <a:lumMod val="95000"/>
                  </a:schemeClr>
                </a:solidFill>
                <a:latin typeface="Garamond" panose="02020404030301010803" pitchFamily="18" charset="0"/>
              </a:rPr>
            </a:br>
            <a:br>
              <a:rPr lang="en-US" altLang="en-US" sz="2800" b="1" dirty="0">
                <a:solidFill>
                  <a:schemeClr val="bg1">
                    <a:lumMod val="95000"/>
                  </a:schemeClr>
                </a:solidFill>
                <a:latin typeface="Garamond" panose="02020404030301010803" pitchFamily="18" charset="0"/>
              </a:rPr>
            </a:br>
            <a:r>
              <a:rPr lang="en-US" altLang="en-US" sz="2800" b="1" dirty="0">
                <a:solidFill>
                  <a:schemeClr val="bg1">
                    <a:lumMod val="95000"/>
                  </a:schemeClr>
                </a:solidFill>
                <a:latin typeface="Garamond" panose="02020404030301010803" pitchFamily="18" charset="0"/>
              </a:rPr>
              <a:t>The people are hurting, and we must give them the comfort of Christ in all its ramifications.</a:t>
            </a:r>
            <a:br>
              <a:rPr lang="en-US" altLang="en-US" sz="2800" b="1" dirty="0">
                <a:solidFill>
                  <a:schemeClr val="bg1">
                    <a:lumMod val="95000"/>
                  </a:schemeClr>
                </a:solidFill>
                <a:latin typeface="Garamond" panose="02020404030301010803" pitchFamily="18" charset="0"/>
              </a:rPr>
            </a:br>
            <a:br>
              <a:rPr lang="en-US" altLang="en-US" sz="2800" b="1" dirty="0">
                <a:solidFill>
                  <a:schemeClr val="bg1">
                    <a:lumMod val="95000"/>
                  </a:schemeClr>
                </a:solidFill>
                <a:latin typeface="Garamond" panose="02020404030301010803" pitchFamily="18" charset="0"/>
              </a:rPr>
            </a:br>
            <a:r>
              <a:rPr lang="en-US" altLang="en-US" sz="2800" b="1" dirty="0">
                <a:solidFill>
                  <a:schemeClr val="bg1">
                    <a:lumMod val="95000"/>
                  </a:schemeClr>
                </a:solidFill>
                <a:latin typeface="Garamond" panose="02020404030301010803" pitchFamily="18" charset="0"/>
              </a:rPr>
              <a:t>The Church is losing influence and relevance globally. </a:t>
            </a:r>
            <a:br>
              <a:rPr lang="en-US" altLang="en-US" sz="2800" b="1" dirty="0">
                <a:solidFill>
                  <a:schemeClr val="bg1">
                    <a:lumMod val="95000"/>
                  </a:schemeClr>
                </a:solidFill>
                <a:latin typeface="Garamond" panose="02020404030301010803" pitchFamily="18" charset="0"/>
              </a:rPr>
            </a:br>
            <a:br>
              <a:rPr lang="en-US" altLang="en-US" sz="2800" b="1" dirty="0">
                <a:solidFill>
                  <a:schemeClr val="bg1">
                    <a:lumMod val="95000"/>
                  </a:schemeClr>
                </a:solidFill>
                <a:latin typeface="Garamond" panose="02020404030301010803" pitchFamily="18" charset="0"/>
              </a:rPr>
            </a:br>
            <a:r>
              <a:rPr lang="en-US" altLang="en-US" sz="2800" b="1" dirty="0">
                <a:solidFill>
                  <a:schemeClr val="bg1">
                    <a:lumMod val="95000"/>
                  </a:schemeClr>
                </a:solidFill>
                <a:latin typeface="Garamond" panose="02020404030301010803" pitchFamily="18" charset="0"/>
              </a:rPr>
              <a:t>We have treated CSR with kid gloves because we lack understanding of its importance. </a:t>
            </a:r>
            <a:br>
              <a:rPr lang="en-US" altLang="en-US" sz="2800" b="1" dirty="0">
                <a:solidFill>
                  <a:schemeClr val="bg1">
                    <a:lumMod val="95000"/>
                  </a:schemeClr>
                </a:solidFill>
                <a:latin typeface="Garamond" panose="02020404030301010803" pitchFamily="18" charset="0"/>
              </a:rPr>
            </a:br>
            <a:br>
              <a:rPr lang="en-US" altLang="en-US" sz="2800" b="1" dirty="0">
                <a:solidFill>
                  <a:schemeClr val="bg1">
                    <a:lumMod val="95000"/>
                  </a:schemeClr>
                </a:solidFill>
                <a:latin typeface="Garamond" panose="02020404030301010803" pitchFamily="18" charset="0"/>
              </a:rPr>
            </a:br>
            <a:r>
              <a:rPr lang="en-US" altLang="en-US" sz="2800" b="1" dirty="0">
                <a:solidFill>
                  <a:schemeClr val="bg1">
                    <a:lumMod val="95000"/>
                  </a:schemeClr>
                </a:solidFill>
                <a:latin typeface="Garamond" panose="02020404030301010803" pitchFamily="18" charset="0"/>
              </a:rPr>
              <a:t>Thus, the need to establish Christian Social Responsibility as a core arm of the mission. </a:t>
            </a:r>
            <a:br>
              <a:rPr lang="en-US" altLang="en-US" sz="2800" b="1" dirty="0">
                <a:solidFill>
                  <a:schemeClr val="bg1">
                    <a:lumMod val="95000"/>
                  </a:schemeClr>
                </a:solidFill>
                <a:latin typeface="Garamond" panose="02020404030301010803" pitchFamily="18" charset="0"/>
              </a:rPr>
            </a:br>
            <a:endParaRPr lang="en-US" altLang="en-US" sz="2800" b="1" dirty="0">
              <a:solidFill>
                <a:schemeClr val="bg1">
                  <a:lumMod val="95000"/>
                </a:schemeClr>
              </a:solidFill>
              <a:latin typeface="Garamond" panose="02020404030301010803" pitchFamily="18" charset="0"/>
            </a:endParaRPr>
          </a:p>
        </p:txBody>
      </p:sp>
      <p:sp>
        <p:nvSpPr>
          <p:cNvPr id="11267" name="Slide Number Placeholder 1">
            <a:extLst>
              <a:ext uri="{FF2B5EF4-FFF2-40B4-BE49-F238E27FC236}">
                <a16:creationId xmlns:a16="http://schemas.microsoft.com/office/drawing/2014/main" id="{2B8BE3ED-628C-421E-88D5-E05B213A63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E63F1C-D269-45C8-ADF7-FBEEFAC00ED5}" type="slidenum">
              <a:rPr lang="es-ES" altLang="en-US">
                <a:solidFill>
                  <a:schemeClr val="tx2"/>
                </a:solidFill>
              </a:rPr>
              <a:pPr/>
              <a:t>4</a:t>
            </a:fld>
            <a:endParaRPr lang="es-ES" altLang="en-US">
              <a:solidFill>
                <a:schemeClr val="tx2"/>
              </a:solidFill>
            </a:endParaRPr>
          </a:p>
        </p:txBody>
      </p:sp>
      <p:grpSp>
        <p:nvGrpSpPr>
          <p:cNvPr id="5" name="Group 4">
            <a:extLst>
              <a:ext uri="{FF2B5EF4-FFF2-40B4-BE49-F238E27FC236}">
                <a16:creationId xmlns:a16="http://schemas.microsoft.com/office/drawing/2014/main" id="{06689862-BF2A-4950-A96C-BBEC94112D61}"/>
              </a:ext>
            </a:extLst>
          </p:cNvPr>
          <p:cNvGrpSpPr/>
          <p:nvPr/>
        </p:nvGrpSpPr>
        <p:grpSpPr>
          <a:xfrm>
            <a:off x="212000" y="5910943"/>
            <a:ext cx="11768000" cy="810532"/>
            <a:chOff x="212000" y="5702078"/>
            <a:chExt cx="11768000" cy="1019397"/>
          </a:xfrm>
        </p:grpSpPr>
        <p:pic>
          <p:nvPicPr>
            <p:cNvPr id="6" name="Picture 5">
              <a:extLst>
                <a:ext uri="{FF2B5EF4-FFF2-40B4-BE49-F238E27FC236}">
                  <a16:creationId xmlns:a16="http://schemas.microsoft.com/office/drawing/2014/main" id="{4C89D84D-BB54-4D34-8C89-615B0FBCA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0D160B21-578E-477E-BF35-B70B37503EA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pic>
        <p:nvPicPr>
          <p:cNvPr id="9" name="Picture 8" descr="Icon&#10;&#10;Description automatically generated">
            <a:extLst>
              <a:ext uri="{FF2B5EF4-FFF2-40B4-BE49-F238E27FC236}">
                <a16:creationId xmlns:a16="http://schemas.microsoft.com/office/drawing/2014/main" id="{32A301BC-8DC4-7444-BBFA-AA90D3229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937" y="-1"/>
            <a:ext cx="2420064" cy="2302330"/>
          </a:xfrm>
          <a:prstGeom prst="rect">
            <a:avLst/>
          </a:prstGeom>
        </p:spPr>
      </p:pic>
    </p:spTree>
    <p:extLst>
      <p:ext uri="{BB962C8B-B14F-4D97-AF65-F5344CB8AC3E}">
        <p14:creationId xmlns:p14="http://schemas.microsoft.com/office/powerpoint/2010/main" val="418575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A81A-EAF2-9049-80B5-9F25390DDA90}"/>
              </a:ext>
            </a:extLst>
          </p:cNvPr>
          <p:cNvSpPr>
            <a:spLocks noGrp="1"/>
          </p:cNvSpPr>
          <p:nvPr>
            <p:ph type="title"/>
          </p:nvPr>
        </p:nvSpPr>
        <p:spPr/>
        <p:txBody>
          <a:bodyPr/>
          <a:lstStyle/>
          <a:p>
            <a:r>
              <a:rPr lang="en-NG" dirty="0">
                <a:solidFill>
                  <a:schemeClr val="bg1"/>
                </a:solidFill>
                <a:latin typeface="Garamond" panose="02020404030301010803" pitchFamily="18" charset="0"/>
              </a:rPr>
              <a:t>MODUS OPERANDI </a:t>
            </a:r>
          </a:p>
        </p:txBody>
      </p:sp>
      <p:sp>
        <p:nvSpPr>
          <p:cNvPr id="3" name="Content Placeholder 2">
            <a:extLst>
              <a:ext uri="{FF2B5EF4-FFF2-40B4-BE49-F238E27FC236}">
                <a16:creationId xmlns:a16="http://schemas.microsoft.com/office/drawing/2014/main" id="{B443673E-A595-D84E-84F7-1236C19F54B4}"/>
              </a:ext>
            </a:extLst>
          </p:cNvPr>
          <p:cNvSpPr>
            <a:spLocks noGrp="1"/>
          </p:cNvSpPr>
          <p:nvPr>
            <p:ph idx="1"/>
          </p:nvPr>
        </p:nvSpPr>
        <p:spPr/>
        <p:txBody>
          <a:bodyPr>
            <a:normAutofit/>
          </a:bodyPr>
          <a:lstStyle/>
          <a:p>
            <a:pPr marL="0" indent="0" algn="ctr">
              <a:buNone/>
            </a:pPr>
            <a:r>
              <a:rPr lang="en-NG" sz="4800" b="1" dirty="0">
                <a:solidFill>
                  <a:schemeClr val="bg1"/>
                </a:solidFill>
                <a:latin typeface="Garamond" panose="02020404030301010803" pitchFamily="18" charset="0"/>
              </a:rPr>
              <a:t>BEFORE WE EMBARK ON ANY PROJECT- A NEEDS ASSESSMENT MUST BE CONDUCTED</a:t>
            </a:r>
          </a:p>
          <a:p>
            <a:pPr marL="0" indent="0" algn="ctr">
              <a:buNone/>
            </a:pPr>
            <a:endParaRPr lang="en-NG" sz="4800" b="1" dirty="0">
              <a:solidFill>
                <a:schemeClr val="bg1"/>
              </a:solidFill>
              <a:latin typeface="Garamond" panose="02020404030301010803" pitchFamily="18" charset="0"/>
            </a:endParaRPr>
          </a:p>
          <a:p>
            <a:pPr marL="0" indent="0" algn="ctr">
              <a:buNone/>
            </a:pPr>
            <a:r>
              <a:rPr lang="en-NG" sz="4800" dirty="0">
                <a:solidFill>
                  <a:schemeClr val="bg1"/>
                </a:solidFill>
                <a:latin typeface="Garamond" panose="02020404030301010803" pitchFamily="18" charset="0"/>
              </a:rPr>
              <a:t>No Coal to Newcastle/ Pounded Yam to Ilesha</a:t>
            </a:r>
            <a:endParaRPr lang="en-NG" sz="4800" b="1"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C352EB72-BDCE-0C4B-8442-7FE6F77CEB81}"/>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CA9AFB30-6092-2441-80A4-7FDDC3BD9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0BB6E245-BEF0-5944-A646-167B01EA40D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807493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B46-5397-954E-BED6-162319DC6338}"/>
              </a:ext>
            </a:extLst>
          </p:cNvPr>
          <p:cNvSpPr>
            <a:spLocks noGrp="1"/>
          </p:cNvSpPr>
          <p:nvPr>
            <p:ph type="title"/>
          </p:nvPr>
        </p:nvSpPr>
        <p:spPr/>
        <p:txBody>
          <a:bodyPr/>
          <a:lstStyle/>
          <a:p>
            <a:r>
              <a:rPr lang="en-NG" dirty="0">
                <a:solidFill>
                  <a:schemeClr val="bg1"/>
                </a:solidFill>
                <a:latin typeface="Garamond" panose="02020404030301010803" pitchFamily="18" charset="0"/>
              </a:rPr>
              <a:t>NEEDS ASSESSMENT – OUTCOME (HUNGER)</a:t>
            </a:r>
          </a:p>
        </p:txBody>
      </p:sp>
      <p:sp>
        <p:nvSpPr>
          <p:cNvPr id="3" name="Content Placeholder 2">
            <a:extLst>
              <a:ext uri="{FF2B5EF4-FFF2-40B4-BE49-F238E27FC236}">
                <a16:creationId xmlns:a16="http://schemas.microsoft.com/office/drawing/2014/main" id="{118C073C-7D82-5D4B-BBDC-B830A4FEF76A}"/>
              </a:ext>
            </a:extLst>
          </p:cNvPr>
          <p:cNvSpPr>
            <a:spLocks noGrp="1"/>
          </p:cNvSpPr>
          <p:nvPr>
            <p:ph idx="1"/>
          </p:nvPr>
        </p:nvSpPr>
        <p:spPr/>
        <p:txBody>
          <a:bodyPr>
            <a:normAutofit/>
          </a:bodyPr>
          <a:lstStyle/>
          <a:p>
            <a:pPr>
              <a:lnSpc>
                <a:spcPct val="150000"/>
              </a:lnSpc>
              <a:buFont typeface="Wingdings" pitchFamily="2" charset="2"/>
              <a:buChar char="q"/>
            </a:pPr>
            <a:r>
              <a:rPr lang="en-GB" dirty="0">
                <a:solidFill>
                  <a:schemeClr val="bg1"/>
                </a:solidFill>
                <a:latin typeface="Garamond" panose="02020404030301010803" pitchFamily="18" charset="0"/>
              </a:rPr>
              <a:t>Nearly 811 million people worldwide are malnourished as of 2020, according to UN reports. </a:t>
            </a:r>
            <a:endParaRPr lang="en-NG" dirty="0">
              <a:solidFill>
                <a:schemeClr val="bg1"/>
              </a:solidFill>
              <a:latin typeface="Garamond" panose="02020404030301010803" pitchFamily="18" charset="0"/>
            </a:endParaRPr>
          </a:p>
          <a:p>
            <a:pPr marL="0" indent="0">
              <a:buNone/>
            </a:pPr>
            <a:endParaRPr lang="en-NG" dirty="0">
              <a:solidFill>
                <a:schemeClr val="bg1"/>
              </a:solidFill>
              <a:latin typeface="Garamond" panose="02020404030301010803" pitchFamily="18" charset="0"/>
            </a:endParaRPr>
          </a:p>
          <a:p>
            <a:pPr>
              <a:buFont typeface="Wingdings" pitchFamily="2" charset="2"/>
              <a:buChar char="ü"/>
            </a:pPr>
            <a:r>
              <a:rPr lang="en-NG" dirty="0">
                <a:solidFill>
                  <a:schemeClr val="bg1"/>
                </a:solidFill>
                <a:latin typeface="Garamond" panose="02020404030301010803" pitchFamily="18" charset="0"/>
              </a:rPr>
              <a:t>We have 30 feeding centres in Nigeria, giving free food to people evry  single day. </a:t>
            </a:r>
          </a:p>
          <a:p>
            <a:pPr marL="0" indent="0">
              <a:buNone/>
            </a:pPr>
            <a:endParaRPr lang="en-NG" dirty="0">
              <a:solidFill>
                <a:schemeClr val="bg1"/>
              </a:solidFill>
              <a:latin typeface="Garamond" panose="02020404030301010803" pitchFamily="18" charset="0"/>
            </a:endParaRPr>
          </a:p>
          <a:p>
            <a:endParaRPr lang="en-NG"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03DAA3F5-C0BF-6E41-A658-435931C8AE56}"/>
              </a:ext>
            </a:extLst>
          </p:cNvPr>
          <p:cNvGrpSpPr/>
          <p:nvPr/>
        </p:nvGrpSpPr>
        <p:grpSpPr>
          <a:xfrm>
            <a:off x="107068" y="5802201"/>
            <a:ext cx="11768000" cy="1019397"/>
            <a:chOff x="212000" y="5702078"/>
            <a:chExt cx="11768000" cy="1019397"/>
          </a:xfrm>
        </p:grpSpPr>
        <p:pic>
          <p:nvPicPr>
            <p:cNvPr id="5" name="Picture 4">
              <a:extLst>
                <a:ext uri="{FF2B5EF4-FFF2-40B4-BE49-F238E27FC236}">
                  <a16:creationId xmlns:a16="http://schemas.microsoft.com/office/drawing/2014/main" id="{B04C9D57-86D8-AA41-971E-51782088B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E331CBED-70A3-D24E-9966-8BCCF655787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17794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B46-5397-954E-BED6-162319DC6338}"/>
              </a:ext>
            </a:extLst>
          </p:cNvPr>
          <p:cNvSpPr>
            <a:spLocks noGrp="1"/>
          </p:cNvSpPr>
          <p:nvPr>
            <p:ph type="title"/>
          </p:nvPr>
        </p:nvSpPr>
        <p:spPr/>
        <p:txBody>
          <a:bodyPr/>
          <a:lstStyle/>
          <a:p>
            <a:r>
              <a:rPr lang="en-NG" dirty="0">
                <a:solidFill>
                  <a:schemeClr val="bg1"/>
                </a:solidFill>
                <a:latin typeface="Garamond" panose="02020404030301010803" pitchFamily="18" charset="0"/>
              </a:rPr>
              <a:t>NEEDS ASSESSMENT – OUTCOME (HEALTH)</a:t>
            </a:r>
          </a:p>
        </p:txBody>
      </p:sp>
      <p:sp>
        <p:nvSpPr>
          <p:cNvPr id="3" name="Content Placeholder 2">
            <a:extLst>
              <a:ext uri="{FF2B5EF4-FFF2-40B4-BE49-F238E27FC236}">
                <a16:creationId xmlns:a16="http://schemas.microsoft.com/office/drawing/2014/main" id="{118C073C-7D82-5D4B-BBDC-B830A4FEF76A}"/>
              </a:ext>
            </a:extLst>
          </p:cNvPr>
          <p:cNvSpPr>
            <a:spLocks noGrp="1"/>
          </p:cNvSpPr>
          <p:nvPr>
            <p:ph idx="1"/>
          </p:nvPr>
        </p:nvSpPr>
        <p:spPr/>
        <p:txBody>
          <a:bodyPr>
            <a:normAutofit fontScale="92500" lnSpcReduction="20000"/>
          </a:bodyPr>
          <a:lstStyle/>
          <a:p>
            <a:pPr>
              <a:lnSpc>
                <a:spcPct val="150000"/>
              </a:lnSpc>
              <a:buFont typeface="Wingdings" pitchFamily="2" charset="2"/>
              <a:buChar char="q"/>
            </a:pPr>
            <a:r>
              <a:rPr lang="en-GB" dirty="0">
                <a:solidFill>
                  <a:schemeClr val="bg1"/>
                </a:solidFill>
                <a:latin typeface="Garamond" panose="02020404030301010803" pitchFamily="18" charset="0"/>
              </a:rPr>
              <a:t>Nearly 811 million people worldwide are malnourished as of 2020, according to UN reports. </a:t>
            </a:r>
            <a:endParaRPr lang="en-NG" dirty="0">
              <a:solidFill>
                <a:schemeClr val="bg1"/>
              </a:solidFill>
              <a:latin typeface="Garamond" panose="02020404030301010803" pitchFamily="18" charset="0"/>
            </a:endParaRPr>
          </a:p>
          <a:p>
            <a:pPr>
              <a:lnSpc>
                <a:spcPct val="150000"/>
              </a:lnSpc>
              <a:buFont typeface="Wingdings" pitchFamily="2" charset="2"/>
              <a:buChar char="q"/>
            </a:pPr>
            <a:r>
              <a:rPr lang="en-NG" dirty="0">
                <a:solidFill>
                  <a:schemeClr val="bg1"/>
                </a:solidFill>
                <a:latin typeface="Garamond" panose="02020404030301010803" pitchFamily="18" charset="0"/>
              </a:rPr>
              <a:t>Kidney Diseases represent 8-10% of hospital admissions in Nigeria.</a:t>
            </a:r>
          </a:p>
          <a:p>
            <a:pPr>
              <a:lnSpc>
                <a:spcPct val="150000"/>
              </a:lnSpc>
              <a:buFont typeface="Wingdings" pitchFamily="2" charset="2"/>
              <a:buChar char="q"/>
            </a:pPr>
            <a:r>
              <a:rPr lang="en-NG" dirty="0">
                <a:solidFill>
                  <a:schemeClr val="bg1"/>
                </a:solidFill>
                <a:latin typeface="Garamond" panose="02020404030301010803" pitchFamily="18" charset="0"/>
              </a:rPr>
              <a:t>Over 25 million Nigerians have kidney related medical challenges. </a:t>
            </a:r>
          </a:p>
          <a:p>
            <a:pPr>
              <a:lnSpc>
                <a:spcPct val="150000"/>
              </a:lnSpc>
              <a:buFont typeface="Wingdings" pitchFamily="2" charset="2"/>
              <a:buChar char="q"/>
            </a:pPr>
            <a:r>
              <a:rPr lang="en-NG" dirty="0">
                <a:solidFill>
                  <a:schemeClr val="bg1"/>
                </a:solidFill>
                <a:latin typeface="Garamond" panose="02020404030301010803" pitchFamily="18" charset="0"/>
              </a:rPr>
              <a:t>Over 100,000 Nigerians need dialysis daily to stay alive.</a:t>
            </a:r>
          </a:p>
          <a:p>
            <a:pPr marL="0" indent="0">
              <a:lnSpc>
                <a:spcPct val="150000"/>
              </a:lnSpc>
              <a:buNone/>
            </a:pPr>
            <a:r>
              <a:rPr lang="en-NG" dirty="0">
                <a:solidFill>
                  <a:schemeClr val="bg1"/>
                </a:solidFill>
                <a:latin typeface="Garamond" panose="02020404030301010803" pitchFamily="18" charset="0"/>
              </a:rPr>
              <a:t>However, there are only 160 nephrologists (Kidney specialist) operating in Nigeria to a population of over 200 million people. </a:t>
            </a:r>
          </a:p>
          <a:p>
            <a:pPr marL="0" indent="0">
              <a:buNone/>
            </a:pPr>
            <a:endParaRPr lang="en-NG" dirty="0">
              <a:solidFill>
                <a:schemeClr val="bg1"/>
              </a:solidFill>
              <a:latin typeface="Garamond" panose="02020404030301010803" pitchFamily="18" charset="0"/>
            </a:endParaRPr>
          </a:p>
          <a:p>
            <a:pPr marL="0" indent="0">
              <a:buNone/>
            </a:pPr>
            <a:endParaRPr lang="en-NG" dirty="0">
              <a:solidFill>
                <a:schemeClr val="bg1"/>
              </a:solidFill>
              <a:latin typeface="Garamond" panose="02020404030301010803" pitchFamily="18" charset="0"/>
            </a:endParaRPr>
          </a:p>
          <a:p>
            <a:endParaRPr lang="en-NG"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03DAA3F5-C0BF-6E41-A658-435931C8AE56}"/>
              </a:ext>
            </a:extLst>
          </p:cNvPr>
          <p:cNvGrpSpPr/>
          <p:nvPr/>
        </p:nvGrpSpPr>
        <p:grpSpPr>
          <a:xfrm>
            <a:off x="107068" y="5802201"/>
            <a:ext cx="11768000" cy="1019397"/>
            <a:chOff x="212000" y="5702078"/>
            <a:chExt cx="11768000" cy="1019397"/>
          </a:xfrm>
        </p:grpSpPr>
        <p:pic>
          <p:nvPicPr>
            <p:cNvPr id="5" name="Picture 4">
              <a:extLst>
                <a:ext uri="{FF2B5EF4-FFF2-40B4-BE49-F238E27FC236}">
                  <a16:creationId xmlns:a16="http://schemas.microsoft.com/office/drawing/2014/main" id="{B04C9D57-86D8-AA41-971E-51782088B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E331CBED-70A3-D24E-9966-8BCCF655787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696941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CBF8E-FEB5-BB4F-AF66-51A387381FD1}"/>
              </a:ext>
            </a:extLst>
          </p:cNvPr>
          <p:cNvSpPr>
            <a:spLocks noGrp="1"/>
          </p:cNvSpPr>
          <p:nvPr>
            <p:ph idx="1"/>
          </p:nvPr>
        </p:nvSpPr>
        <p:spPr>
          <a:xfrm>
            <a:off x="331170" y="1310747"/>
            <a:ext cx="11232493" cy="5087591"/>
          </a:xfrm>
        </p:spPr>
        <p:txBody>
          <a:bodyPr>
            <a:normAutofit/>
          </a:bodyPr>
          <a:lstStyle/>
          <a:p>
            <a:pPr>
              <a:lnSpc>
                <a:spcPct val="150000"/>
              </a:lnSpc>
              <a:buFont typeface="Wingdings" pitchFamily="2" charset="2"/>
              <a:buChar char="q"/>
            </a:pPr>
            <a:r>
              <a:rPr lang="en-NG" dirty="0">
                <a:solidFill>
                  <a:schemeClr val="bg1"/>
                </a:solidFill>
                <a:latin typeface="Garamond" panose="02020404030301010803" pitchFamily="18" charset="0"/>
              </a:rPr>
              <a:t>To take care of the over </a:t>
            </a:r>
            <a:r>
              <a:rPr lang="en-NG" u="sng" dirty="0">
                <a:solidFill>
                  <a:schemeClr val="bg1"/>
                </a:solidFill>
                <a:latin typeface="Garamond" panose="02020404030301010803" pitchFamily="18" charset="0"/>
              </a:rPr>
              <a:t>25 million patients, </a:t>
            </a:r>
            <a:r>
              <a:rPr lang="en-NG" dirty="0">
                <a:solidFill>
                  <a:schemeClr val="bg1"/>
                </a:solidFill>
                <a:latin typeface="Garamond" panose="02020404030301010803" pitchFamily="18" charset="0"/>
              </a:rPr>
              <a:t>there are about </a:t>
            </a:r>
            <a:r>
              <a:rPr lang="en-NG" u="sng" dirty="0">
                <a:solidFill>
                  <a:schemeClr val="bg1"/>
                </a:solidFill>
                <a:latin typeface="Garamond" panose="02020404030301010803" pitchFamily="18" charset="0"/>
              </a:rPr>
              <a:t>only </a:t>
            </a:r>
            <a:r>
              <a:rPr lang="en-US" u="sng" dirty="0">
                <a:solidFill>
                  <a:schemeClr val="bg1"/>
                </a:solidFill>
                <a:latin typeface="Garamond" panose="02020404030301010803" pitchFamily="18" charset="0"/>
              </a:rPr>
              <a:t>184</a:t>
            </a:r>
            <a:r>
              <a:rPr lang="en-NG" u="sng" dirty="0">
                <a:solidFill>
                  <a:schemeClr val="bg1"/>
                </a:solidFill>
                <a:latin typeface="Garamond" panose="02020404030301010803" pitchFamily="18" charset="0"/>
              </a:rPr>
              <a:t> functioning Dialysis machines </a:t>
            </a:r>
            <a:r>
              <a:rPr lang="en-NG" dirty="0">
                <a:solidFill>
                  <a:schemeClr val="bg1"/>
                </a:solidFill>
                <a:latin typeface="Garamond" panose="02020404030301010803" pitchFamily="18" charset="0"/>
              </a:rPr>
              <a:t>in the whole of the country.  </a:t>
            </a:r>
          </a:p>
          <a:p>
            <a:pPr>
              <a:lnSpc>
                <a:spcPct val="150000"/>
              </a:lnSpc>
              <a:buFont typeface="Wingdings" pitchFamily="2" charset="2"/>
              <a:buChar char="q"/>
            </a:pPr>
            <a:r>
              <a:rPr lang="en-NG" dirty="0">
                <a:solidFill>
                  <a:schemeClr val="bg1"/>
                </a:solidFill>
                <a:latin typeface="Garamond" panose="02020404030301010803" pitchFamily="18" charset="0"/>
              </a:rPr>
              <a:t>The case burden for Kidney disease management is quite heavy, but with the special grace of God, the Christian Social Responsibility arm of the Redeemed Christian Church Of God will continue to uphold the divine mandate of our Lord and Saviour that... I was sick and you visited me. (Matthew 25: 36).</a:t>
            </a:r>
          </a:p>
          <a:p>
            <a:pPr>
              <a:lnSpc>
                <a:spcPct val="150000"/>
              </a:lnSpc>
            </a:pPr>
            <a:endParaRPr lang="en-NG" dirty="0">
              <a:solidFill>
                <a:schemeClr val="bg1"/>
              </a:solidFill>
              <a:latin typeface="Garamond" panose="02020404030301010803" pitchFamily="18" charset="0"/>
            </a:endParaRPr>
          </a:p>
        </p:txBody>
      </p:sp>
      <p:sp>
        <p:nvSpPr>
          <p:cNvPr id="4" name="Title 1">
            <a:extLst>
              <a:ext uri="{FF2B5EF4-FFF2-40B4-BE49-F238E27FC236}">
                <a16:creationId xmlns:a16="http://schemas.microsoft.com/office/drawing/2014/main" id="{349E8DCB-447D-3749-BA0F-3FAE7EBA5865}"/>
              </a:ext>
            </a:extLst>
          </p:cNvPr>
          <p:cNvSpPr>
            <a:spLocks noGrp="1"/>
          </p:cNvSpPr>
          <p:nvPr>
            <p:ph type="title"/>
          </p:nvPr>
        </p:nvSpPr>
        <p:spPr>
          <a:xfrm>
            <a:off x="209863" y="222423"/>
            <a:ext cx="11353800" cy="1325563"/>
          </a:xfrm>
        </p:spPr>
        <p:txBody>
          <a:bodyPr/>
          <a:lstStyle/>
          <a:p>
            <a:r>
              <a:rPr lang="en-NG" dirty="0">
                <a:solidFill>
                  <a:schemeClr val="bg1"/>
                </a:solidFill>
                <a:latin typeface="Garamond" panose="02020404030301010803" pitchFamily="18" charset="0"/>
              </a:rPr>
              <a:t>NEEDS ASSESSMENT – OUTCOME (HEALTH)</a:t>
            </a:r>
          </a:p>
        </p:txBody>
      </p:sp>
      <p:grpSp>
        <p:nvGrpSpPr>
          <p:cNvPr id="5" name="Group 4">
            <a:extLst>
              <a:ext uri="{FF2B5EF4-FFF2-40B4-BE49-F238E27FC236}">
                <a16:creationId xmlns:a16="http://schemas.microsoft.com/office/drawing/2014/main" id="{0F1E76EE-6399-F940-826A-373C7A2A9870}"/>
              </a:ext>
            </a:extLst>
          </p:cNvPr>
          <p:cNvGrpSpPr/>
          <p:nvPr/>
        </p:nvGrpSpPr>
        <p:grpSpPr>
          <a:xfrm>
            <a:off x="212000" y="5906125"/>
            <a:ext cx="11768000" cy="815350"/>
            <a:chOff x="212000" y="5702078"/>
            <a:chExt cx="11768000" cy="1019397"/>
          </a:xfrm>
        </p:grpSpPr>
        <p:pic>
          <p:nvPicPr>
            <p:cNvPr id="6" name="Picture 5">
              <a:extLst>
                <a:ext uri="{FF2B5EF4-FFF2-40B4-BE49-F238E27FC236}">
                  <a16:creationId xmlns:a16="http://schemas.microsoft.com/office/drawing/2014/main" id="{44429EA4-0D3B-CA42-8443-E4E92AA8B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CBFB029B-81DB-A241-A04C-5471264DE318}"/>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429211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5665-74EA-7641-B50A-D8DCE80515F1}"/>
              </a:ext>
            </a:extLst>
          </p:cNvPr>
          <p:cNvSpPr>
            <a:spLocks noGrp="1"/>
          </p:cNvSpPr>
          <p:nvPr>
            <p:ph type="title"/>
          </p:nvPr>
        </p:nvSpPr>
        <p:spPr/>
        <p:txBody>
          <a:bodyPr/>
          <a:lstStyle/>
          <a:p>
            <a:r>
              <a:rPr lang="en-NG" dirty="0">
                <a:solidFill>
                  <a:schemeClr val="bg1"/>
                </a:solidFill>
                <a:latin typeface="Garamond" panose="02020404030301010803" pitchFamily="18" charset="0"/>
              </a:rPr>
              <a:t>NEEDS ASSESSMENT – OUTCOME (HEALTH)</a:t>
            </a:r>
          </a:p>
        </p:txBody>
      </p:sp>
      <p:sp>
        <p:nvSpPr>
          <p:cNvPr id="3" name="Content Placeholder 2">
            <a:extLst>
              <a:ext uri="{FF2B5EF4-FFF2-40B4-BE49-F238E27FC236}">
                <a16:creationId xmlns:a16="http://schemas.microsoft.com/office/drawing/2014/main" id="{08FF2805-CA6E-CA43-AB49-245820B0014C}"/>
              </a:ext>
            </a:extLst>
          </p:cNvPr>
          <p:cNvSpPr>
            <a:spLocks noGrp="1"/>
          </p:cNvSpPr>
          <p:nvPr>
            <p:ph idx="1"/>
          </p:nvPr>
        </p:nvSpPr>
        <p:spPr/>
        <p:txBody>
          <a:bodyPr/>
          <a:lstStyle/>
          <a:p>
            <a:pPr>
              <a:lnSpc>
                <a:spcPct val="150000"/>
              </a:lnSpc>
              <a:buFont typeface="Wingdings" pitchFamily="2" charset="2"/>
              <a:buChar char="ü"/>
            </a:pPr>
            <a:r>
              <a:rPr lang="en-NG" dirty="0">
                <a:solidFill>
                  <a:schemeClr val="bg1"/>
                </a:solidFill>
                <a:latin typeface="Garamond" panose="02020404030301010803" pitchFamily="18" charset="0"/>
              </a:rPr>
              <a:t>As </a:t>
            </a:r>
            <a:r>
              <a:rPr lang="en-GB" dirty="0">
                <a:solidFill>
                  <a:schemeClr val="bg1"/>
                </a:solidFill>
                <a:latin typeface="Garamond" panose="02020404030301010803" pitchFamily="18" charset="0"/>
              </a:rPr>
              <a:t>of</a:t>
            </a:r>
            <a:r>
              <a:rPr lang="en-NG" dirty="0">
                <a:solidFill>
                  <a:schemeClr val="bg1"/>
                </a:solidFill>
                <a:latin typeface="Garamond" panose="02020404030301010803" pitchFamily="18" charset="0"/>
              </a:rPr>
              <a:t> </a:t>
            </a:r>
            <a:r>
              <a:rPr lang="en-US" dirty="0">
                <a:solidFill>
                  <a:schemeClr val="bg1"/>
                </a:solidFill>
                <a:latin typeface="Garamond" panose="02020404030301010803" pitchFamily="18" charset="0"/>
              </a:rPr>
              <a:t>January 2022,</a:t>
            </a:r>
            <a:r>
              <a:rPr lang="en-NG" dirty="0">
                <a:solidFill>
                  <a:schemeClr val="bg1"/>
                </a:solidFill>
                <a:latin typeface="Garamond" panose="02020404030301010803" pitchFamily="18" charset="0"/>
              </a:rPr>
              <a:t> the Redeemed Christian Church of God through our Foundation manages and has donated </a:t>
            </a:r>
            <a:r>
              <a:rPr lang="en-US" dirty="0">
                <a:solidFill>
                  <a:schemeClr val="bg1"/>
                </a:solidFill>
                <a:latin typeface="Garamond" panose="02020404030301010803" pitchFamily="18" charset="0"/>
              </a:rPr>
              <a:t>30</a:t>
            </a:r>
            <a:r>
              <a:rPr lang="en-NG" dirty="0">
                <a:solidFill>
                  <a:schemeClr val="bg1"/>
                </a:solidFill>
                <a:latin typeface="Garamond" panose="02020404030301010803" pitchFamily="18" charset="0"/>
              </a:rPr>
              <a:t> Dialysis Machines in Nigeria.</a:t>
            </a:r>
          </a:p>
          <a:p>
            <a:pPr>
              <a:lnSpc>
                <a:spcPct val="150000"/>
              </a:lnSpc>
              <a:buFont typeface="Wingdings" pitchFamily="2" charset="2"/>
              <a:buChar char="ü"/>
            </a:pPr>
            <a:r>
              <a:rPr lang="en-NG" dirty="0">
                <a:solidFill>
                  <a:schemeClr val="bg1"/>
                </a:solidFill>
                <a:latin typeface="Garamond" panose="02020404030301010803" pitchFamily="18" charset="0"/>
              </a:rPr>
              <a:t>This constitutes 1</a:t>
            </a:r>
            <a:r>
              <a:rPr lang="en-US" dirty="0">
                <a:solidFill>
                  <a:schemeClr val="bg1"/>
                </a:solidFill>
                <a:latin typeface="Garamond" panose="02020404030301010803" pitchFamily="18" charset="0"/>
              </a:rPr>
              <a:t>5</a:t>
            </a:r>
            <a:r>
              <a:rPr lang="en-NG" dirty="0">
                <a:solidFill>
                  <a:schemeClr val="bg1"/>
                </a:solidFill>
                <a:latin typeface="Garamond" panose="02020404030301010803" pitchFamily="18" charset="0"/>
              </a:rPr>
              <a:t> % of the total operational Dialysis machines in the country. </a:t>
            </a:r>
          </a:p>
          <a:p>
            <a:pPr>
              <a:lnSpc>
                <a:spcPct val="150000"/>
              </a:lnSpc>
            </a:pPr>
            <a:endParaRPr lang="en-NG"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A583EED2-4F5A-AD43-A3F1-BE607916F1A7}"/>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49A44240-77FD-A041-8D43-5B9C261C5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9BF2B030-E81E-7847-909D-5A230F0E7280}"/>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009377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E29A-F3EC-994F-A279-627A6BAAA6A6}"/>
              </a:ext>
            </a:extLst>
          </p:cNvPr>
          <p:cNvSpPr>
            <a:spLocks noGrp="1"/>
          </p:cNvSpPr>
          <p:nvPr>
            <p:ph type="title"/>
          </p:nvPr>
        </p:nvSpPr>
        <p:spPr>
          <a:xfrm>
            <a:off x="467497" y="-92075"/>
            <a:ext cx="10515600" cy="1325563"/>
          </a:xfrm>
        </p:spPr>
        <p:txBody>
          <a:bodyPr/>
          <a:lstStyle/>
          <a:p>
            <a:r>
              <a:rPr lang="en-NG" dirty="0">
                <a:solidFill>
                  <a:schemeClr val="bg1"/>
                </a:solidFill>
                <a:latin typeface="Garamond" panose="02020404030301010803" pitchFamily="18" charset="0"/>
              </a:rPr>
              <a:t>POST NEEDS ASSESSMENT (HEALTH)</a:t>
            </a:r>
          </a:p>
        </p:txBody>
      </p:sp>
      <p:sp>
        <p:nvSpPr>
          <p:cNvPr id="3" name="Content Placeholder 2">
            <a:extLst>
              <a:ext uri="{FF2B5EF4-FFF2-40B4-BE49-F238E27FC236}">
                <a16:creationId xmlns:a16="http://schemas.microsoft.com/office/drawing/2014/main" id="{0B78B178-4E26-D54D-A8D6-727334E4972C}"/>
              </a:ext>
            </a:extLst>
          </p:cNvPr>
          <p:cNvSpPr>
            <a:spLocks noGrp="1"/>
          </p:cNvSpPr>
          <p:nvPr>
            <p:ph idx="1"/>
          </p:nvPr>
        </p:nvSpPr>
        <p:spPr>
          <a:xfrm>
            <a:off x="467497" y="1380782"/>
            <a:ext cx="10515600" cy="4351338"/>
          </a:xfrm>
        </p:spPr>
        <p:txBody>
          <a:bodyPr/>
          <a:lstStyle/>
          <a:p>
            <a:pPr marL="0" indent="0">
              <a:buNone/>
            </a:pPr>
            <a:r>
              <a:rPr lang="en-NG" sz="3600" b="1" dirty="0">
                <a:solidFill>
                  <a:schemeClr val="bg1"/>
                </a:solidFill>
                <a:latin typeface="Garamond" panose="02020404030301010803" pitchFamily="18" charset="0"/>
              </a:rPr>
              <a:t>His Love Foundation is about to commission two dialysis centers in this locations in our mission to cover the 36 states in Nigeria </a:t>
            </a:r>
          </a:p>
          <a:p>
            <a:pPr marL="0" indent="0">
              <a:buNone/>
            </a:pPr>
            <a:endParaRPr lang="en-NG" b="1" dirty="0">
              <a:solidFill>
                <a:schemeClr val="bg1"/>
              </a:solidFill>
              <a:latin typeface="Garamond" panose="02020404030301010803" pitchFamily="18" charset="0"/>
            </a:endParaRPr>
          </a:p>
          <a:p>
            <a:pPr>
              <a:buFont typeface="Wingdings" pitchFamily="2" charset="2"/>
              <a:buChar char="Ø"/>
            </a:pPr>
            <a:r>
              <a:rPr lang="en-NG" b="1" dirty="0">
                <a:solidFill>
                  <a:schemeClr val="bg1"/>
                </a:solidFill>
                <a:latin typeface="Garamond" panose="02020404030301010803" pitchFamily="18" charset="0"/>
              </a:rPr>
              <a:t>Abuja : Wuse District Hospital </a:t>
            </a:r>
          </a:p>
          <a:p>
            <a:pPr>
              <a:buFont typeface="Wingdings" pitchFamily="2" charset="2"/>
              <a:buChar char="Ø"/>
            </a:pPr>
            <a:r>
              <a:rPr lang="en-NG" b="1" dirty="0">
                <a:solidFill>
                  <a:schemeClr val="bg1"/>
                </a:solidFill>
                <a:latin typeface="Garamond" panose="02020404030301010803" pitchFamily="18" charset="0"/>
              </a:rPr>
              <a:t>Bauchi :Abubakar Tafawa Balewa Teaching Hopital Bauchi</a:t>
            </a:r>
          </a:p>
          <a:p>
            <a:endParaRPr lang="en-NG" b="1"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F29BD368-0998-A942-87DB-D920DF25DE6B}"/>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52DB58A4-BB09-A244-A897-2AA0C6B3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22BEDF75-BCBE-7346-8715-E20053E04902}"/>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623395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E29A-F3EC-994F-A279-627A6BAAA6A6}"/>
              </a:ext>
            </a:extLst>
          </p:cNvPr>
          <p:cNvSpPr>
            <a:spLocks noGrp="1"/>
          </p:cNvSpPr>
          <p:nvPr>
            <p:ph type="title"/>
          </p:nvPr>
        </p:nvSpPr>
        <p:spPr>
          <a:xfrm>
            <a:off x="467497" y="-92075"/>
            <a:ext cx="10515600" cy="1325563"/>
          </a:xfrm>
        </p:spPr>
        <p:txBody>
          <a:bodyPr/>
          <a:lstStyle/>
          <a:p>
            <a:r>
              <a:rPr lang="en-NG" dirty="0">
                <a:solidFill>
                  <a:schemeClr val="bg1"/>
                </a:solidFill>
                <a:latin typeface="Garamond" panose="02020404030301010803" pitchFamily="18" charset="0"/>
              </a:rPr>
              <a:t>POST NEEDS ASSESSMENT (HEALTH)</a:t>
            </a:r>
          </a:p>
        </p:txBody>
      </p:sp>
      <p:sp>
        <p:nvSpPr>
          <p:cNvPr id="3" name="Content Placeholder 2">
            <a:extLst>
              <a:ext uri="{FF2B5EF4-FFF2-40B4-BE49-F238E27FC236}">
                <a16:creationId xmlns:a16="http://schemas.microsoft.com/office/drawing/2014/main" id="{0B78B178-4E26-D54D-A8D6-727334E4972C}"/>
              </a:ext>
            </a:extLst>
          </p:cNvPr>
          <p:cNvSpPr>
            <a:spLocks noGrp="1"/>
          </p:cNvSpPr>
          <p:nvPr>
            <p:ph idx="1"/>
          </p:nvPr>
        </p:nvSpPr>
        <p:spPr>
          <a:xfrm>
            <a:off x="123093" y="1233488"/>
            <a:ext cx="7473461" cy="5017410"/>
          </a:xfrm>
        </p:spPr>
        <p:txBody>
          <a:bodyPr>
            <a:normAutofit fontScale="92500"/>
          </a:bodyPr>
          <a:lstStyle/>
          <a:p>
            <a:pPr>
              <a:lnSpc>
                <a:spcPct val="150000"/>
              </a:lnSpc>
            </a:pPr>
            <a:r>
              <a:rPr lang="en-GB" b="1" dirty="0">
                <a:solidFill>
                  <a:schemeClr val="bg1"/>
                </a:solidFill>
                <a:latin typeface="Garamond" panose="02020404030301010803" pitchFamily="18" charset="0"/>
              </a:rPr>
              <a:t>MRI Machines (Magnetic Resonance Imaging)</a:t>
            </a:r>
            <a:endParaRPr lang="en-GB" dirty="0">
              <a:solidFill>
                <a:schemeClr val="bg1"/>
              </a:solidFill>
              <a:latin typeface="Garamond" panose="02020404030301010803" pitchFamily="18" charset="0"/>
            </a:endParaRPr>
          </a:p>
          <a:p>
            <a:pPr marL="0" indent="0">
              <a:lnSpc>
                <a:spcPct val="150000"/>
              </a:lnSpc>
              <a:buNone/>
            </a:pPr>
            <a:r>
              <a:rPr lang="en-GB" b="1" dirty="0">
                <a:solidFill>
                  <a:schemeClr val="bg1"/>
                </a:solidFill>
                <a:latin typeface="Garamond" panose="02020404030301010803" pitchFamily="18" charset="0"/>
              </a:rPr>
              <a:t>The inspection of centres for the installation of the MRI machines by our foreign partners have been done. </a:t>
            </a:r>
            <a:endParaRPr lang="en-GB" dirty="0">
              <a:solidFill>
                <a:schemeClr val="bg1"/>
              </a:solidFill>
              <a:latin typeface="Garamond" panose="02020404030301010803" pitchFamily="18" charset="0"/>
            </a:endParaRPr>
          </a:p>
          <a:p>
            <a:pPr marL="0" indent="0">
              <a:lnSpc>
                <a:spcPct val="150000"/>
              </a:lnSpc>
              <a:buNone/>
            </a:pPr>
            <a:r>
              <a:rPr lang="en-GB" b="1" dirty="0">
                <a:solidFill>
                  <a:schemeClr val="bg1"/>
                </a:solidFill>
                <a:latin typeface="Garamond" panose="02020404030301010803" pitchFamily="18" charset="0"/>
              </a:rPr>
              <a:t>The partners intend to bring in a total of 100 MRI machines, to be placed in hospitals all over the nation. With 3 in Lagos in 2022. </a:t>
            </a:r>
            <a:endParaRPr lang="en-GB" dirty="0">
              <a:solidFill>
                <a:schemeClr val="bg1"/>
              </a:solidFill>
              <a:latin typeface="Garamond" panose="02020404030301010803" pitchFamily="18" charset="0"/>
            </a:endParaRPr>
          </a:p>
          <a:p>
            <a:pPr>
              <a:lnSpc>
                <a:spcPct val="150000"/>
              </a:lnSpc>
            </a:pPr>
            <a:endParaRPr lang="en-GB" dirty="0">
              <a:solidFill>
                <a:schemeClr val="bg1"/>
              </a:solidFill>
              <a:latin typeface="Garamond" panose="02020404030301010803" pitchFamily="18" charset="0"/>
            </a:endParaRPr>
          </a:p>
        </p:txBody>
      </p:sp>
      <p:pic>
        <p:nvPicPr>
          <p:cNvPr id="5" name="Picture 4">
            <a:extLst>
              <a:ext uri="{FF2B5EF4-FFF2-40B4-BE49-F238E27FC236}">
                <a16:creationId xmlns:a16="http://schemas.microsoft.com/office/drawing/2014/main" id="{8C72B3E7-A557-974B-8D82-5AC8192EB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927" y="1670539"/>
            <a:ext cx="4120980" cy="3094892"/>
          </a:xfrm>
          <a:prstGeom prst="rect">
            <a:avLst/>
          </a:prstGeom>
        </p:spPr>
      </p:pic>
      <p:grpSp>
        <p:nvGrpSpPr>
          <p:cNvPr id="6" name="Group 5">
            <a:extLst>
              <a:ext uri="{FF2B5EF4-FFF2-40B4-BE49-F238E27FC236}">
                <a16:creationId xmlns:a16="http://schemas.microsoft.com/office/drawing/2014/main" id="{3C643082-B590-2646-A1F2-FEBA681E7134}"/>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4E0B82F9-B7A9-6C44-BF2E-D64AA8943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5F526210-AEBE-B044-BB4C-EF510564913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422077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E91-D702-5540-9019-DEFD9D632ECE}"/>
              </a:ext>
            </a:extLst>
          </p:cNvPr>
          <p:cNvSpPr>
            <a:spLocks noGrp="1"/>
          </p:cNvSpPr>
          <p:nvPr>
            <p:ph type="title"/>
          </p:nvPr>
        </p:nvSpPr>
        <p:spPr/>
        <p:txBody>
          <a:bodyPr>
            <a:normAutofit/>
          </a:bodyPr>
          <a:lstStyle/>
          <a:p>
            <a:r>
              <a:rPr lang="en-NG" sz="6600" dirty="0">
                <a:solidFill>
                  <a:schemeClr val="bg1"/>
                </a:solidFill>
                <a:latin typeface="Garamond" panose="02020404030301010803" pitchFamily="18" charset="0"/>
              </a:rPr>
              <a:t>SECTION B</a:t>
            </a:r>
          </a:p>
        </p:txBody>
      </p:sp>
    </p:spTree>
    <p:extLst>
      <p:ext uri="{BB962C8B-B14F-4D97-AF65-F5344CB8AC3E}">
        <p14:creationId xmlns:p14="http://schemas.microsoft.com/office/powerpoint/2010/main" val="118686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0702-B0A2-AC4E-9BCA-FA3FA2F6959B}"/>
              </a:ext>
            </a:extLst>
          </p:cNvPr>
          <p:cNvSpPr>
            <a:spLocks noGrp="1"/>
          </p:cNvSpPr>
          <p:nvPr>
            <p:ph type="title"/>
          </p:nvPr>
        </p:nvSpPr>
        <p:spPr/>
        <p:txBody>
          <a:bodyPr/>
          <a:lstStyle/>
          <a:p>
            <a:pPr eaLnBrk="1" hangingPunct="1">
              <a:defRPr/>
            </a:pPr>
            <a:r>
              <a:rPr lang="en-US" dirty="0">
                <a:solidFill>
                  <a:schemeClr val="bg1"/>
                </a:solidFill>
                <a:latin typeface="Garamond" pitchFamily="18" charset="0"/>
              </a:rPr>
              <a:t>THE WHEEL- EIGHT SPHERES OF INFLUENCE (SHEMBAGS)</a:t>
            </a:r>
            <a:endParaRPr lang="en-GB" dirty="0">
              <a:solidFill>
                <a:schemeClr val="bg1"/>
              </a:solidFill>
              <a:latin typeface="Garamond" pitchFamily="18" charset="0"/>
            </a:endParaRPr>
          </a:p>
        </p:txBody>
      </p:sp>
      <p:pic>
        <p:nvPicPr>
          <p:cNvPr id="25603" name="Content Placeholder 3">
            <a:extLst>
              <a:ext uri="{FF2B5EF4-FFF2-40B4-BE49-F238E27FC236}">
                <a16:creationId xmlns:a16="http://schemas.microsoft.com/office/drawing/2014/main" id="{7D6CF54F-924D-BB49-B00F-749C544F72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83639" y="838199"/>
            <a:ext cx="3134199" cy="3771221"/>
          </a:xfrm>
        </p:spPr>
      </p:pic>
      <p:sp>
        <p:nvSpPr>
          <p:cNvPr id="3" name="Rectangle 2">
            <a:extLst>
              <a:ext uri="{FF2B5EF4-FFF2-40B4-BE49-F238E27FC236}">
                <a16:creationId xmlns:a16="http://schemas.microsoft.com/office/drawing/2014/main" id="{FF157B98-C774-4841-907B-A481101656EE}"/>
              </a:ext>
            </a:extLst>
          </p:cNvPr>
          <p:cNvSpPr/>
          <p:nvPr/>
        </p:nvSpPr>
        <p:spPr>
          <a:xfrm>
            <a:off x="274162" y="1690688"/>
            <a:ext cx="8753106" cy="3263137"/>
          </a:xfrm>
          <a:prstGeom prst="rect">
            <a:avLst/>
          </a:prstGeom>
        </p:spPr>
        <p:txBody>
          <a:bodyPr wrap="square">
            <a:spAutoFit/>
          </a:bodyPr>
          <a:lstStyle/>
          <a:p>
            <a:pPr>
              <a:lnSpc>
                <a:spcPct val="150000"/>
              </a:lnSpc>
            </a:pPr>
            <a:r>
              <a:rPr lang="en-GB" altLang="en-NG" sz="2800" b="1" dirty="0">
                <a:solidFill>
                  <a:schemeClr val="bg1"/>
                </a:solidFill>
                <a:latin typeface="Garamond" panose="02020404030301010803" pitchFamily="18" charset="0"/>
              </a:rPr>
              <a:t>A holistic approach to CSR will be driven through a framework which covers all areas of human endeavours i.e. Social, Health, Education, Media, Business, Art/Entertainment, Government and Sports (SHEMBAGS)   </a:t>
            </a:r>
          </a:p>
        </p:txBody>
      </p:sp>
      <p:grpSp>
        <p:nvGrpSpPr>
          <p:cNvPr id="6" name="Group 5">
            <a:extLst>
              <a:ext uri="{FF2B5EF4-FFF2-40B4-BE49-F238E27FC236}">
                <a16:creationId xmlns:a16="http://schemas.microsoft.com/office/drawing/2014/main" id="{411C9482-DD3F-DC46-B8A1-576E969A9E66}"/>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A5F319B8-89BC-AA49-8F6A-8DDE670CB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E2363025-8F16-B642-BA73-F7A5E504A5F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57EF-7D5A-2449-8EB1-3099068BEF4C}"/>
              </a:ext>
            </a:extLst>
          </p:cNvPr>
          <p:cNvSpPr>
            <a:spLocks noGrp="1"/>
          </p:cNvSpPr>
          <p:nvPr>
            <p:ph type="title"/>
          </p:nvPr>
        </p:nvSpPr>
        <p:spPr>
          <a:xfrm>
            <a:off x="550379" y="18255"/>
            <a:ext cx="10515600" cy="1325563"/>
          </a:xfrm>
        </p:spPr>
        <p:txBody>
          <a:bodyPr/>
          <a:lstStyle/>
          <a:p>
            <a:pPr eaLnBrk="1" hangingPunct="1">
              <a:defRPr/>
            </a:pPr>
            <a:r>
              <a:rPr lang="en-US" b="1" dirty="0">
                <a:solidFill>
                  <a:schemeClr val="bg1"/>
                </a:solidFill>
                <a:latin typeface="Garamond" pitchFamily="18" charset="0"/>
              </a:rPr>
              <a:t>SOCIAL</a:t>
            </a:r>
            <a:endParaRPr lang="en-GB" b="1" dirty="0">
              <a:solidFill>
                <a:schemeClr val="bg1"/>
              </a:solidFill>
              <a:latin typeface="Garamond" pitchFamily="18" charset="0"/>
            </a:endParaRPr>
          </a:p>
        </p:txBody>
      </p:sp>
      <p:sp>
        <p:nvSpPr>
          <p:cNvPr id="27651" name="Content Placeholder 2">
            <a:extLst>
              <a:ext uri="{FF2B5EF4-FFF2-40B4-BE49-F238E27FC236}">
                <a16:creationId xmlns:a16="http://schemas.microsoft.com/office/drawing/2014/main" id="{29B683F3-10DF-2246-AAFA-A36E6FE51FBD}"/>
              </a:ext>
            </a:extLst>
          </p:cNvPr>
          <p:cNvSpPr>
            <a:spLocks noGrp="1"/>
          </p:cNvSpPr>
          <p:nvPr>
            <p:ph idx="1"/>
          </p:nvPr>
        </p:nvSpPr>
        <p:spPr>
          <a:xfrm>
            <a:off x="212000" y="1395718"/>
            <a:ext cx="11353800" cy="4833145"/>
          </a:xfrm>
        </p:spPr>
        <p:txBody>
          <a:bodyPr>
            <a:normAutofit/>
          </a:bodyPr>
          <a:lstStyle/>
          <a:p>
            <a:pPr eaLnBrk="1" hangingPunct="1"/>
            <a:r>
              <a:rPr lang="en-GB" altLang="en-NG" sz="3200" b="1" dirty="0">
                <a:solidFill>
                  <a:schemeClr val="bg1"/>
                </a:solidFill>
                <a:latin typeface="Garamond" panose="02020404030301010803" pitchFamily="18" charset="0"/>
              </a:rPr>
              <a:t>Social relates to human society, the interaction of the individual and the group, or the welfare of human beings as members of the society </a:t>
            </a:r>
          </a:p>
          <a:p>
            <a:pPr eaLnBrk="1" hangingPunct="1"/>
            <a:r>
              <a:rPr lang="en-GB" altLang="en-NG" sz="3200" b="1" dirty="0">
                <a:solidFill>
                  <a:schemeClr val="bg1"/>
                </a:solidFill>
                <a:latin typeface="Garamond" panose="02020404030301010803" pitchFamily="18" charset="0"/>
              </a:rPr>
              <a:t>It pertains to the life, welfare and relations of human beings in a community </a:t>
            </a:r>
          </a:p>
          <a:p>
            <a:pPr eaLnBrk="1" hangingPunct="1"/>
            <a:r>
              <a:rPr lang="en-GB" altLang="en-NG" sz="3200" b="1" dirty="0">
                <a:solidFill>
                  <a:schemeClr val="bg1"/>
                </a:solidFill>
                <a:latin typeface="Garamond" panose="02020404030301010803" pitchFamily="18" charset="0"/>
              </a:rPr>
              <a:t>Investing in programmes and solutions that are focused on meeting societal needs </a:t>
            </a:r>
          </a:p>
        </p:txBody>
      </p:sp>
      <p:grpSp>
        <p:nvGrpSpPr>
          <p:cNvPr id="5" name="Group 4">
            <a:extLst>
              <a:ext uri="{FF2B5EF4-FFF2-40B4-BE49-F238E27FC236}">
                <a16:creationId xmlns:a16="http://schemas.microsoft.com/office/drawing/2014/main" id="{26B006D5-DEA3-5341-A8FB-D3AB80E30E44}"/>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E2134B7C-4C19-7E44-93CD-1343AAEE9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4A5BE270-D924-B04C-B62D-904FD06E4722}"/>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DC9F435-F066-DE4D-9543-154426BDC9A1}"/>
              </a:ext>
            </a:extLst>
          </p:cNvPr>
          <p:cNvSpPr/>
          <p:nvPr/>
        </p:nvSpPr>
        <p:spPr>
          <a:xfrm>
            <a:off x="582576" y="2091540"/>
            <a:ext cx="1800000" cy="360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1" name="Rounded Rectangle 10">
            <a:extLst>
              <a:ext uri="{FF2B5EF4-FFF2-40B4-BE49-F238E27FC236}">
                <a16:creationId xmlns:a16="http://schemas.microsoft.com/office/drawing/2014/main" id="{CC4B3C36-55BC-864F-B0AA-E0E7D87E845F}"/>
              </a:ext>
            </a:extLst>
          </p:cNvPr>
          <p:cNvSpPr/>
          <p:nvPr/>
        </p:nvSpPr>
        <p:spPr>
          <a:xfrm>
            <a:off x="2898870" y="2186322"/>
            <a:ext cx="1800000" cy="360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2" name="Rounded Rectangle 11">
            <a:extLst>
              <a:ext uri="{FF2B5EF4-FFF2-40B4-BE49-F238E27FC236}">
                <a16:creationId xmlns:a16="http://schemas.microsoft.com/office/drawing/2014/main" id="{4FAFCD71-8CD1-0C46-B8EA-3870682F3B1E}"/>
              </a:ext>
            </a:extLst>
          </p:cNvPr>
          <p:cNvSpPr/>
          <p:nvPr/>
        </p:nvSpPr>
        <p:spPr>
          <a:xfrm>
            <a:off x="5323061" y="2091540"/>
            <a:ext cx="1800000" cy="360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3" name="Rounded Rectangle 12">
            <a:extLst>
              <a:ext uri="{FF2B5EF4-FFF2-40B4-BE49-F238E27FC236}">
                <a16:creationId xmlns:a16="http://schemas.microsoft.com/office/drawing/2014/main" id="{96CEE6B0-D117-8246-A406-763D255D3EE8}"/>
              </a:ext>
            </a:extLst>
          </p:cNvPr>
          <p:cNvSpPr/>
          <p:nvPr/>
        </p:nvSpPr>
        <p:spPr>
          <a:xfrm>
            <a:off x="7614342" y="2086839"/>
            <a:ext cx="1800000" cy="360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4" name="Rounded Rectangle 13">
            <a:extLst>
              <a:ext uri="{FF2B5EF4-FFF2-40B4-BE49-F238E27FC236}">
                <a16:creationId xmlns:a16="http://schemas.microsoft.com/office/drawing/2014/main" id="{6A5C610D-1691-9F4D-B583-CD4BF99E021C}"/>
              </a:ext>
            </a:extLst>
          </p:cNvPr>
          <p:cNvSpPr/>
          <p:nvPr/>
        </p:nvSpPr>
        <p:spPr>
          <a:xfrm>
            <a:off x="9864752" y="2100401"/>
            <a:ext cx="1800000" cy="3600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5" name="Rectangle 14">
            <a:extLst>
              <a:ext uri="{FF2B5EF4-FFF2-40B4-BE49-F238E27FC236}">
                <a16:creationId xmlns:a16="http://schemas.microsoft.com/office/drawing/2014/main" id="{FEA38436-98F9-694A-8F11-5DBD8C1C4E75}"/>
              </a:ext>
            </a:extLst>
          </p:cNvPr>
          <p:cNvSpPr/>
          <p:nvPr/>
        </p:nvSpPr>
        <p:spPr>
          <a:xfrm>
            <a:off x="286793" y="5786322"/>
            <a:ext cx="2150669" cy="646331"/>
          </a:xfrm>
          <a:prstGeom prst="rect">
            <a:avLst/>
          </a:prstGeom>
        </p:spPr>
        <p:txBody>
          <a:bodyPr wrap="square">
            <a:spAutoFit/>
          </a:bodyPr>
          <a:lstStyle/>
          <a:p>
            <a:pPr algn="ctr"/>
            <a:r>
              <a:rPr lang="en-US" b="1" dirty="0">
                <a:solidFill>
                  <a:schemeClr val="bg1">
                    <a:lumMod val="95000"/>
                  </a:schemeClr>
                </a:solidFill>
                <a:latin typeface="Garamond" panose="02020404030301010803" pitchFamily="18" charset="0"/>
              </a:rPr>
              <a:t>Initiation &amp; Implementation</a:t>
            </a:r>
            <a:endParaRPr lang="en-US" sz="5400" b="1" dirty="0">
              <a:solidFill>
                <a:schemeClr val="tx2"/>
              </a:solidFill>
              <a:latin typeface="Poppins SemiBold" pitchFamily="2" charset="77"/>
              <a:ea typeface="Roboto Medium" panose="02000000000000000000" pitchFamily="2" charset="0"/>
              <a:cs typeface="Montserrat" charset="0"/>
            </a:endParaRPr>
          </a:p>
        </p:txBody>
      </p:sp>
      <p:sp>
        <p:nvSpPr>
          <p:cNvPr id="17" name="Rectangle 16">
            <a:extLst>
              <a:ext uri="{FF2B5EF4-FFF2-40B4-BE49-F238E27FC236}">
                <a16:creationId xmlns:a16="http://schemas.microsoft.com/office/drawing/2014/main" id="{B93818B2-E208-C844-9D5E-2F13DCEC3113}"/>
              </a:ext>
            </a:extLst>
          </p:cNvPr>
          <p:cNvSpPr/>
          <p:nvPr/>
        </p:nvSpPr>
        <p:spPr>
          <a:xfrm>
            <a:off x="2898871" y="5911418"/>
            <a:ext cx="1829937" cy="369332"/>
          </a:xfrm>
          <a:prstGeom prst="rect">
            <a:avLst/>
          </a:prstGeom>
        </p:spPr>
        <p:txBody>
          <a:bodyPr wrap="square">
            <a:spAutoFit/>
          </a:bodyPr>
          <a:lstStyle/>
          <a:p>
            <a:pPr algn="ctr"/>
            <a:r>
              <a:rPr lang="en-US" b="1" dirty="0">
                <a:solidFill>
                  <a:schemeClr val="bg1">
                    <a:lumMod val="95000"/>
                  </a:schemeClr>
                </a:solidFill>
                <a:latin typeface="Garamond" panose="02020404030301010803" pitchFamily="18" charset="0"/>
              </a:rPr>
              <a:t>Coordination</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19" name="Rectangle 18">
            <a:extLst>
              <a:ext uri="{FF2B5EF4-FFF2-40B4-BE49-F238E27FC236}">
                <a16:creationId xmlns:a16="http://schemas.microsoft.com/office/drawing/2014/main" id="{63050DB2-2371-6C4B-B9EE-456123F50558}"/>
              </a:ext>
            </a:extLst>
          </p:cNvPr>
          <p:cNvSpPr/>
          <p:nvPr/>
        </p:nvSpPr>
        <p:spPr>
          <a:xfrm>
            <a:off x="5233665" y="5905567"/>
            <a:ext cx="1853890" cy="369332"/>
          </a:xfrm>
          <a:prstGeom prst="rect">
            <a:avLst/>
          </a:prstGeom>
        </p:spPr>
        <p:txBody>
          <a:bodyPr wrap="square">
            <a:spAutoFit/>
          </a:bodyPr>
          <a:lstStyle/>
          <a:p>
            <a:pPr algn="ctr"/>
            <a:r>
              <a:rPr lang="en-US" b="1" dirty="0">
                <a:solidFill>
                  <a:schemeClr val="bg1">
                    <a:lumMod val="95000"/>
                  </a:schemeClr>
                </a:solidFill>
                <a:latin typeface="Garamond" panose="02020404030301010803" pitchFamily="18" charset="0"/>
              </a:rPr>
              <a:t>Harmonization</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21" name="Rectangle 20">
            <a:extLst>
              <a:ext uri="{FF2B5EF4-FFF2-40B4-BE49-F238E27FC236}">
                <a16:creationId xmlns:a16="http://schemas.microsoft.com/office/drawing/2014/main" id="{899E5348-C853-7E46-9AA9-87C4504239EE}"/>
              </a:ext>
            </a:extLst>
          </p:cNvPr>
          <p:cNvSpPr/>
          <p:nvPr/>
        </p:nvSpPr>
        <p:spPr>
          <a:xfrm>
            <a:off x="7592412" y="5907170"/>
            <a:ext cx="1795954" cy="369332"/>
          </a:xfrm>
          <a:prstGeom prst="rect">
            <a:avLst/>
          </a:prstGeom>
        </p:spPr>
        <p:txBody>
          <a:bodyPr wrap="square">
            <a:spAutoFit/>
          </a:bodyPr>
          <a:lstStyle/>
          <a:p>
            <a:pPr algn="ctr"/>
            <a:r>
              <a:rPr lang="en-US" b="1" dirty="0">
                <a:solidFill>
                  <a:schemeClr val="bg1">
                    <a:lumMod val="95000"/>
                  </a:schemeClr>
                </a:solidFill>
                <a:latin typeface="Garamond" panose="02020404030301010803" pitchFamily="18" charset="0"/>
              </a:rPr>
              <a:t>Standardization</a:t>
            </a:r>
            <a:endParaRPr lang="en-US" sz="4000" b="1" dirty="0">
              <a:solidFill>
                <a:schemeClr val="tx2"/>
              </a:solidFill>
              <a:latin typeface="Poppins SemiBold" pitchFamily="2" charset="77"/>
              <a:ea typeface="Roboto Medium" panose="02000000000000000000" pitchFamily="2" charset="0"/>
              <a:cs typeface="Montserrat" charset="0"/>
            </a:endParaRPr>
          </a:p>
        </p:txBody>
      </p:sp>
      <p:sp>
        <p:nvSpPr>
          <p:cNvPr id="23" name="Rectangle 22">
            <a:extLst>
              <a:ext uri="{FF2B5EF4-FFF2-40B4-BE49-F238E27FC236}">
                <a16:creationId xmlns:a16="http://schemas.microsoft.com/office/drawing/2014/main" id="{37266B3A-D297-0649-8DCC-FD64478CA267}"/>
              </a:ext>
            </a:extLst>
          </p:cNvPr>
          <p:cNvSpPr/>
          <p:nvPr/>
        </p:nvSpPr>
        <p:spPr>
          <a:xfrm>
            <a:off x="9715890" y="5852560"/>
            <a:ext cx="1948862" cy="369332"/>
          </a:xfrm>
          <a:prstGeom prst="rect">
            <a:avLst/>
          </a:prstGeom>
        </p:spPr>
        <p:txBody>
          <a:bodyPr wrap="square">
            <a:spAutoFit/>
          </a:bodyPr>
          <a:lstStyle/>
          <a:p>
            <a:pPr algn="ctr"/>
            <a:r>
              <a:rPr lang="en-US" altLang="en-US" b="1" dirty="0">
                <a:solidFill>
                  <a:schemeClr val="bg1">
                    <a:lumMod val="95000"/>
                  </a:schemeClr>
                </a:solidFill>
                <a:latin typeface="Garamond" panose="02020404030301010803" pitchFamily="18" charset="0"/>
              </a:rPr>
              <a:t>Communication</a:t>
            </a:r>
            <a:endParaRPr lang="en-US" sz="3200" b="1" dirty="0">
              <a:solidFill>
                <a:schemeClr val="tx2"/>
              </a:solidFill>
              <a:latin typeface="Poppins SemiBold" pitchFamily="2" charset="77"/>
              <a:ea typeface="Roboto Medium" panose="02000000000000000000" pitchFamily="2" charset="0"/>
              <a:cs typeface="Montserrat" charset="0"/>
            </a:endParaRPr>
          </a:p>
        </p:txBody>
      </p:sp>
      <p:sp>
        <p:nvSpPr>
          <p:cNvPr id="25" name="CuadroTexto 350">
            <a:extLst>
              <a:ext uri="{FF2B5EF4-FFF2-40B4-BE49-F238E27FC236}">
                <a16:creationId xmlns:a16="http://schemas.microsoft.com/office/drawing/2014/main" id="{EC7D29D1-5D61-0E42-B65F-8747FF945524}"/>
              </a:ext>
            </a:extLst>
          </p:cNvPr>
          <p:cNvSpPr txBox="1"/>
          <p:nvPr/>
        </p:nvSpPr>
        <p:spPr>
          <a:xfrm>
            <a:off x="1155155" y="4590844"/>
            <a:ext cx="546945" cy="1246495"/>
          </a:xfrm>
          <a:prstGeom prst="rect">
            <a:avLst/>
          </a:prstGeom>
          <a:noFill/>
        </p:spPr>
        <p:txBody>
          <a:bodyPr wrap="none" rtlCol="0">
            <a:spAutoFit/>
          </a:bodyPr>
          <a:lstStyle/>
          <a:p>
            <a:pPr algn="ctr"/>
            <a:r>
              <a:rPr lang="en-US" sz="7500" b="1" dirty="0">
                <a:solidFill>
                  <a:schemeClr val="bg1"/>
                </a:solidFill>
                <a:latin typeface="Poppins" pitchFamily="2" charset="77"/>
                <a:ea typeface="Lato Heavy" charset="0"/>
                <a:cs typeface="Poppins" pitchFamily="2" charset="77"/>
              </a:rPr>
              <a:t>1</a:t>
            </a:r>
          </a:p>
        </p:txBody>
      </p:sp>
      <p:sp>
        <p:nvSpPr>
          <p:cNvPr id="26" name="CuadroTexto 350">
            <a:extLst>
              <a:ext uri="{FF2B5EF4-FFF2-40B4-BE49-F238E27FC236}">
                <a16:creationId xmlns:a16="http://schemas.microsoft.com/office/drawing/2014/main" id="{AAC3DBE5-993B-924E-B5AC-70F4C0714CD3}"/>
              </a:ext>
            </a:extLst>
          </p:cNvPr>
          <p:cNvSpPr txBox="1"/>
          <p:nvPr/>
        </p:nvSpPr>
        <p:spPr>
          <a:xfrm>
            <a:off x="3431622" y="2148458"/>
            <a:ext cx="734496" cy="1246495"/>
          </a:xfrm>
          <a:prstGeom prst="rect">
            <a:avLst/>
          </a:prstGeom>
          <a:noFill/>
        </p:spPr>
        <p:txBody>
          <a:bodyPr wrap="none" rtlCol="0">
            <a:spAutoFit/>
          </a:bodyPr>
          <a:lstStyle/>
          <a:p>
            <a:pPr algn="ctr"/>
            <a:r>
              <a:rPr lang="en-US" sz="7500" b="1" dirty="0">
                <a:solidFill>
                  <a:schemeClr val="bg1"/>
                </a:solidFill>
                <a:latin typeface="Poppins" pitchFamily="2" charset="77"/>
                <a:ea typeface="Lato Heavy" charset="0"/>
                <a:cs typeface="Poppins" pitchFamily="2" charset="77"/>
              </a:rPr>
              <a:t>2</a:t>
            </a:r>
          </a:p>
        </p:txBody>
      </p:sp>
      <p:sp>
        <p:nvSpPr>
          <p:cNvPr id="27" name="CuadroTexto 350">
            <a:extLst>
              <a:ext uri="{FF2B5EF4-FFF2-40B4-BE49-F238E27FC236}">
                <a16:creationId xmlns:a16="http://schemas.microsoft.com/office/drawing/2014/main" id="{6E65EF64-B775-AF48-836B-EC40E436B97C}"/>
              </a:ext>
            </a:extLst>
          </p:cNvPr>
          <p:cNvSpPr txBox="1"/>
          <p:nvPr/>
        </p:nvSpPr>
        <p:spPr>
          <a:xfrm>
            <a:off x="5827750" y="4659072"/>
            <a:ext cx="766557" cy="1246495"/>
          </a:xfrm>
          <a:prstGeom prst="rect">
            <a:avLst/>
          </a:prstGeom>
          <a:noFill/>
        </p:spPr>
        <p:txBody>
          <a:bodyPr wrap="none" rtlCol="0">
            <a:spAutoFit/>
          </a:bodyPr>
          <a:lstStyle/>
          <a:p>
            <a:pPr algn="ctr"/>
            <a:r>
              <a:rPr lang="en-US" sz="7500" b="1" dirty="0">
                <a:solidFill>
                  <a:schemeClr val="bg1"/>
                </a:solidFill>
                <a:latin typeface="Poppins" pitchFamily="2" charset="77"/>
                <a:ea typeface="Lato Heavy" charset="0"/>
                <a:cs typeface="Poppins" pitchFamily="2" charset="77"/>
              </a:rPr>
              <a:t>3</a:t>
            </a:r>
          </a:p>
        </p:txBody>
      </p:sp>
      <p:sp>
        <p:nvSpPr>
          <p:cNvPr id="31" name="CuadroTexto 350">
            <a:extLst>
              <a:ext uri="{FF2B5EF4-FFF2-40B4-BE49-F238E27FC236}">
                <a16:creationId xmlns:a16="http://schemas.microsoft.com/office/drawing/2014/main" id="{2E2D1E10-B013-174B-B4EB-EE1091902F8C}"/>
              </a:ext>
            </a:extLst>
          </p:cNvPr>
          <p:cNvSpPr txBox="1"/>
          <p:nvPr/>
        </p:nvSpPr>
        <p:spPr>
          <a:xfrm>
            <a:off x="8051832" y="1998470"/>
            <a:ext cx="835486" cy="1246495"/>
          </a:xfrm>
          <a:prstGeom prst="rect">
            <a:avLst/>
          </a:prstGeom>
          <a:noFill/>
        </p:spPr>
        <p:txBody>
          <a:bodyPr wrap="none" rtlCol="0">
            <a:spAutoFit/>
          </a:bodyPr>
          <a:lstStyle/>
          <a:p>
            <a:pPr algn="ctr"/>
            <a:r>
              <a:rPr lang="en-US" sz="7500" b="1" dirty="0">
                <a:solidFill>
                  <a:schemeClr val="bg1"/>
                </a:solidFill>
                <a:latin typeface="Poppins" pitchFamily="2" charset="77"/>
                <a:ea typeface="Lato Heavy" charset="0"/>
                <a:cs typeface="Poppins" pitchFamily="2" charset="77"/>
              </a:rPr>
              <a:t>4</a:t>
            </a:r>
          </a:p>
        </p:txBody>
      </p:sp>
      <p:sp>
        <p:nvSpPr>
          <p:cNvPr id="35" name="CuadroTexto 350">
            <a:extLst>
              <a:ext uri="{FF2B5EF4-FFF2-40B4-BE49-F238E27FC236}">
                <a16:creationId xmlns:a16="http://schemas.microsoft.com/office/drawing/2014/main" id="{05AF6BE1-4808-9B49-A123-67FE4B9EE854}"/>
              </a:ext>
            </a:extLst>
          </p:cNvPr>
          <p:cNvSpPr txBox="1"/>
          <p:nvPr/>
        </p:nvSpPr>
        <p:spPr>
          <a:xfrm>
            <a:off x="10393506" y="4659072"/>
            <a:ext cx="809838" cy="1246495"/>
          </a:xfrm>
          <a:prstGeom prst="rect">
            <a:avLst/>
          </a:prstGeom>
          <a:noFill/>
        </p:spPr>
        <p:txBody>
          <a:bodyPr wrap="none" rtlCol="0">
            <a:spAutoFit/>
          </a:bodyPr>
          <a:lstStyle/>
          <a:p>
            <a:pPr algn="ctr"/>
            <a:r>
              <a:rPr lang="en-US" sz="7500" b="1" dirty="0">
                <a:solidFill>
                  <a:schemeClr val="bg1"/>
                </a:solidFill>
                <a:latin typeface="Poppins" pitchFamily="2" charset="77"/>
                <a:ea typeface="Lato Heavy" charset="0"/>
                <a:cs typeface="Poppins" pitchFamily="2" charset="77"/>
              </a:rPr>
              <a:t>5</a:t>
            </a:r>
          </a:p>
        </p:txBody>
      </p:sp>
      <p:sp>
        <p:nvSpPr>
          <p:cNvPr id="2" name="Oval 1">
            <a:extLst>
              <a:ext uri="{FF2B5EF4-FFF2-40B4-BE49-F238E27FC236}">
                <a16:creationId xmlns:a16="http://schemas.microsoft.com/office/drawing/2014/main" id="{05D8567C-8EEF-BC42-BD99-6F611C0EFF2E}"/>
              </a:ext>
            </a:extLst>
          </p:cNvPr>
          <p:cNvSpPr/>
          <p:nvPr/>
        </p:nvSpPr>
        <p:spPr>
          <a:xfrm>
            <a:off x="1092750" y="2403297"/>
            <a:ext cx="888637" cy="888637"/>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36" name="Oval 35">
            <a:extLst>
              <a:ext uri="{FF2B5EF4-FFF2-40B4-BE49-F238E27FC236}">
                <a16:creationId xmlns:a16="http://schemas.microsoft.com/office/drawing/2014/main" id="{6BADF512-A941-9E4E-9378-774CB75191E2}"/>
              </a:ext>
            </a:extLst>
          </p:cNvPr>
          <p:cNvSpPr/>
          <p:nvPr/>
        </p:nvSpPr>
        <p:spPr>
          <a:xfrm>
            <a:off x="3369520" y="4769774"/>
            <a:ext cx="888637" cy="888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37" name="Oval 36">
            <a:extLst>
              <a:ext uri="{FF2B5EF4-FFF2-40B4-BE49-F238E27FC236}">
                <a16:creationId xmlns:a16="http://schemas.microsoft.com/office/drawing/2014/main" id="{A0E74717-19FF-BA45-9506-DFE963B7F305}"/>
              </a:ext>
            </a:extLst>
          </p:cNvPr>
          <p:cNvSpPr/>
          <p:nvPr/>
        </p:nvSpPr>
        <p:spPr>
          <a:xfrm>
            <a:off x="5802755" y="2506316"/>
            <a:ext cx="888637" cy="888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38" name="Oval 37">
            <a:extLst>
              <a:ext uri="{FF2B5EF4-FFF2-40B4-BE49-F238E27FC236}">
                <a16:creationId xmlns:a16="http://schemas.microsoft.com/office/drawing/2014/main" id="{1CCF2121-CC65-ED43-ACCA-6E8EEDFF3324}"/>
              </a:ext>
            </a:extLst>
          </p:cNvPr>
          <p:cNvSpPr/>
          <p:nvPr/>
        </p:nvSpPr>
        <p:spPr>
          <a:xfrm>
            <a:off x="8037882" y="4659072"/>
            <a:ext cx="888637" cy="888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1" name="Forma libre 298">
            <a:extLst>
              <a:ext uri="{FF2B5EF4-FFF2-40B4-BE49-F238E27FC236}">
                <a16:creationId xmlns:a16="http://schemas.microsoft.com/office/drawing/2014/main" id="{AD43F3E2-321A-284B-8DBF-DDCAAE31E1AA}"/>
              </a:ext>
            </a:extLst>
          </p:cNvPr>
          <p:cNvSpPr/>
          <p:nvPr/>
        </p:nvSpPr>
        <p:spPr>
          <a:xfrm>
            <a:off x="1313091" y="2700312"/>
            <a:ext cx="511814" cy="341209"/>
          </a:xfrm>
          <a:custGeom>
            <a:avLst/>
            <a:gdLst>
              <a:gd name="connsiteX0" fmla="*/ 524098 w 571945"/>
              <a:gd name="connsiteY0" fmla="*/ 72190 h 381297"/>
              <a:gd name="connsiteX1" fmla="*/ 203005 w 571945"/>
              <a:gd name="connsiteY1" fmla="*/ 72190 h 381297"/>
              <a:gd name="connsiteX2" fmla="*/ 191112 w 571945"/>
              <a:gd name="connsiteY2" fmla="*/ 60297 h 381297"/>
              <a:gd name="connsiteX3" fmla="*/ 203005 w 571945"/>
              <a:gd name="connsiteY3" fmla="*/ 48405 h 381297"/>
              <a:gd name="connsiteX4" fmla="*/ 249681 w 571945"/>
              <a:gd name="connsiteY4" fmla="*/ 48405 h 381297"/>
              <a:gd name="connsiteX5" fmla="*/ 260818 w 571945"/>
              <a:gd name="connsiteY5" fmla="*/ 40682 h 381297"/>
              <a:gd name="connsiteX6" fmla="*/ 257497 w 571945"/>
              <a:gd name="connsiteY6" fmla="*/ 27547 h 381297"/>
              <a:gd name="connsiteX7" fmla="*/ 187386 w 571945"/>
              <a:gd name="connsiteY7" fmla="*/ 836 h 381297"/>
              <a:gd name="connsiteX8" fmla="*/ 140932 w 571945"/>
              <a:gd name="connsiteY8" fmla="*/ 836 h 381297"/>
              <a:gd name="connsiteX9" fmla="*/ 38058 w 571945"/>
              <a:gd name="connsiteY9" fmla="*/ 48162 h 381297"/>
              <a:gd name="connsiteX10" fmla="*/ 836 w 571945"/>
              <a:gd name="connsiteY10" fmla="*/ 148771 h 381297"/>
              <a:gd name="connsiteX11" fmla="*/ 836 w 571945"/>
              <a:gd name="connsiteY11" fmla="*/ 262467 h 381297"/>
              <a:gd name="connsiteX12" fmla="*/ 119760 w 571945"/>
              <a:gd name="connsiteY12" fmla="*/ 381391 h 381297"/>
              <a:gd name="connsiteX13" fmla="*/ 248902 w 571945"/>
              <a:gd name="connsiteY13" fmla="*/ 381391 h 381297"/>
              <a:gd name="connsiteX14" fmla="*/ 298376 w 571945"/>
              <a:gd name="connsiteY14" fmla="*/ 354912 h 381297"/>
              <a:gd name="connsiteX15" fmla="*/ 369498 w 571945"/>
              <a:gd name="connsiteY15" fmla="*/ 248229 h 381297"/>
              <a:gd name="connsiteX16" fmla="*/ 369498 w 571945"/>
              <a:gd name="connsiteY16" fmla="*/ 169675 h 381297"/>
              <a:gd name="connsiteX17" fmla="*/ 367931 w 571945"/>
              <a:gd name="connsiteY17" fmla="*/ 167329 h 381297"/>
              <a:gd name="connsiteX18" fmla="*/ 524099 w 571945"/>
              <a:gd name="connsiteY18" fmla="*/ 167329 h 381297"/>
              <a:gd name="connsiteX19" fmla="*/ 571667 w 571945"/>
              <a:gd name="connsiteY19" fmla="*/ 119760 h 381297"/>
              <a:gd name="connsiteX20" fmla="*/ 524098 w 571945"/>
              <a:gd name="connsiteY20" fmla="*/ 72190 h 3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945" h="381297">
                <a:moveTo>
                  <a:pt x="524098" y="72190"/>
                </a:moveTo>
                <a:lnTo>
                  <a:pt x="203005" y="72190"/>
                </a:lnTo>
                <a:cubicBezTo>
                  <a:pt x="196444" y="72190"/>
                  <a:pt x="191112" y="66860"/>
                  <a:pt x="191112" y="60297"/>
                </a:cubicBezTo>
                <a:cubicBezTo>
                  <a:pt x="191112" y="53736"/>
                  <a:pt x="196443" y="48405"/>
                  <a:pt x="203005" y="48405"/>
                </a:cubicBezTo>
                <a:lnTo>
                  <a:pt x="249681" y="48405"/>
                </a:lnTo>
                <a:cubicBezTo>
                  <a:pt x="254640" y="48405"/>
                  <a:pt x="259076" y="45328"/>
                  <a:pt x="260818" y="40682"/>
                </a:cubicBezTo>
                <a:cubicBezTo>
                  <a:pt x="262549" y="36059"/>
                  <a:pt x="261237" y="30822"/>
                  <a:pt x="257497" y="27547"/>
                </a:cubicBezTo>
                <a:cubicBezTo>
                  <a:pt x="237742" y="10324"/>
                  <a:pt x="212843" y="836"/>
                  <a:pt x="187386" y="836"/>
                </a:cubicBezTo>
                <a:lnTo>
                  <a:pt x="140932" y="836"/>
                </a:lnTo>
                <a:cubicBezTo>
                  <a:pt x="101329" y="836"/>
                  <a:pt x="63829" y="18083"/>
                  <a:pt x="38058" y="48162"/>
                </a:cubicBezTo>
                <a:cubicBezTo>
                  <a:pt x="14052" y="76150"/>
                  <a:pt x="836" y="111886"/>
                  <a:pt x="836" y="148771"/>
                </a:cubicBezTo>
                <a:lnTo>
                  <a:pt x="836" y="262467"/>
                </a:lnTo>
                <a:cubicBezTo>
                  <a:pt x="836" y="328038"/>
                  <a:pt x="54189" y="381391"/>
                  <a:pt x="119760" y="381391"/>
                </a:cubicBezTo>
                <a:lnTo>
                  <a:pt x="248902" y="381391"/>
                </a:lnTo>
                <a:cubicBezTo>
                  <a:pt x="268831" y="381391"/>
                  <a:pt x="287320" y="371496"/>
                  <a:pt x="298376" y="354912"/>
                </a:cubicBezTo>
                <a:lnTo>
                  <a:pt x="369498" y="248229"/>
                </a:lnTo>
                <a:cubicBezTo>
                  <a:pt x="385060" y="224932"/>
                  <a:pt x="385060" y="192971"/>
                  <a:pt x="369498" y="169675"/>
                </a:cubicBezTo>
                <a:lnTo>
                  <a:pt x="367931" y="167329"/>
                </a:lnTo>
                <a:lnTo>
                  <a:pt x="524099" y="167329"/>
                </a:lnTo>
                <a:cubicBezTo>
                  <a:pt x="550334" y="167329"/>
                  <a:pt x="571667" y="145995"/>
                  <a:pt x="571667" y="119760"/>
                </a:cubicBezTo>
                <a:cubicBezTo>
                  <a:pt x="571667" y="93525"/>
                  <a:pt x="550334" y="72190"/>
                  <a:pt x="524098" y="72190"/>
                </a:cubicBezTo>
                <a:close/>
              </a:path>
            </a:pathLst>
          </a:custGeom>
          <a:solidFill>
            <a:schemeClr val="bg1"/>
          </a:solidFill>
          <a:ln w="9525" cap="flat">
            <a:noFill/>
            <a:prstDash val="solid"/>
            <a:miter/>
          </a:ln>
        </p:spPr>
        <p:txBody>
          <a:bodyPr rtlCol="0" anchor="ctr"/>
          <a:lstStyle/>
          <a:p>
            <a:endParaRPr lang="es-MX" sz="900"/>
          </a:p>
        </p:txBody>
      </p:sp>
      <p:sp>
        <p:nvSpPr>
          <p:cNvPr id="46" name="Forma libre 473">
            <a:extLst>
              <a:ext uri="{FF2B5EF4-FFF2-40B4-BE49-F238E27FC236}">
                <a16:creationId xmlns:a16="http://schemas.microsoft.com/office/drawing/2014/main" id="{1D60C4E5-D065-2D4A-9461-6C042E4B24C0}"/>
              </a:ext>
            </a:extLst>
          </p:cNvPr>
          <p:cNvSpPr/>
          <p:nvPr/>
        </p:nvSpPr>
        <p:spPr>
          <a:xfrm>
            <a:off x="3612679" y="5028168"/>
            <a:ext cx="416148" cy="43805"/>
          </a:xfrm>
          <a:custGeom>
            <a:avLst/>
            <a:gdLst>
              <a:gd name="connsiteX0" fmla="*/ 440016 w 451908"/>
              <a:gd name="connsiteY0" fmla="*/ 0 h 47569"/>
              <a:gd name="connsiteX1" fmla="*/ 11893 w 451908"/>
              <a:gd name="connsiteY1" fmla="*/ 0 h 47569"/>
              <a:gd name="connsiteX2" fmla="*/ 0 w 451908"/>
              <a:gd name="connsiteY2" fmla="*/ 11893 h 47569"/>
              <a:gd name="connsiteX3" fmla="*/ 0 w 451908"/>
              <a:gd name="connsiteY3" fmla="*/ 35677 h 47569"/>
              <a:gd name="connsiteX4" fmla="*/ 11893 w 451908"/>
              <a:gd name="connsiteY4" fmla="*/ 47570 h 47569"/>
              <a:gd name="connsiteX5" fmla="*/ 440016 w 451908"/>
              <a:gd name="connsiteY5" fmla="*/ 47570 h 47569"/>
              <a:gd name="connsiteX6" fmla="*/ 451909 w 451908"/>
              <a:gd name="connsiteY6" fmla="*/ 35677 h 47569"/>
              <a:gd name="connsiteX7" fmla="*/ 451909 w 451908"/>
              <a:gd name="connsiteY7" fmla="*/ 11893 h 47569"/>
              <a:gd name="connsiteX8" fmla="*/ 440016 w 451908"/>
              <a:gd name="connsiteY8" fmla="*/ 0 h 4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908" h="47569">
                <a:moveTo>
                  <a:pt x="440016" y="0"/>
                </a:moveTo>
                <a:lnTo>
                  <a:pt x="11893" y="0"/>
                </a:lnTo>
                <a:cubicBezTo>
                  <a:pt x="5319" y="0"/>
                  <a:pt x="0" y="5319"/>
                  <a:pt x="0" y="11893"/>
                </a:cubicBezTo>
                <a:lnTo>
                  <a:pt x="0" y="35677"/>
                </a:lnTo>
                <a:cubicBezTo>
                  <a:pt x="0" y="42250"/>
                  <a:pt x="5319" y="47570"/>
                  <a:pt x="11893" y="47570"/>
                </a:cubicBezTo>
                <a:lnTo>
                  <a:pt x="440016" y="47570"/>
                </a:lnTo>
                <a:cubicBezTo>
                  <a:pt x="446589" y="47570"/>
                  <a:pt x="451909" y="42250"/>
                  <a:pt x="451909" y="35677"/>
                </a:cubicBezTo>
                <a:lnTo>
                  <a:pt x="451909" y="11893"/>
                </a:lnTo>
                <a:cubicBezTo>
                  <a:pt x="451909" y="5319"/>
                  <a:pt x="446589" y="0"/>
                  <a:pt x="440016" y="0"/>
                </a:cubicBezTo>
                <a:close/>
              </a:path>
            </a:pathLst>
          </a:custGeom>
          <a:solidFill>
            <a:schemeClr val="bg1"/>
          </a:solidFill>
          <a:ln w="1098" cap="flat">
            <a:noFill/>
            <a:prstDash val="solid"/>
            <a:miter/>
          </a:ln>
        </p:spPr>
        <p:txBody>
          <a:bodyPr rtlCol="0" anchor="ctr"/>
          <a:lstStyle/>
          <a:p>
            <a:endParaRPr lang="es-MX" sz="900"/>
          </a:p>
        </p:txBody>
      </p:sp>
      <p:sp>
        <p:nvSpPr>
          <p:cNvPr id="47" name="Forma libre 474">
            <a:extLst>
              <a:ext uri="{FF2B5EF4-FFF2-40B4-BE49-F238E27FC236}">
                <a16:creationId xmlns:a16="http://schemas.microsoft.com/office/drawing/2014/main" id="{B86C6E11-E589-5C4F-8433-3C3DD12A34CA}"/>
              </a:ext>
            </a:extLst>
          </p:cNvPr>
          <p:cNvSpPr/>
          <p:nvPr/>
        </p:nvSpPr>
        <p:spPr>
          <a:xfrm>
            <a:off x="3612679" y="5234892"/>
            <a:ext cx="416148" cy="43805"/>
          </a:xfrm>
          <a:custGeom>
            <a:avLst/>
            <a:gdLst>
              <a:gd name="connsiteX0" fmla="*/ 440016 w 451908"/>
              <a:gd name="connsiteY0" fmla="*/ 0 h 47569"/>
              <a:gd name="connsiteX1" fmla="*/ 11893 w 451908"/>
              <a:gd name="connsiteY1" fmla="*/ 0 h 47569"/>
              <a:gd name="connsiteX2" fmla="*/ 0 w 451908"/>
              <a:gd name="connsiteY2" fmla="*/ 11893 h 47569"/>
              <a:gd name="connsiteX3" fmla="*/ 0 w 451908"/>
              <a:gd name="connsiteY3" fmla="*/ 35677 h 47569"/>
              <a:gd name="connsiteX4" fmla="*/ 11893 w 451908"/>
              <a:gd name="connsiteY4" fmla="*/ 47570 h 47569"/>
              <a:gd name="connsiteX5" fmla="*/ 440016 w 451908"/>
              <a:gd name="connsiteY5" fmla="*/ 47570 h 47569"/>
              <a:gd name="connsiteX6" fmla="*/ 451909 w 451908"/>
              <a:gd name="connsiteY6" fmla="*/ 35677 h 47569"/>
              <a:gd name="connsiteX7" fmla="*/ 451909 w 451908"/>
              <a:gd name="connsiteY7" fmla="*/ 11893 h 47569"/>
              <a:gd name="connsiteX8" fmla="*/ 440016 w 451908"/>
              <a:gd name="connsiteY8" fmla="*/ 0 h 4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908" h="47569">
                <a:moveTo>
                  <a:pt x="440016" y="0"/>
                </a:moveTo>
                <a:lnTo>
                  <a:pt x="11893" y="0"/>
                </a:lnTo>
                <a:cubicBezTo>
                  <a:pt x="5319" y="0"/>
                  <a:pt x="0" y="5319"/>
                  <a:pt x="0" y="11893"/>
                </a:cubicBezTo>
                <a:lnTo>
                  <a:pt x="0" y="35677"/>
                </a:lnTo>
                <a:cubicBezTo>
                  <a:pt x="0" y="42250"/>
                  <a:pt x="5319" y="47570"/>
                  <a:pt x="11893" y="47570"/>
                </a:cubicBezTo>
                <a:lnTo>
                  <a:pt x="440016" y="47570"/>
                </a:lnTo>
                <a:cubicBezTo>
                  <a:pt x="446589" y="47570"/>
                  <a:pt x="451909" y="42250"/>
                  <a:pt x="451909" y="35677"/>
                </a:cubicBezTo>
                <a:lnTo>
                  <a:pt x="451909" y="11893"/>
                </a:lnTo>
                <a:cubicBezTo>
                  <a:pt x="451909" y="5319"/>
                  <a:pt x="446589" y="0"/>
                  <a:pt x="440016" y="0"/>
                </a:cubicBezTo>
                <a:close/>
              </a:path>
            </a:pathLst>
          </a:custGeom>
          <a:solidFill>
            <a:schemeClr val="bg1"/>
          </a:solidFill>
          <a:ln w="1098" cap="flat">
            <a:noFill/>
            <a:prstDash val="solid"/>
            <a:miter/>
          </a:ln>
        </p:spPr>
        <p:txBody>
          <a:bodyPr rtlCol="0" anchor="ctr"/>
          <a:lstStyle/>
          <a:p>
            <a:endParaRPr lang="es-MX" sz="900"/>
          </a:p>
        </p:txBody>
      </p:sp>
      <p:sp>
        <p:nvSpPr>
          <p:cNvPr id="48" name="Forma libre 475">
            <a:extLst>
              <a:ext uri="{FF2B5EF4-FFF2-40B4-BE49-F238E27FC236}">
                <a16:creationId xmlns:a16="http://schemas.microsoft.com/office/drawing/2014/main" id="{02BA0273-03A5-8B4F-940D-9FE6D7E7CA0B}"/>
              </a:ext>
            </a:extLst>
          </p:cNvPr>
          <p:cNvSpPr/>
          <p:nvPr/>
        </p:nvSpPr>
        <p:spPr>
          <a:xfrm>
            <a:off x="3612679" y="5397811"/>
            <a:ext cx="416148" cy="43805"/>
          </a:xfrm>
          <a:custGeom>
            <a:avLst/>
            <a:gdLst>
              <a:gd name="connsiteX0" fmla="*/ 440016 w 451908"/>
              <a:gd name="connsiteY0" fmla="*/ 0 h 47569"/>
              <a:gd name="connsiteX1" fmla="*/ 11893 w 451908"/>
              <a:gd name="connsiteY1" fmla="*/ 0 h 47569"/>
              <a:gd name="connsiteX2" fmla="*/ 0 w 451908"/>
              <a:gd name="connsiteY2" fmla="*/ 11893 h 47569"/>
              <a:gd name="connsiteX3" fmla="*/ 0 w 451908"/>
              <a:gd name="connsiteY3" fmla="*/ 35677 h 47569"/>
              <a:gd name="connsiteX4" fmla="*/ 11893 w 451908"/>
              <a:gd name="connsiteY4" fmla="*/ 47570 h 47569"/>
              <a:gd name="connsiteX5" fmla="*/ 440016 w 451908"/>
              <a:gd name="connsiteY5" fmla="*/ 47570 h 47569"/>
              <a:gd name="connsiteX6" fmla="*/ 451909 w 451908"/>
              <a:gd name="connsiteY6" fmla="*/ 35677 h 47569"/>
              <a:gd name="connsiteX7" fmla="*/ 451909 w 451908"/>
              <a:gd name="connsiteY7" fmla="*/ 11893 h 47569"/>
              <a:gd name="connsiteX8" fmla="*/ 440016 w 451908"/>
              <a:gd name="connsiteY8" fmla="*/ 0 h 4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908" h="47569">
                <a:moveTo>
                  <a:pt x="440016" y="0"/>
                </a:moveTo>
                <a:lnTo>
                  <a:pt x="11893" y="0"/>
                </a:lnTo>
                <a:cubicBezTo>
                  <a:pt x="5319" y="0"/>
                  <a:pt x="0" y="5319"/>
                  <a:pt x="0" y="11893"/>
                </a:cubicBezTo>
                <a:lnTo>
                  <a:pt x="0" y="35677"/>
                </a:lnTo>
                <a:cubicBezTo>
                  <a:pt x="0" y="42250"/>
                  <a:pt x="5319" y="47570"/>
                  <a:pt x="11893" y="47570"/>
                </a:cubicBezTo>
                <a:lnTo>
                  <a:pt x="440016" y="47570"/>
                </a:lnTo>
                <a:cubicBezTo>
                  <a:pt x="446589" y="47570"/>
                  <a:pt x="451909" y="42250"/>
                  <a:pt x="451909" y="35677"/>
                </a:cubicBezTo>
                <a:lnTo>
                  <a:pt x="451909" y="11893"/>
                </a:lnTo>
                <a:cubicBezTo>
                  <a:pt x="451909" y="5319"/>
                  <a:pt x="446589" y="0"/>
                  <a:pt x="440016" y="0"/>
                </a:cubicBezTo>
                <a:close/>
              </a:path>
            </a:pathLst>
          </a:custGeom>
          <a:solidFill>
            <a:schemeClr val="bg1"/>
          </a:solidFill>
          <a:ln w="1098" cap="flat">
            <a:noFill/>
            <a:prstDash val="solid"/>
            <a:miter/>
          </a:ln>
        </p:spPr>
        <p:txBody>
          <a:bodyPr rtlCol="0" anchor="ctr"/>
          <a:lstStyle/>
          <a:p>
            <a:endParaRPr lang="es-MX" sz="900"/>
          </a:p>
        </p:txBody>
      </p:sp>
      <p:sp>
        <p:nvSpPr>
          <p:cNvPr id="49" name="Gráfico 221">
            <a:extLst>
              <a:ext uri="{FF2B5EF4-FFF2-40B4-BE49-F238E27FC236}">
                <a16:creationId xmlns:a16="http://schemas.microsoft.com/office/drawing/2014/main" id="{29D8C486-656C-2F43-BEE0-34BCC3FDFE20}"/>
              </a:ext>
            </a:extLst>
          </p:cNvPr>
          <p:cNvSpPr/>
          <p:nvPr/>
        </p:nvSpPr>
        <p:spPr>
          <a:xfrm>
            <a:off x="5990796" y="2752016"/>
            <a:ext cx="555864" cy="463220"/>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p>
        </p:txBody>
      </p:sp>
      <p:sp>
        <p:nvSpPr>
          <p:cNvPr id="50" name="Gráfico 244">
            <a:extLst>
              <a:ext uri="{FF2B5EF4-FFF2-40B4-BE49-F238E27FC236}">
                <a16:creationId xmlns:a16="http://schemas.microsoft.com/office/drawing/2014/main" id="{4E1004EE-752F-B244-A493-EA811113452C}"/>
              </a:ext>
            </a:extLst>
          </p:cNvPr>
          <p:cNvSpPr/>
          <p:nvPr/>
        </p:nvSpPr>
        <p:spPr>
          <a:xfrm>
            <a:off x="8291753" y="4869227"/>
            <a:ext cx="409470" cy="409470"/>
          </a:xfrm>
          <a:custGeom>
            <a:avLst/>
            <a:gdLst>
              <a:gd name="connsiteX0" fmla="*/ 567417 w 571237"/>
              <a:gd name="connsiteY0" fmla="*/ 133615 h 571237"/>
              <a:gd name="connsiteX1" fmla="*/ 437623 w 571237"/>
              <a:gd name="connsiteY1" fmla="*/ 3819 h 571237"/>
              <a:gd name="connsiteX2" fmla="*/ 428428 w 571237"/>
              <a:gd name="connsiteY2" fmla="*/ 0 h 571237"/>
              <a:gd name="connsiteX3" fmla="*/ 51931 w 571237"/>
              <a:gd name="connsiteY3" fmla="*/ 0 h 571237"/>
              <a:gd name="connsiteX4" fmla="*/ 0 w 571237"/>
              <a:gd name="connsiteY4" fmla="*/ 51931 h 571237"/>
              <a:gd name="connsiteX5" fmla="*/ 0 w 571237"/>
              <a:gd name="connsiteY5" fmla="*/ 519307 h 571237"/>
              <a:gd name="connsiteX6" fmla="*/ 51931 w 571237"/>
              <a:gd name="connsiteY6" fmla="*/ 571238 h 571237"/>
              <a:gd name="connsiteX7" fmla="*/ 519307 w 571237"/>
              <a:gd name="connsiteY7" fmla="*/ 571238 h 571237"/>
              <a:gd name="connsiteX8" fmla="*/ 571238 w 571237"/>
              <a:gd name="connsiteY8" fmla="*/ 519307 h 571237"/>
              <a:gd name="connsiteX9" fmla="*/ 571238 w 571237"/>
              <a:gd name="connsiteY9" fmla="*/ 142809 h 571237"/>
              <a:gd name="connsiteX10" fmla="*/ 567417 w 571237"/>
              <a:gd name="connsiteY10" fmla="*/ 133615 h 571237"/>
              <a:gd name="connsiteX11" fmla="*/ 478786 w 571237"/>
              <a:gd name="connsiteY11" fmla="*/ 311305 h 571237"/>
              <a:gd name="connsiteX12" fmla="*/ 410323 w 571237"/>
              <a:gd name="connsiteY12" fmla="*/ 311305 h 571237"/>
              <a:gd name="connsiteX13" fmla="*/ 387832 w 571237"/>
              <a:gd name="connsiteY13" fmla="*/ 380770 h 571237"/>
              <a:gd name="connsiteX14" fmla="*/ 375559 w 571237"/>
              <a:gd name="connsiteY14" fmla="*/ 389758 h 571237"/>
              <a:gd name="connsiteX15" fmla="*/ 375483 w 571237"/>
              <a:gd name="connsiteY15" fmla="*/ 389758 h 571237"/>
              <a:gd name="connsiteX16" fmla="*/ 363185 w 571237"/>
              <a:gd name="connsiteY16" fmla="*/ 380896 h 571237"/>
              <a:gd name="connsiteX17" fmla="*/ 298829 w 571237"/>
              <a:gd name="connsiteY17" fmla="*/ 188820 h 571237"/>
              <a:gd name="connsiteX18" fmla="*/ 231735 w 571237"/>
              <a:gd name="connsiteY18" fmla="*/ 457259 h 571237"/>
              <a:gd name="connsiteX19" fmla="*/ 219640 w 571237"/>
              <a:gd name="connsiteY19" fmla="*/ 467085 h 571237"/>
              <a:gd name="connsiteX20" fmla="*/ 219132 w 571237"/>
              <a:gd name="connsiteY20" fmla="*/ 467097 h 571237"/>
              <a:gd name="connsiteX21" fmla="*/ 206809 w 571237"/>
              <a:gd name="connsiteY21" fmla="*/ 458222 h 571237"/>
              <a:gd name="connsiteX22" fmla="*/ 157845 w 571237"/>
              <a:gd name="connsiteY22" fmla="*/ 311305 h 571237"/>
              <a:gd name="connsiteX23" fmla="*/ 89306 w 571237"/>
              <a:gd name="connsiteY23" fmla="*/ 311305 h 571237"/>
              <a:gd name="connsiteX24" fmla="*/ 76323 w 571237"/>
              <a:gd name="connsiteY24" fmla="*/ 298322 h 571237"/>
              <a:gd name="connsiteX25" fmla="*/ 89306 w 571237"/>
              <a:gd name="connsiteY25" fmla="*/ 285339 h 571237"/>
              <a:gd name="connsiteX26" fmla="*/ 167202 w 571237"/>
              <a:gd name="connsiteY26" fmla="*/ 285339 h 571237"/>
              <a:gd name="connsiteX27" fmla="*/ 179526 w 571237"/>
              <a:gd name="connsiteY27" fmla="*/ 294214 h 571237"/>
              <a:gd name="connsiteX28" fmla="*/ 217358 w 571237"/>
              <a:gd name="connsiteY28" fmla="*/ 407711 h 571237"/>
              <a:gd name="connsiteX29" fmla="*/ 284426 w 571237"/>
              <a:gd name="connsiteY29" fmla="*/ 139386 h 571237"/>
              <a:gd name="connsiteX30" fmla="*/ 296522 w 571237"/>
              <a:gd name="connsiteY30" fmla="*/ 129560 h 571237"/>
              <a:gd name="connsiteX31" fmla="*/ 309327 w 571237"/>
              <a:gd name="connsiteY31" fmla="*/ 138410 h 571237"/>
              <a:gd name="connsiteX32" fmla="*/ 375279 w 571237"/>
              <a:gd name="connsiteY32" fmla="*/ 335280 h 571237"/>
              <a:gd name="connsiteX33" fmla="*/ 388541 w 571237"/>
              <a:gd name="connsiteY33" fmla="*/ 294329 h 571237"/>
              <a:gd name="connsiteX34" fmla="*/ 400890 w 571237"/>
              <a:gd name="connsiteY34" fmla="*/ 285340 h 571237"/>
              <a:gd name="connsiteX35" fmla="*/ 478786 w 571237"/>
              <a:gd name="connsiteY35" fmla="*/ 285340 h 571237"/>
              <a:gd name="connsiteX36" fmla="*/ 491769 w 571237"/>
              <a:gd name="connsiteY36" fmla="*/ 298323 h 571237"/>
              <a:gd name="connsiteX37" fmla="*/ 478786 w 571237"/>
              <a:gd name="connsiteY37" fmla="*/ 311305 h 571237"/>
              <a:gd name="connsiteX38" fmla="*/ 467376 w 571237"/>
              <a:gd name="connsiteY38" fmla="*/ 129827 h 571237"/>
              <a:gd name="connsiteX39" fmla="*/ 441411 w 571237"/>
              <a:gd name="connsiteY39" fmla="*/ 103862 h 571237"/>
              <a:gd name="connsiteX40" fmla="*/ 441411 w 571237"/>
              <a:gd name="connsiteY40" fmla="*/ 44324 h 571237"/>
              <a:gd name="connsiteX41" fmla="*/ 526914 w 571237"/>
              <a:gd name="connsiteY41" fmla="*/ 129827 h 571237"/>
              <a:gd name="connsiteX42" fmla="*/ 467376 w 571237"/>
              <a:gd name="connsiteY42" fmla="*/ 129827 h 5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1237" h="571237">
                <a:moveTo>
                  <a:pt x="567417" y="133615"/>
                </a:moveTo>
                <a:lnTo>
                  <a:pt x="437623" y="3819"/>
                </a:lnTo>
                <a:cubicBezTo>
                  <a:pt x="435273" y="1462"/>
                  <a:pt x="432023" y="0"/>
                  <a:pt x="428428" y="0"/>
                </a:cubicBezTo>
                <a:lnTo>
                  <a:pt x="51931" y="0"/>
                </a:lnTo>
                <a:cubicBezTo>
                  <a:pt x="23303" y="0"/>
                  <a:pt x="0" y="23290"/>
                  <a:pt x="0" y="51931"/>
                </a:cubicBezTo>
                <a:lnTo>
                  <a:pt x="0" y="519307"/>
                </a:lnTo>
                <a:cubicBezTo>
                  <a:pt x="0" y="547947"/>
                  <a:pt x="23303" y="571238"/>
                  <a:pt x="51931" y="571238"/>
                </a:cubicBezTo>
                <a:lnTo>
                  <a:pt x="519307" y="571238"/>
                </a:lnTo>
                <a:cubicBezTo>
                  <a:pt x="547934" y="571238"/>
                  <a:pt x="571238" y="547948"/>
                  <a:pt x="571238" y="519307"/>
                </a:cubicBezTo>
                <a:lnTo>
                  <a:pt x="571238" y="142809"/>
                </a:lnTo>
                <a:cubicBezTo>
                  <a:pt x="571236" y="139213"/>
                  <a:pt x="569776" y="135965"/>
                  <a:pt x="567417" y="133615"/>
                </a:cubicBezTo>
                <a:close/>
                <a:moveTo>
                  <a:pt x="478786" y="311305"/>
                </a:moveTo>
                <a:lnTo>
                  <a:pt x="410323" y="311305"/>
                </a:lnTo>
                <a:lnTo>
                  <a:pt x="387832" y="380770"/>
                </a:lnTo>
                <a:cubicBezTo>
                  <a:pt x="386107" y="386107"/>
                  <a:pt x="381163" y="389734"/>
                  <a:pt x="375559" y="389758"/>
                </a:cubicBezTo>
                <a:cubicBezTo>
                  <a:pt x="375534" y="389758"/>
                  <a:pt x="375508" y="389758"/>
                  <a:pt x="375483" y="389758"/>
                </a:cubicBezTo>
                <a:cubicBezTo>
                  <a:pt x="369905" y="389758"/>
                  <a:pt x="364934" y="386196"/>
                  <a:pt x="363185" y="380896"/>
                </a:cubicBezTo>
                <a:lnTo>
                  <a:pt x="298829" y="188820"/>
                </a:lnTo>
                <a:lnTo>
                  <a:pt x="231735" y="457259"/>
                </a:lnTo>
                <a:cubicBezTo>
                  <a:pt x="230341" y="462862"/>
                  <a:pt x="225397" y="466869"/>
                  <a:pt x="219640" y="467085"/>
                </a:cubicBezTo>
                <a:cubicBezTo>
                  <a:pt x="219462" y="467097"/>
                  <a:pt x="219284" y="467097"/>
                  <a:pt x="219132" y="467097"/>
                </a:cubicBezTo>
                <a:cubicBezTo>
                  <a:pt x="213554" y="467097"/>
                  <a:pt x="208583" y="463534"/>
                  <a:pt x="206809" y="458222"/>
                </a:cubicBezTo>
                <a:lnTo>
                  <a:pt x="157845" y="311305"/>
                </a:lnTo>
                <a:lnTo>
                  <a:pt x="89306" y="311305"/>
                </a:lnTo>
                <a:cubicBezTo>
                  <a:pt x="82130" y="311305"/>
                  <a:pt x="76323" y="305498"/>
                  <a:pt x="76323" y="298322"/>
                </a:cubicBezTo>
                <a:cubicBezTo>
                  <a:pt x="76323" y="291146"/>
                  <a:pt x="82130" y="285339"/>
                  <a:pt x="89306" y="285339"/>
                </a:cubicBezTo>
                <a:lnTo>
                  <a:pt x="167202" y="285339"/>
                </a:lnTo>
                <a:cubicBezTo>
                  <a:pt x="172780" y="285339"/>
                  <a:pt x="177751" y="288915"/>
                  <a:pt x="179526" y="294214"/>
                </a:cubicBezTo>
                <a:lnTo>
                  <a:pt x="217358" y="407711"/>
                </a:lnTo>
                <a:lnTo>
                  <a:pt x="284426" y="139386"/>
                </a:lnTo>
                <a:cubicBezTo>
                  <a:pt x="285821" y="133783"/>
                  <a:pt x="290765" y="129789"/>
                  <a:pt x="296522" y="129560"/>
                </a:cubicBezTo>
                <a:cubicBezTo>
                  <a:pt x="302202" y="129078"/>
                  <a:pt x="307501" y="132920"/>
                  <a:pt x="309327" y="138410"/>
                </a:cubicBezTo>
                <a:lnTo>
                  <a:pt x="375279" y="335280"/>
                </a:lnTo>
                <a:lnTo>
                  <a:pt x="388541" y="294329"/>
                </a:lnTo>
                <a:cubicBezTo>
                  <a:pt x="390266" y="288966"/>
                  <a:pt x="395261" y="285340"/>
                  <a:pt x="400890" y="285340"/>
                </a:cubicBezTo>
                <a:lnTo>
                  <a:pt x="478786" y="285340"/>
                </a:lnTo>
                <a:cubicBezTo>
                  <a:pt x="485962" y="285340"/>
                  <a:pt x="491769" y="291147"/>
                  <a:pt x="491769" y="298323"/>
                </a:cubicBezTo>
                <a:cubicBezTo>
                  <a:pt x="491769" y="305499"/>
                  <a:pt x="485962" y="311305"/>
                  <a:pt x="478786" y="311305"/>
                </a:cubicBezTo>
                <a:close/>
                <a:moveTo>
                  <a:pt x="467376" y="129827"/>
                </a:moveTo>
                <a:cubicBezTo>
                  <a:pt x="453049" y="129827"/>
                  <a:pt x="441411" y="118175"/>
                  <a:pt x="441411" y="103862"/>
                </a:cubicBezTo>
                <a:lnTo>
                  <a:pt x="441411" y="44324"/>
                </a:lnTo>
                <a:lnTo>
                  <a:pt x="526914" y="129827"/>
                </a:lnTo>
                <a:lnTo>
                  <a:pt x="467376" y="129827"/>
                </a:lnTo>
                <a:close/>
              </a:path>
            </a:pathLst>
          </a:custGeom>
          <a:solidFill>
            <a:schemeClr val="bg1"/>
          </a:solidFill>
          <a:ln w="1198" cap="flat">
            <a:noFill/>
            <a:prstDash val="solid"/>
            <a:miter/>
          </a:ln>
        </p:spPr>
        <p:txBody>
          <a:bodyPr rtlCol="0" anchor="ctr"/>
          <a:lstStyle/>
          <a:p>
            <a:endParaRPr lang="es-MX" sz="900"/>
          </a:p>
        </p:txBody>
      </p:sp>
      <p:grpSp>
        <p:nvGrpSpPr>
          <p:cNvPr id="51" name="Gráfico 230">
            <a:extLst>
              <a:ext uri="{FF2B5EF4-FFF2-40B4-BE49-F238E27FC236}">
                <a16:creationId xmlns:a16="http://schemas.microsoft.com/office/drawing/2014/main" id="{3E32C1F4-287D-8A48-9336-DA3246C32445}"/>
              </a:ext>
            </a:extLst>
          </p:cNvPr>
          <p:cNvGrpSpPr/>
          <p:nvPr/>
        </p:nvGrpSpPr>
        <p:grpSpPr>
          <a:xfrm>
            <a:off x="10477566" y="2276784"/>
            <a:ext cx="570831" cy="570831"/>
            <a:chOff x="1743271" y="2936812"/>
            <a:chExt cx="570831" cy="570831"/>
          </a:xfrm>
        </p:grpSpPr>
        <p:sp>
          <p:nvSpPr>
            <p:cNvPr id="57" name="Forma libre 310">
              <a:extLst>
                <a:ext uri="{FF2B5EF4-FFF2-40B4-BE49-F238E27FC236}">
                  <a16:creationId xmlns:a16="http://schemas.microsoft.com/office/drawing/2014/main" id="{19529AAB-9829-D941-AB3B-4612C36AFA1E}"/>
                </a:ext>
              </a:extLst>
            </p:cNvPr>
            <p:cNvSpPr/>
            <p:nvPr/>
          </p:nvSpPr>
          <p:spPr>
            <a:xfrm>
              <a:off x="2272834" y="3118247"/>
              <a:ext cx="41382" cy="208128"/>
            </a:xfrm>
            <a:custGeom>
              <a:avLst/>
              <a:gdLst>
                <a:gd name="connsiteX0" fmla="*/ 26206 w 41382"/>
                <a:gd name="connsiteY0" fmla="*/ 9805 h 208128"/>
                <a:gd name="connsiteX1" fmla="*/ 9787 w 41382"/>
                <a:gd name="connsiteY1" fmla="*/ 1602 h 208128"/>
                <a:gd name="connsiteX2" fmla="*/ 1583 w 41382"/>
                <a:gd name="connsiteY2" fmla="*/ 18021 h 208128"/>
                <a:gd name="connsiteX3" fmla="*/ 15708 w 41382"/>
                <a:gd name="connsiteY3" fmla="*/ 104183 h 208128"/>
                <a:gd name="connsiteX4" fmla="*/ 1584 w 41382"/>
                <a:gd name="connsiteY4" fmla="*/ 190346 h 208128"/>
                <a:gd name="connsiteX5" fmla="*/ 9788 w 41382"/>
                <a:gd name="connsiteY5" fmla="*/ 206765 h 208128"/>
                <a:gd name="connsiteX6" fmla="*/ 13896 w 41382"/>
                <a:gd name="connsiteY6" fmla="*/ 207437 h 208128"/>
                <a:gd name="connsiteX7" fmla="*/ 26207 w 41382"/>
                <a:gd name="connsiteY7" fmla="*/ 198562 h 208128"/>
                <a:gd name="connsiteX8" fmla="*/ 41674 w 41382"/>
                <a:gd name="connsiteY8" fmla="*/ 104183 h 208128"/>
                <a:gd name="connsiteX9" fmla="*/ 26206 w 41382"/>
                <a:gd name="connsiteY9" fmla="*/ 9805 h 20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2" h="208128">
                  <a:moveTo>
                    <a:pt x="26206" y="9805"/>
                  </a:moveTo>
                  <a:cubicBezTo>
                    <a:pt x="23949" y="3022"/>
                    <a:pt x="16659" y="-718"/>
                    <a:pt x="9787" y="1602"/>
                  </a:cubicBezTo>
                  <a:cubicBezTo>
                    <a:pt x="2991" y="3872"/>
                    <a:pt x="-685" y="11212"/>
                    <a:pt x="1583" y="18021"/>
                  </a:cubicBezTo>
                  <a:cubicBezTo>
                    <a:pt x="10954" y="46129"/>
                    <a:pt x="15708" y="75125"/>
                    <a:pt x="15708" y="104183"/>
                  </a:cubicBezTo>
                  <a:cubicBezTo>
                    <a:pt x="15708" y="133242"/>
                    <a:pt x="10954" y="162238"/>
                    <a:pt x="1584" y="190346"/>
                  </a:cubicBezTo>
                  <a:cubicBezTo>
                    <a:pt x="-685" y="197155"/>
                    <a:pt x="2991" y="204495"/>
                    <a:pt x="9788" y="206765"/>
                  </a:cubicBezTo>
                  <a:cubicBezTo>
                    <a:pt x="11157" y="207221"/>
                    <a:pt x="12539" y="207437"/>
                    <a:pt x="13896" y="207437"/>
                  </a:cubicBezTo>
                  <a:cubicBezTo>
                    <a:pt x="19335" y="207437"/>
                    <a:pt x="24393" y="204001"/>
                    <a:pt x="26207" y="198562"/>
                  </a:cubicBezTo>
                  <a:cubicBezTo>
                    <a:pt x="36477" y="167791"/>
                    <a:pt x="41674" y="136044"/>
                    <a:pt x="41674" y="104183"/>
                  </a:cubicBezTo>
                  <a:cubicBezTo>
                    <a:pt x="41674" y="72323"/>
                    <a:pt x="36476" y="40575"/>
                    <a:pt x="26206" y="9805"/>
                  </a:cubicBezTo>
                  <a:close/>
                </a:path>
              </a:pathLst>
            </a:custGeom>
            <a:solidFill>
              <a:schemeClr val="bg1"/>
            </a:solidFill>
            <a:ln w="9525" cap="flat">
              <a:noFill/>
              <a:prstDash val="solid"/>
              <a:miter/>
            </a:ln>
          </p:spPr>
          <p:txBody>
            <a:bodyPr rtlCol="0" anchor="ctr"/>
            <a:lstStyle/>
            <a:p>
              <a:endParaRPr lang="es-MX"/>
            </a:p>
          </p:txBody>
        </p:sp>
        <p:sp>
          <p:nvSpPr>
            <p:cNvPr id="58" name="Forma libre 311">
              <a:extLst>
                <a:ext uri="{FF2B5EF4-FFF2-40B4-BE49-F238E27FC236}">
                  <a16:creationId xmlns:a16="http://schemas.microsoft.com/office/drawing/2014/main" id="{88F0B535-BCCE-8949-942F-25930EBA05C7}"/>
                </a:ext>
              </a:extLst>
            </p:cNvPr>
            <p:cNvSpPr/>
            <p:nvPr/>
          </p:nvSpPr>
          <p:spPr>
            <a:xfrm>
              <a:off x="2222716" y="3134672"/>
              <a:ext cx="38948" cy="175266"/>
            </a:xfrm>
            <a:custGeom>
              <a:avLst/>
              <a:gdLst>
                <a:gd name="connsiteX0" fmla="*/ 9787 w 38947"/>
                <a:gd name="connsiteY0" fmla="*/ 1584 h 175265"/>
                <a:gd name="connsiteX1" fmla="*/ 1584 w 38947"/>
                <a:gd name="connsiteY1" fmla="*/ 18003 h 175265"/>
                <a:gd name="connsiteX2" fmla="*/ 13020 w 38947"/>
                <a:gd name="connsiteY2" fmla="*/ 87760 h 175265"/>
                <a:gd name="connsiteX3" fmla="*/ 1584 w 38947"/>
                <a:gd name="connsiteY3" fmla="*/ 157516 h 175265"/>
                <a:gd name="connsiteX4" fmla="*/ 9787 w 38947"/>
                <a:gd name="connsiteY4" fmla="*/ 173935 h 175265"/>
                <a:gd name="connsiteX5" fmla="*/ 13895 w 38947"/>
                <a:gd name="connsiteY5" fmla="*/ 174606 h 175265"/>
                <a:gd name="connsiteX6" fmla="*/ 26206 w 38947"/>
                <a:gd name="connsiteY6" fmla="*/ 165731 h 175265"/>
                <a:gd name="connsiteX7" fmla="*/ 38986 w 38947"/>
                <a:gd name="connsiteY7" fmla="*/ 87760 h 175265"/>
                <a:gd name="connsiteX8" fmla="*/ 26206 w 38947"/>
                <a:gd name="connsiteY8" fmla="*/ 9787 h 175265"/>
                <a:gd name="connsiteX9" fmla="*/ 9787 w 38947"/>
                <a:gd name="connsiteY9" fmla="*/ 1584 h 17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7" h="175265">
                  <a:moveTo>
                    <a:pt x="9787" y="1584"/>
                  </a:moveTo>
                  <a:cubicBezTo>
                    <a:pt x="2992" y="3840"/>
                    <a:pt x="-685" y="11194"/>
                    <a:pt x="1584" y="18003"/>
                  </a:cubicBezTo>
                  <a:cubicBezTo>
                    <a:pt x="9165" y="40773"/>
                    <a:pt x="13020" y="64241"/>
                    <a:pt x="13020" y="87760"/>
                  </a:cubicBezTo>
                  <a:cubicBezTo>
                    <a:pt x="13020" y="111278"/>
                    <a:pt x="9165" y="134746"/>
                    <a:pt x="1584" y="157516"/>
                  </a:cubicBezTo>
                  <a:cubicBezTo>
                    <a:pt x="-686" y="164324"/>
                    <a:pt x="2991" y="171677"/>
                    <a:pt x="9787" y="173935"/>
                  </a:cubicBezTo>
                  <a:cubicBezTo>
                    <a:pt x="11156" y="174391"/>
                    <a:pt x="12538" y="174606"/>
                    <a:pt x="13895" y="174606"/>
                  </a:cubicBezTo>
                  <a:cubicBezTo>
                    <a:pt x="19334" y="174606"/>
                    <a:pt x="24393" y="171171"/>
                    <a:pt x="26206" y="165731"/>
                  </a:cubicBezTo>
                  <a:cubicBezTo>
                    <a:pt x="34688" y="140298"/>
                    <a:pt x="38986" y="114067"/>
                    <a:pt x="38986" y="87760"/>
                  </a:cubicBezTo>
                  <a:cubicBezTo>
                    <a:pt x="38986" y="61453"/>
                    <a:pt x="34688" y="35220"/>
                    <a:pt x="26206" y="9787"/>
                  </a:cubicBezTo>
                  <a:cubicBezTo>
                    <a:pt x="23950" y="2991"/>
                    <a:pt x="16672" y="-686"/>
                    <a:pt x="9787" y="1584"/>
                  </a:cubicBezTo>
                  <a:close/>
                </a:path>
              </a:pathLst>
            </a:custGeom>
            <a:solidFill>
              <a:schemeClr val="bg1"/>
            </a:solidFill>
            <a:ln w="9525" cap="flat">
              <a:noFill/>
              <a:prstDash val="solid"/>
              <a:miter/>
            </a:ln>
          </p:spPr>
          <p:txBody>
            <a:bodyPr rtlCol="0" anchor="ctr"/>
            <a:lstStyle/>
            <a:p>
              <a:endParaRPr lang="es-MX"/>
            </a:p>
          </p:txBody>
        </p:sp>
        <p:sp>
          <p:nvSpPr>
            <p:cNvPr id="59" name="Forma libre 312">
              <a:extLst>
                <a:ext uri="{FF2B5EF4-FFF2-40B4-BE49-F238E27FC236}">
                  <a16:creationId xmlns:a16="http://schemas.microsoft.com/office/drawing/2014/main" id="{1325E469-2025-BC41-AACE-71C3BA80D287}"/>
                </a:ext>
              </a:extLst>
            </p:cNvPr>
            <p:cNvSpPr/>
            <p:nvPr/>
          </p:nvSpPr>
          <p:spPr>
            <a:xfrm>
              <a:off x="1742358" y="2935899"/>
              <a:ext cx="443033" cy="572048"/>
            </a:xfrm>
            <a:custGeom>
              <a:avLst/>
              <a:gdLst>
                <a:gd name="connsiteX0" fmla="*/ 391432 w 443033"/>
                <a:gd name="connsiteY0" fmla="*/ 913 h 572048"/>
                <a:gd name="connsiteX1" fmla="*/ 358316 w 443033"/>
                <a:gd name="connsiteY1" fmla="*/ 13173 h 572048"/>
                <a:gd name="connsiteX2" fmla="*/ 190847 w 443033"/>
                <a:gd name="connsiteY2" fmla="*/ 156705 h 572048"/>
                <a:gd name="connsiteX3" fmla="*/ 52844 w 443033"/>
                <a:gd name="connsiteY3" fmla="*/ 156705 h 572048"/>
                <a:gd name="connsiteX4" fmla="*/ 913 w 443033"/>
                <a:gd name="connsiteY4" fmla="*/ 208636 h 572048"/>
                <a:gd name="connsiteX5" fmla="*/ 913 w 443033"/>
                <a:gd name="connsiteY5" fmla="*/ 364428 h 572048"/>
                <a:gd name="connsiteX6" fmla="*/ 52844 w 443033"/>
                <a:gd name="connsiteY6" fmla="*/ 416359 h 572048"/>
                <a:gd name="connsiteX7" fmla="*/ 190847 w 443033"/>
                <a:gd name="connsiteY7" fmla="*/ 416359 h 572048"/>
                <a:gd name="connsiteX8" fmla="*/ 358303 w 443033"/>
                <a:gd name="connsiteY8" fmla="*/ 559889 h 572048"/>
                <a:gd name="connsiteX9" fmla="*/ 391432 w 443033"/>
                <a:gd name="connsiteY9" fmla="*/ 572149 h 572048"/>
                <a:gd name="connsiteX10" fmla="*/ 442323 w 443033"/>
                <a:gd name="connsiteY10" fmla="*/ 521258 h 572048"/>
                <a:gd name="connsiteX11" fmla="*/ 442323 w 443033"/>
                <a:gd name="connsiteY11" fmla="*/ 51803 h 572048"/>
                <a:gd name="connsiteX12" fmla="*/ 391432 w 443033"/>
                <a:gd name="connsiteY12" fmla="*/ 913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033" h="572048">
                  <a:moveTo>
                    <a:pt x="391432" y="913"/>
                  </a:moveTo>
                  <a:cubicBezTo>
                    <a:pt x="379286" y="913"/>
                    <a:pt x="367520" y="5262"/>
                    <a:pt x="358316" y="13173"/>
                  </a:cubicBezTo>
                  <a:lnTo>
                    <a:pt x="190847" y="156705"/>
                  </a:lnTo>
                  <a:lnTo>
                    <a:pt x="52844" y="156705"/>
                  </a:lnTo>
                  <a:cubicBezTo>
                    <a:pt x="24203" y="156705"/>
                    <a:pt x="913" y="179994"/>
                    <a:pt x="913" y="208636"/>
                  </a:cubicBezTo>
                  <a:lnTo>
                    <a:pt x="913" y="364428"/>
                  </a:lnTo>
                  <a:cubicBezTo>
                    <a:pt x="913" y="393068"/>
                    <a:pt x="24203" y="416359"/>
                    <a:pt x="52844" y="416359"/>
                  </a:cubicBezTo>
                  <a:lnTo>
                    <a:pt x="190847" y="416359"/>
                  </a:lnTo>
                  <a:lnTo>
                    <a:pt x="358303" y="559889"/>
                  </a:lnTo>
                  <a:cubicBezTo>
                    <a:pt x="367520" y="567800"/>
                    <a:pt x="379286" y="572149"/>
                    <a:pt x="391432" y="572149"/>
                  </a:cubicBezTo>
                  <a:cubicBezTo>
                    <a:pt x="419489" y="572149"/>
                    <a:pt x="442323" y="549316"/>
                    <a:pt x="442323" y="521258"/>
                  </a:cubicBezTo>
                  <a:lnTo>
                    <a:pt x="442323" y="51803"/>
                  </a:lnTo>
                  <a:cubicBezTo>
                    <a:pt x="442323" y="23746"/>
                    <a:pt x="419489" y="913"/>
                    <a:pt x="391432" y="913"/>
                  </a:cubicBezTo>
                  <a:close/>
                </a:path>
              </a:pathLst>
            </a:custGeom>
            <a:solidFill>
              <a:schemeClr val="bg1"/>
            </a:solidFill>
            <a:ln w="9525" cap="flat">
              <a:noFill/>
              <a:prstDash val="solid"/>
              <a:miter/>
            </a:ln>
          </p:spPr>
          <p:txBody>
            <a:bodyPr rtlCol="0" anchor="ctr"/>
            <a:lstStyle/>
            <a:p>
              <a:endParaRPr lang="es-MX"/>
            </a:p>
          </p:txBody>
        </p:sp>
      </p:grpSp>
      <p:sp>
        <p:nvSpPr>
          <p:cNvPr id="3" name="TextBox 2">
            <a:extLst>
              <a:ext uri="{FF2B5EF4-FFF2-40B4-BE49-F238E27FC236}">
                <a16:creationId xmlns:a16="http://schemas.microsoft.com/office/drawing/2014/main" id="{85AFCF8B-1586-F64F-BC1E-588161BFF28C}"/>
              </a:ext>
            </a:extLst>
          </p:cNvPr>
          <p:cNvSpPr txBox="1"/>
          <p:nvPr/>
        </p:nvSpPr>
        <p:spPr>
          <a:xfrm>
            <a:off x="582576" y="311285"/>
            <a:ext cx="11082176" cy="1107996"/>
          </a:xfrm>
          <a:prstGeom prst="rect">
            <a:avLst/>
          </a:prstGeom>
          <a:noFill/>
        </p:spPr>
        <p:txBody>
          <a:bodyPr wrap="square" rtlCol="0">
            <a:spAutoFit/>
          </a:bodyPr>
          <a:lstStyle/>
          <a:p>
            <a:r>
              <a:rPr lang="en-NG" sz="6600" b="1" dirty="0">
                <a:solidFill>
                  <a:schemeClr val="bg1"/>
                </a:solidFill>
                <a:latin typeface="Garamond" panose="02020404030301010803" pitchFamily="18" charset="0"/>
              </a:rPr>
              <a:t>The Mandate </a:t>
            </a:r>
          </a:p>
        </p:txBody>
      </p:sp>
      <p:pic>
        <p:nvPicPr>
          <p:cNvPr id="60" name="Picture 59">
            <a:extLst>
              <a:ext uri="{FF2B5EF4-FFF2-40B4-BE49-F238E27FC236}">
                <a16:creationId xmlns:a16="http://schemas.microsoft.com/office/drawing/2014/main" id="{91BCA11F-AB8A-0641-BE24-1CCF4D061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044" y="248905"/>
            <a:ext cx="1570106" cy="1248406"/>
          </a:xfrm>
          <a:prstGeom prst="rect">
            <a:avLst/>
          </a:prstGeom>
        </p:spPr>
      </p:pic>
    </p:spTree>
    <p:extLst>
      <p:ext uri="{BB962C8B-B14F-4D97-AF65-F5344CB8AC3E}">
        <p14:creationId xmlns:p14="http://schemas.microsoft.com/office/powerpoint/2010/main" val="1185434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B36D-75C4-8441-A006-C38D34B4479A}"/>
              </a:ext>
            </a:extLst>
          </p:cNvPr>
          <p:cNvSpPr>
            <a:spLocks noGrp="1"/>
          </p:cNvSpPr>
          <p:nvPr>
            <p:ph type="title"/>
          </p:nvPr>
        </p:nvSpPr>
        <p:spPr>
          <a:xfrm>
            <a:off x="212000" y="86846"/>
            <a:ext cx="11141800" cy="853140"/>
          </a:xfrm>
        </p:spPr>
        <p:txBody>
          <a:bodyPr/>
          <a:lstStyle/>
          <a:p>
            <a:pPr eaLnBrk="1" hangingPunct="1">
              <a:defRPr/>
            </a:pPr>
            <a:r>
              <a:rPr lang="en-US" b="1" dirty="0">
                <a:solidFill>
                  <a:schemeClr val="bg1"/>
                </a:solidFill>
                <a:latin typeface="Garamond" pitchFamily="18" charset="0"/>
              </a:rPr>
              <a:t>THE ELEMENTS OF SOCIAL </a:t>
            </a:r>
            <a:endParaRPr lang="en-GB" b="1" dirty="0">
              <a:solidFill>
                <a:schemeClr val="bg1"/>
              </a:solidFill>
              <a:latin typeface="Garamond" pitchFamily="18" charset="0"/>
            </a:endParaRPr>
          </a:p>
        </p:txBody>
      </p:sp>
      <p:sp>
        <p:nvSpPr>
          <p:cNvPr id="3" name="Content Placeholder 2">
            <a:extLst>
              <a:ext uri="{FF2B5EF4-FFF2-40B4-BE49-F238E27FC236}">
                <a16:creationId xmlns:a16="http://schemas.microsoft.com/office/drawing/2014/main" id="{44056350-5B6E-1D4A-A0AF-DEE4983B91B0}"/>
              </a:ext>
            </a:extLst>
          </p:cNvPr>
          <p:cNvSpPr>
            <a:spLocks noGrp="1"/>
          </p:cNvSpPr>
          <p:nvPr>
            <p:ph idx="1"/>
          </p:nvPr>
        </p:nvSpPr>
        <p:spPr>
          <a:xfrm>
            <a:off x="212000" y="896996"/>
            <a:ext cx="11477976" cy="4805082"/>
          </a:xfrm>
        </p:spPr>
        <p:txBody>
          <a:bodyPr>
            <a:normAutofit lnSpcReduction="10000"/>
          </a:bodyPr>
          <a:lstStyle/>
          <a:p>
            <a:pPr eaLnBrk="1" hangingPunct="1">
              <a:buFont typeface="Arial" charset="0"/>
              <a:buChar char="•"/>
              <a:defRPr/>
            </a:pPr>
            <a:r>
              <a:rPr lang="en-US" b="1" dirty="0">
                <a:solidFill>
                  <a:schemeClr val="bg1"/>
                </a:solidFill>
                <a:latin typeface="Garamond" pitchFamily="18" charset="0"/>
              </a:rPr>
              <a:t>Feeding &amp; Skills Acquisition </a:t>
            </a:r>
          </a:p>
          <a:p>
            <a:pPr eaLnBrk="1" hangingPunct="1">
              <a:buFont typeface="Arial" charset="0"/>
              <a:buChar char="•"/>
              <a:defRPr/>
            </a:pPr>
            <a:r>
              <a:rPr lang="en-US" b="1" dirty="0">
                <a:solidFill>
                  <a:schemeClr val="bg1"/>
                </a:solidFill>
                <a:latin typeface="Garamond" pitchFamily="18" charset="0"/>
              </a:rPr>
              <a:t>Prison outreaches </a:t>
            </a:r>
          </a:p>
          <a:p>
            <a:pPr eaLnBrk="1" hangingPunct="1">
              <a:buFont typeface="Arial" charset="0"/>
              <a:buChar char="•"/>
              <a:defRPr/>
            </a:pPr>
            <a:r>
              <a:rPr lang="en-US" b="1" dirty="0">
                <a:solidFill>
                  <a:schemeClr val="bg1"/>
                </a:solidFill>
                <a:latin typeface="Garamond" pitchFamily="18" charset="0"/>
              </a:rPr>
              <a:t>Orphanage outreaches </a:t>
            </a:r>
          </a:p>
          <a:p>
            <a:pPr eaLnBrk="1" hangingPunct="1">
              <a:buFont typeface="Arial" charset="0"/>
              <a:buChar char="•"/>
              <a:defRPr/>
            </a:pPr>
            <a:r>
              <a:rPr lang="en-US" b="1" dirty="0">
                <a:solidFill>
                  <a:schemeClr val="bg1"/>
                </a:solidFill>
                <a:latin typeface="Garamond" pitchFamily="18" charset="0"/>
              </a:rPr>
              <a:t>Charity shop- clothing, furniture, toys – its new to me </a:t>
            </a:r>
          </a:p>
          <a:p>
            <a:pPr eaLnBrk="1" hangingPunct="1">
              <a:buFont typeface="Arial" charset="0"/>
              <a:buChar char="•"/>
              <a:defRPr/>
            </a:pPr>
            <a:r>
              <a:rPr lang="en-US" b="1" dirty="0">
                <a:solidFill>
                  <a:schemeClr val="bg1"/>
                </a:solidFill>
                <a:latin typeface="Garamond" pitchFamily="18" charset="0"/>
              </a:rPr>
              <a:t>Drug rehabilitation </a:t>
            </a:r>
          </a:p>
          <a:p>
            <a:pPr eaLnBrk="1" hangingPunct="1">
              <a:buFont typeface="Arial" charset="0"/>
              <a:buChar char="•"/>
              <a:defRPr/>
            </a:pPr>
            <a:r>
              <a:rPr lang="en-US" b="1" dirty="0">
                <a:solidFill>
                  <a:schemeClr val="bg1"/>
                </a:solidFill>
                <a:latin typeface="Garamond" pitchFamily="18" charset="0"/>
              </a:rPr>
              <a:t>Shelter for abused women </a:t>
            </a:r>
          </a:p>
          <a:p>
            <a:pPr eaLnBrk="1" hangingPunct="1">
              <a:buFont typeface="Arial" charset="0"/>
              <a:buChar char="•"/>
              <a:defRPr/>
            </a:pPr>
            <a:r>
              <a:rPr lang="en-US" b="1" dirty="0">
                <a:solidFill>
                  <a:schemeClr val="bg1"/>
                </a:solidFill>
                <a:latin typeface="Garamond" pitchFamily="18" charset="0"/>
              </a:rPr>
              <a:t>Juvenile delinquency </a:t>
            </a:r>
          </a:p>
          <a:p>
            <a:pPr eaLnBrk="1" hangingPunct="1">
              <a:buFont typeface="Arial" charset="0"/>
              <a:buChar char="•"/>
              <a:defRPr/>
            </a:pPr>
            <a:r>
              <a:rPr lang="en-US" b="1" dirty="0">
                <a:solidFill>
                  <a:schemeClr val="bg1"/>
                </a:solidFill>
                <a:latin typeface="Garamond" pitchFamily="18" charset="0"/>
              </a:rPr>
              <a:t>Environment architecture </a:t>
            </a:r>
          </a:p>
          <a:p>
            <a:pPr eaLnBrk="1" hangingPunct="1">
              <a:buFont typeface="Arial" charset="0"/>
              <a:buChar char="•"/>
              <a:defRPr/>
            </a:pPr>
            <a:r>
              <a:rPr lang="en-US" b="1" dirty="0">
                <a:solidFill>
                  <a:schemeClr val="bg1"/>
                </a:solidFill>
                <a:latin typeface="Garamond" pitchFamily="18" charset="0"/>
              </a:rPr>
              <a:t>Social enterprise / empowerment / cottage industry  </a:t>
            </a:r>
          </a:p>
          <a:p>
            <a:pPr eaLnBrk="1" hangingPunct="1">
              <a:buFont typeface="Arial" charset="0"/>
              <a:buChar char="•"/>
              <a:defRPr/>
            </a:pPr>
            <a:r>
              <a:rPr lang="en-US" b="1" dirty="0">
                <a:solidFill>
                  <a:schemeClr val="bg1"/>
                </a:solidFill>
                <a:latin typeface="Garamond" pitchFamily="18" charset="0"/>
              </a:rPr>
              <a:t>Disaster relief </a:t>
            </a:r>
          </a:p>
          <a:p>
            <a:pPr marL="0" indent="0">
              <a:buNone/>
              <a:defRPr/>
            </a:pPr>
            <a:endParaRPr lang="en-GB" b="1" dirty="0">
              <a:solidFill>
                <a:schemeClr val="bg1"/>
              </a:solidFill>
              <a:latin typeface="Garamond" pitchFamily="18" charset="0"/>
            </a:endParaRPr>
          </a:p>
        </p:txBody>
      </p:sp>
      <p:grpSp>
        <p:nvGrpSpPr>
          <p:cNvPr id="5" name="Group 4">
            <a:extLst>
              <a:ext uri="{FF2B5EF4-FFF2-40B4-BE49-F238E27FC236}">
                <a16:creationId xmlns:a16="http://schemas.microsoft.com/office/drawing/2014/main" id="{5B7D2AB3-41C2-D643-85E7-7BC9809276DB}"/>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7494913E-9245-6F4F-9C3E-668942A08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6A9DFDC3-497A-DC46-A08C-B54D268F925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22E4-7CC9-384B-93C3-5083CE791D13}"/>
              </a:ext>
            </a:extLst>
          </p:cNvPr>
          <p:cNvSpPr>
            <a:spLocks noGrp="1"/>
          </p:cNvSpPr>
          <p:nvPr>
            <p:ph type="title"/>
          </p:nvPr>
        </p:nvSpPr>
        <p:spPr>
          <a:xfrm>
            <a:off x="407894" y="0"/>
            <a:ext cx="10515600" cy="1325563"/>
          </a:xfrm>
        </p:spPr>
        <p:txBody>
          <a:bodyPr/>
          <a:lstStyle/>
          <a:p>
            <a:pPr eaLnBrk="1" hangingPunct="1">
              <a:defRPr/>
            </a:pPr>
            <a:r>
              <a:rPr lang="en-US" b="1" dirty="0">
                <a:solidFill>
                  <a:schemeClr val="bg1"/>
                </a:solidFill>
                <a:latin typeface="Garamond" pitchFamily="18" charset="0"/>
              </a:rPr>
              <a:t>HEALTH </a:t>
            </a:r>
            <a:endParaRPr lang="en-GB" b="1" dirty="0">
              <a:solidFill>
                <a:schemeClr val="bg1"/>
              </a:solidFill>
              <a:latin typeface="Garamond" pitchFamily="18" charset="0"/>
            </a:endParaRPr>
          </a:p>
        </p:txBody>
      </p:sp>
      <p:sp>
        <p:nvSpPr>
          <p:cNvPr id="29699" name="Content Placeholder 2">
            <a:extLst>
              <a:ext uri="{FF2B5EF4-FFF2-40B4-BE49-F238E27FC236}">
                <a16:creationId xmlns:a16="http://schemas.microsoft.com/office/drawing/2014/main" id="{8E82BBD3-3905-2B47-876D-3FB4346F6558}"/>
              </a:ext>
            </a:extLst>
          </p:cNvPr>
          <p:cNvSpPr>
            <a:spLocks noGrp="1"/>
          </p:cNvSpPr>
          <p:nvPr>
            <p:ph idx="1"/>
          </p:nvPr>
        </p:nvSpPr>
        <p:spPr>
          <a:xfrm>
            <a:off x="838200" y="1350740"/>
            <a:ext cx="10515600" cy="4351338"/>
          </a:xfrm>
        </p:spPr>
        <p:txBody>
          <a:bodyPr>
            <a:normAutofit/>
          </a:bodyPr>
          <a:lstStyle/>
          <a:p>
            <a:pPr marL="0" indent="0" algn="ctr">
              <a:buNone/>
            </a:pPr>
            <a:r>
              <a:rPr lang="en-GB" altLang="en-NG" sz="4800" b="1" dirty="0">
                <a:solidFill>
                  <a:schemeClr val="bg1"/>
                </a:solidFill>
                <a:latin typeface="Garamond" panose="02020404030301010803" pitchFamily="18" charset="0"/>
              </a:rPr>
              <a:t>The World Health Organisation defines health as a "state of complete physical, mental, and social well-being and not merely the absence of disease" (WHO, 2010).</a:t>
            </a:r>
          </a:p>
        </p:txBody>
      </p:sp>
      <p:grpSp>
        <p:nvGrpSpPr>
          <p:cNvPr id="5" name="Group 4">
            <a:extLst>
              <a:ext uri="{FF2B5EF4-FFF2-40B4-BE49-F238E27FC236}">
                <a16:creationId xmlns:a16="http://schemas.microsoft.com/office/drawing/2014/main" id="{6B52DCE9-8408-F74D-B536-13BE5F1F0473}"/>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847D9CA-E2A6-3048-AC1D-9C918B964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331087A6-118E-2E4F-9712-D7F702C63F3F}"/>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467F-AA30-0441-B70F-34CADD2C7829}"/>
              </a:ext>
            </a:extLst>
          </p:cNvPr>
          <p:cNvSpPr>
            <a:spLocks noGrp="1"/>
          </p:cNvSpPr>
          <p:nvPr>
            <p:ph type="title"/>
          </p:nvPr>
        </p:nvSpPr>
        <p:spPr>
          <a:xfrm>
            <a:off x="660213" y="49494"/>
            <a:ext cx="7886700" cy="1092200"/>
          </a:xfrm>
        </p:spPr>
        <p:txBody>
          <a:bodyPr/>
          <a:lstStyle/>
          <a:p>
            <a:pPr eaLnBrk="1" hangingPunct="1">
              <a:defRPr/>
            </a:pPr>
            <a:r>
              <a:rPr lang="en-GB" b="1" dirty="0">
                <a:solidFill>
                  <a:schemeClr val="bg1"/>
                </a:solidFill>
                <a:latin typeface="Garamond" pitchFamily="18" charset="0"/>
              </a:rPr>
              <a:t>The Elements of Health</a:t>
            </a:r>
          </a:p>
        </p:txBody>
      </p:sp>
      <p:sp>
        <p:nvSpPr>
          <p:cNvPr id="30723" name="Content Placeholder 2">
            <a:extLst>
              <a:ext uri="{FF2B5EF4-FFF2-40B4-BE49-F238E27FC236}">
                <a16:creationId xmlns:a16="http://schemas.microsoft.com/office/drawing/2014/main" id="{3D6DAB84-8147-964C-B9B4-EDF150B2DC00}"/>
              </a:ext>
            </a:extLst>
          </p:cNvPr>
          <p:cNvSpPr>
            <a:spLocks noGrp="1"/>
          </p:cNvSpPr>
          <p:nvPr>
            <p:ph idx="1"/>
          </p:nvPr>
        </p:nvSpPr>
        <p:spPr>
          <a:xfrm>
            <a:off x="212000" y="1340410"/>
            <a:ext cx="11768000" cy="4361667"/>
          </a:xfrm>
        </p:spPr>
        <p:txBody>
          <a:bodyPr>
            <a:normAutofit/>
          </a:bodyPr>
          <a:lstStyle/>
          <a:p>
            <a:pPr marL="0" indent="0">
              <a:buNone/>
            </a:pPr>
            <a:r>
              <a:rPr lang="en-GB" altLang="en-NG" sz="4000" b="1" dirty="0">
                <a:solidFill>
                  <a:schemeClr val="bg1"/>
                </a:solidFill>
                <a:latin typeface="Garamond" panose="02020404030301010803" pitchFamily="18" charset="0"/>
              </a:rPr>
              <a:t>1. Health Awareness Programs/Advocacy &amp; Medical Outreach/Let’s go a-fishing</a:t>
            </a:r>
          </a:p>
          <a:p>
            <a:pPr marL="0" indent="0">
              <a:buNone/>
            </a:pPr>
            <a:r>
              <a:rPr lang="en-GB" altLang="en-NG" sz="4000" b="1" dirty="0">
                <a:solidFill>
                  <a:schemeClr val="bg1"/>
                </a:solidFill>
                <a:latin typeface="Garamond" panose="02020404030301010803" pitchFamily="18" charset="0"/>
              </a:rPr>
              <a:t>2. Health Institution/ Clinics/Maternity</a:t>
            </a:r>
          </a:p>
          <a:p>
            <a:pPr marL="0" indent="0">
              <a:buNone/>
            </a:pPr>
            <a:r>
              <a:rPr lang="en-GB" altLang="en-NG" sz="4000" b="1" dirty="0">
                <a:solidFill>
                  <a:schemeClr val="bg1"/>
                </a:solidFill>
                <a:latin typeface="Garamond" panose="02020404030301010803" pitchFamily="18" charset="0"/>
              </a:rPr>
              <a:t>3. Drug Abuse Rehabilitation </a:t>
            </a:r>
            <a:r>
              <a:rPr lang="en-GB" altLang="en-NG" sz="4000" b="1" dirty="0" err="1">
                <a:solidFill>
                  <a:schemeClr val="bg1"/>
                </a:solidFill>
                <a:latin typeface="Garamond" panose="02020404030301010803" pitchFamily="18" charset="0"/>
              </a:rPr>
              <a:t>Centers</a:t>
            </a:r>
            <a:endParaRPr lang="en-GB" altLang="en-NG" sz="4000" b="1" dirty="0">
              <a:solidFill>
                <a:schemeClr val="bg1"/>
              </a:solidFill>
              <a:latin typeface="Garamond" panose="02020404030301010803" pitchFamily="18" charset="0"/>
            </a:endParaRPr>
          </a:p>
          <a:p>
            <a:pPr marL="0" indent="0">
              <a:buNone/>
            </a:pPr>
            <a:r>
              <a:rPr lang="en-GB" altLang="en-NG" sz="4000" b="1" dirty="0">
                <a:solidFill>
                  <a:schemeClr val="bg1"/>
                </a:solidFill>
                <a:latin typeface="Garamond" panose="02020404030301010803" pitchFamily="18" charset="0"/>
              </a:rPr>
              <a:t>4. Health Intervention areas (Medical Tourism, Ambulances, Mercy Ship)</a:t>
            </a:r>
          </a:p>
          <a:p>
            <a:pPr marL="0" indent="0">
              <a:buNone/>
            </a:pPr>
            <a:endParaRPr lang="en-GB" altLang="en-NG" b="1" dirty="0">
              <a:solidFill>
                <a:schemeClr val="bg1"/>
              </a:solidFill>
              <a:latin typeface="Garamond" panose="02020404030301010803" pitchFamily="18" charset="0"/>
            </a:endParaRPr>
          </a:p>
        </p:txBody>
      </p:sp>
      <p:grpSp>
        <p:nvGrpSpPr>
          <p:cNvPr id="5" name="Group 4">
            <a:extLst>
              <a:ext uri="{FF2B5EF4-FFF2-40B4-BE49-F238E27FC236}">
                <a16:creationId xmlns:a16="http://schemas.microsoft.com/office/drawing/2014/main" id="{10213132-A49A-AD40-8969-E141D2735347}"/>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B48CC391-B328-B640-ACF2-20962230B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2AC255C6-51DC-654C-A3E6-D9200CF6C72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786B-BD7E-A046-A91E-C5CD3C2BF354}"/>
              </a:ext>
            </a:extLst>
          </p:cNvPr>
          <p:cNvSpPr>
            <a:spLocks noGrp="1"/>
          </p:cNvSpPr>
          <p:nvPr>
            <p:ph type="title"/>
          </p:nvPr>
        </p:nvSpPr>
        <p:spPr>
          <a:xfrm>
            <a:off x="2062163" y="103189"/>
            <a:ext cx="7886700" cy="1062037"/>
          </a:xfrm>
        </p:spPr>
        <p:txBody>
          <a:bodyPr/>
          <a:lstStyle/>
          <a:p>
            <a:pPr eaLnBrk="1" hangingPunct="1">
              <a:defRPr/>
            </a:pPr>
            <a:r>
              <a:rPr lang="en-GB" b="1" dirty="0">
                <a:solidFill>
                  <a:schemeClr val="bg1"/>
                </a:solidFill>
                <a:latin typeface="Garamond" pitchFamily="18" charset="0"/>
              </a:rPr>
              <a:t>The Elements of Health</a:t>
            </a:r>
          </a:p>
        </p:txBody>
      </p:sp>
      <p:sp>
        <p:nvSpPr>
          <p:cNvPr id="31747" name="Content Placeholder 2">
            <a:extLst>
              <a:ext uri="{FF2B5EF4-FFF2-40B4-BE49-F238E27FC236}">
                <a16:creationId xmlns:a16="http://schemas.microsoft.com/office/drawing/2014/main" id="{F6EEFEA9-54A3-834C-BA26-2FBAAED2CD67}"/>
              </a:ext>
            </a:extLst>
          </p:cNvPr>
          <p:cNvSpPr>
            <a:spLocks noGrp="1"/>
          </p:cNvSpPr>
          <p:nvPr>
            <p:ph idx="1"/>
          </p:nvPr>
        </p:nvSpPr>
        <p:spPr>
          <a:xfrm>
            <a:off x="212000" y="1165225"/>
            <a:ext cx="11768000" cy="4536853"/>
          </a:xfrm>
        </p:spPr>
        <p:txBody>
          <a:bodyPr>
            <a:normAutofit/>
          </a:bodyPr>
          <a:lstStyle/>
          <a:p>
            <a:pPr marL="0" indent="0">
              <a:buNone/>
            </a:pPr>
            <a:r>
              <a:rPr lang="en-GB" altLang="en-NG" sz="3600" b="1" dirty="0">
                <a:solidFill>
                  <a:schemeClr val="bg1"/>
                </a:solidFill>
                <a:latin typeface="Garamond" panose="02020404030301010803" pitchFamily="18" charset="0"/>
              </a:rPr>
              <a:t>5. Medical Insurance</a:t>
            </a:r>
          </a:p>
          <a:p>
            <a:pPr marL="0" indent="0">
              <a:buNone/>
            </a:pPr>
            <a:r>
              <a:rPr lang="en-GB" altLang="en-NG" sz="3600" b="1" dirty="0">
                <a:solidFill>
                  <a:schemeClr val="bg1"/>
                </a:solidFill>
                <a:latin typeface="Garamond" panose="02020404030301010803" pitchFamily="18" charset="0"/>
              </a:rPr>
              <a:t>6. Health Maintenance Organizations (HMO)</a:t>
            </a:r>
          </a:p>
          <a:p>
            <a:pPr marL="0" indent="0">
              <a:buNone/>
            </a:pPr>
            <a:r>
              <a:rPr lang="en-GB" altLang="en-NG" sz="3600" b="1" dirty="0">
                <a:solidFill>
                  <a:schemeClr val="bg1"/>
                </a:solidFill>
                <a:latin typeface="Garamond" panose="02020404030301010803" pitchFamily="18" charset="0"/>
              </a:rPr>
              <a:t>7. Medical Equipment</a:t>
            </a:r>
          </a:p>
          <a:p>
            <a:pPr marL="0" indent="0">
              <a:buNone/>
            </a:pPr>
            <a:r>
              <a:rPr lang="en-GB" altLang="en-NG" sz="3600" b="1" dirty="0">
                <a:solidFill>
                  <a:schemeClr val="bg1"/>
                </a:solidFill>
                <a:latin typeface="Garamond" panose="02020404030301010803" pitchFamily="18" charset="0"/>
              </a:rPr>
              <a:t>8. Mental Health</a:t>
            </a:r>
          </a:p>
          <a:p>
            <a:pPr marL="0" indent="0">
              <a:buNone/>
            </a:pPr>
            <a:r>
              <a:rPr lang="en-GB" altLang="en-NG" sz="3600" b="1" dirty="0">
                <a:solidFill>
                  <a:schemeClr val="bg1"/>
                </a:solidFill>
                <a:latin typeface="Garamond" panose="02020404030301010803" pitchFamily="18" charset="0"/>
              </a:rPr>
              <a:t>9. Specialists Hospitals</a:t>
            </a:r>
          </a:p>
          <a:p>
            <a:pPr marL="0" indent="0">
              <a:buNone/>
            </a:pPr>
            <a:r>
              <a:rPr lang="en-GB" altLang="en-NG" sz="3600" b="1" dirty="0">
                <a:solidFill>
                  <a:schemeClr val="bg1"/>
                </a:solidFill>
                <a:latin typeface="Garamond" panose="02020404030301010803" pitchFamily="18" charset="0"/>
              </a:rPr>
              <a:t>10. Water/Hygiene/Sanitation</a:t>
            </a:r>
          </a:p>
          <a:p>
            <a:pPr marL="0" indent="0">
              <a:buNone/>
            </a:pPr>
            <a:r>
              <a:rPr lang="en-GB" altLang="en-NG" sz="3600" b="1" dirty="0">
                <a:solidFill>
                  <a:schemeClr val="bg1"/>
                </a:solidFill>
                <a:latin typeface="Garamond" panose="02020404030301010803" pitchFamily="18" charset="0"/>
              </a:rPr>
              <a:t>11. Health Facilities &amp; Infrastructure</a:t>
            </a:r>
          </a:p>
          <a:p>
            <a:pPr marL="0" indent="0">
              <a:buNone/>
            </a:pPr>
            <a:endParaRPr lang="en-GB" altLang="en-NG" b="1" dirty="0">
              <a:solidFill>
                <a:schemeClr val="bg1"/>
              </a:solidFill>
            </a:endParaRPr>
          </a:p>
        </p:txBody>
      </p:sp>
      <p:grpSp>
        <p:nvGrpSpPr>
          <p:cNvPr id="5" name="Group 4">
            <a:extLst>
              <a:ext uri="{FF2B5EF4-FFF2-40B4-BE49-F238E27FC236}">
                <a16:creationId xmlns:a16="http://schemas.microsoft.com/office/drawing/2014/main" id="{1D5CE76C-ACBE-874F-AB65-FD1B929F6F8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C6111B72-BAE3-F044-9EDC-0EB8AD041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952CFE08-0656-B143-AFF5-D7A1977461F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3790-8520-4F47-B24C-A65F797DEC3D}"/>
              </a:ext>
            </a:extLst>
          </p:cNvPr>
          <p:cNvSpPr>
            <a:spLocks noGrp="1"/>
          </p:cNvSpPr>
          <p:nvPr>
            <p:ph type="title"/>
          </p:nvPr>
        </p:nvSpPr>
        <p:spPr>
          <a:xfrm>
            <a:off x="0" y="-16670"/>
            <a:ext cx="10515600" cy="1325563"/>
          </a:xfrm>
        </p:spPr>
        <p:txBody>
          <a:bodyPr/>
          <a:lstStyle/>
          <a:p>
            <a:pPr eaLnBrk="1" hangingPunct="1">
              <a:defRPr/>
            </a:pPr>
            <a:r>
              <a:rPr lang="en-GB" b="1" dirty="0">
                <a:solidFill>
                  <a:schemeClr val="bg1"/>
                </a:solidFill>
                <a:latin typeface="Garamond" pitchFamily="18" charset="0"/>
              </a:rPr>
              <a:t>                           EDUCATION</a:t>
            </a:r>
            <a:endParaRPr lang="en-GB" dirty="0">
              <a:solidFill>
                <a:schemeClr val="bg1"/>
              </a:solidFill>
              <a:latin typeface="Garamond" pitchFamily="18" charset="0"/>
            </a:endParaRPr>
          </a:p>
        </p:txBody>
      </p:sp>
      <p:sp>
        <p:nvSpPr>
          <p:cNvPr id="32771" name="Content Placeholder 2">
            <a:extLst>
              <a:ext uri="{FF2B5EF4-FFF2-40B4-BE49-F238E27FC236}">
                <a16:creationId xmlns:a16="http://schemas.microsoft.com/office/drawing/2014/main" id="{3DE5A6F2-B58F-A748-A9D1-CA07F770C8B2}"/>
              </a:ext>
            </a:extLst>
          </p:cNvPr>
          <p:cNvSpPr>
            <a:spLocks noGrp="1"/>
          </p:cNvSpPr>
          <p:nvPr>
            <p:ph idx="1"/>
          </p:nvPr>
        </p:nvSpPr>
        <p:spPr>
          <a:xfrm>
            <a:off x="950259" y="1860550"/>
            <a:ext cx="9112904" cy="4351338"/>
          </a:xfrm>
        </p:spPr>
        <p:txBody>
          <a:bodyPr>
            <a:normAutofit/>
          </a:bodyPr>
          <a:lstStyle/>
          <a:p>
            <a:pPr marL="0" indent="0" algn="ctr">
              <a:buNone/>
            </a:pPr>
            <a:r>
              <a:rPr lang="en-GB" altLang="en-NG" sz="5400" b="1" dirty="0">
                <a:solidFill>
                  <a:schemeClr val="bg1"/>
                </a:solidFill>
                <a:latin typeface="Garamond" panose="02020404030301010803" pitchFamily="18" charset="0"/>
              </a:rPr>
              <a:t>Education is a fundamental principle for transforming human lives</a:t>
            </a:r>
          </a:p>
        </p:txBody>
      </p:sp>
      <p:grpSp>
        <p:nvGrpSpPr>
          <p:cNvPr id="5" name="Group 4">
            <a:extLst>
              <a:ext uri="{FF2B5EF4-FFF2-40B4-BE49-F238E27FC236}">
                <a16:creationId xmlns:a16="http://schemas.microsoft.com/office/drawing/2014/main" id="{DF0334E5-0244-8B40-8FD5-3D6579881F31}"/>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710EBE6B-128E-3448-BFD9-96A396987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CFB228C4-88AF-5341-9A87-240ABEED699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CD40-F51A-9941-BE0D-1E50353CB764}"/>
              </a:ext>
            </a:extLst>
          </p:cNvPr>
          <p:cNvSpPr>
            <a:spLocks noGrp="1"/>
          </p:cNvSpPr>
          <p:nvPr>
            <p:ph type="title"/>
          </p:nvPr>
        </p:nvSpPr>
        <p:spPr>
          <a:xfrm>
            <a:off x="461682" y="-16671"/>
            <a:ext cx="10515600" cy="1325563"/>
          </a:xfrm>
        </p:spPr>
        <p:txBody>
          <a:bodyPr/>
          <a:lstStyle/>
          <a:p>
            <a:pPr eaLnBrk="1" hangingPunct="1">
              <a:defRPr/>
            </a:pPr>
            <a:r>
              <a:rPr lang="en-GB" b="1" dirty="0">
                <a:solidFill>
                  <a:schemeClr val="bg1"/>
                </a:solidFill>
                <a:latin typeface="Garamond" pitchFamily="18" charset="0"/>
              </a:rPr>
              <a:t>The Elements of Education</a:t>
            </a:r>
            <a:endParaRPr lang="en-GB" dirty="0">
              <a:solidFill>
                <a:schemeClr val="bg1"/>
              </a:solidFill>
              <a:latin typeface="Garamond" pitchFamily="18" charset="0"/>
            </a:endParaRPr>
          </a:p>
        </p:txBody>
      </p:sp>
      <p:sp>
        <p:nvSpPr>
          <p:cNvPr id="33795" name="Content Placeholder 2">
            <a:extLst>
              <a:ext uri="{FF2B5EF4-FFF2-40B4-BE49-F238E27FC236}">
                <a16:creationId xmlns:a16="http://schemas.microsoft.com/office/drawing/2014/main" id="{8C8BDF18-956F-A14B-817B-C99E55090E41}"/>
              </a:ext>
            </a:extLst>
          </p:cNvPr>
          <p:cNvSpPr>
            <a:spLocks noGrp="1"/>
          </p:cNvSpPr>
          <p:nvPr>
            <p:ph idx="1"/>
          </p:nvPr>
        </p:nvSpPr>
        <p:spPr>
          <a:xfrm>
            <a:off x="461682" y="1308892"/>
            <a:ext cx="11518318" cy="4894684"/>
          </a:xfrm>
        </p:spPr>
        <p:txBody>
          <a:bodyPr>
            <a:normAutofit/>
          </a:bodyPr>
          <a:lstStyle/>
          <a:p>
            <a:pPr marL="0" indent="0">
              <a:buNone/>
              <a:tabLst>
                <a:tab pos="10112375" algn="l"/>
              </a:tabLst>
            </a:pPr>
            <a:r>
              <a:rPr lang="en-GB" altLang="en-NG" sz="4000" b="1" dirty="0">
                <a:solidFill>
                  <a:schemeClr val="bg1"/>
                </a:solidFill>
                <a:latin typeface="Garamond" panose="02020404030301010803" pitchFamily="18" charset="0"/>
              </a:rPr>
              <a:t>1.RCCG Schools – Bridging the equipment and infrastructural gaps 263 RCCG Schools</a:t>
            </a:r>
          </a:p>
          <a:p>
            <a:pPr marL="0" indent="0">
              <a:buNone/>
              <a:tabLst>
                <a:tab pos="10112375" algn="l"/>
              </a:tabLst>
            </a:pPr>
            <a:r>
              <a:rPr lang="en-GB" altLang="en-NG" sz="4000" b="1" dirty="0">
                <a:solidFill>
                  <a:schemeClr val="bg1"/>
                </a:solidFill>
                <a:latin typeface="Garamond" panose="02020404030301010803" pitchFamily="18" charset="0"/>
              </a:rPr>
              <a:t>2.Fortress Schools</a:t>
            </a:r>
          </a:p>
          <a:p>
            <a:pPr marL="0" indent="0">
              <a:buNone/>
              <a:tabLst>
                <a:tab pos="10112375" algn="l"/>
              </a:tabLst>
            </a:pPr>
            <a:r>
              <a:rPr lang="en-GB" altLang="en-NG" sz="4000" b="1" dirty="0">
                <a:solidFill>
                  <a:schemeClr val="bg1"/>
                </a:solidFill>
                <a:latin typeface="Garamond" panose="02020404030301010803" pitchFamily="18" charset="0"/>
              </a:rPr>
              <a:t>3. Build-a-school</a:t>
            </a:r>
          </a:p>
          <a:p>
            <a:pPr marL="0" indent="0">
              <a:buNone/>
              <a:tabLst>
                <a:tab pos="10112375" algn="l"/>
              </a:tabLst>
            </a:pPr>
            <a:r>
              <a:rPr lang="en-GB" altLang="en-NG" sz="4000" b="1" dirty="0">
                <a:solidFill>
                  <a:schemeClr val="bg1"/>
                </a:solidFill>
                <a:latin typeface="Garamond" panose="02020404030301010803" pitchFamily="18" charset="0"/>
              </a:rPr>
              <a:t>4.Equip-a-School</a:t>
            </a:r>
          </a:p>
          <a:p>
            <a:pPr marL="0" indent="0">
              <a:buNone/>
              <a:tabLst>
                <a:tab pos="10112375" algn="l"/>
              </a:tabLst>
            </a:pPr>
            <a:r>
              <a:rPr lang="en-GB" altLang="en-NG" sz="4000" b="1" dirty="0">
                <a:solidFill>
                  <a:schemeClr val="bg1"/>
                </a:solidFill>
                <a:latin typeface="Garamond" panose="02020404030301010803" pitchFamily="18" charset="0"/>
              </a:rPr>
              <a:t>5. Mentor-a-School</a:t>
            </a:r>
          </a:p>
        </p:txBody>
      </p:sp>
      <p:grpSp>
        <p:nvGrpSpPr>
          <p:cNvPr id="5" name="Group 4">
            <a:extLst>
              <a:ext uri="{FF2B5EF4-FFF2-40B4-BE49-F238E27FC236}">
                <a16:creationId xmlns:a16="http://schemas.microsoft.com/office/drawing/2014/main" id="{BC67DAA1-8D97-A042-9675-F52BC905E852}"/>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C7B55D32-E614-224E-AF30-D7B7E811D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BA0C3961-2CE1-2545-84E3-7A1688E9E75F}"/>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3010-2074-EC45-815E-74B5547A596D}"/>
              </a:ext>
            </a:extLst>
          </p:cNvPr>
          <p:cNvSpPr>
            <a:spLocks noGrp="1"/>
          </p:cNvSpPr>
          <p:nvPr>
            <p:ph type="title"/>
          </p:nvPr>
        </p:nvSpPr>
        <p:spPr>
          <a:xfrm>
            <a:off x="550379" y="18255"/>
            <a:ext cx="10515600" cy="1325563"/>
          </a:xfrm>
        </p:spPr>
        <p:txBody>
          <a:bodyPr/>
          <a:lstStyle/>
          <a:p>
            <a:pPr eaLnBrk="1" hangingPunct="1">
              <a:defRPr/>
            </a:pPr>
            <a:r>
              <a:rPr lang="en-GB" b="1" dirty="0">
                <a:solidFill>
                  <a:schemeClr val="bg1"/>
                </a:solidFill>
                <a:latin typeface="Garamond" pitchFamily="18" charset="0"/>
              </a:rPr>
              <a:t>The Elements of Education</a:t>
            </a:r>
            <a:endParaRPr lang="en-GB" dirty="0">
              <a:solidFill>
                <a:schemeClr val="bg1"/>
              </a:solidFill>
            </a:endParaRPr>
          </a:p>
        </p:txBody>
      </p:sp>
      <p:sp>
        <p:nvSpPr>
          <p:cNvPr id="34819" name="Content Placeholder 2">
            <a:extLst>
              <a:ext uri="{FF2B5EF4-FFF2-40B4-BE49-F238E27FC236}">
                <a16:creationId xmlns:a16="http://schemas.microsoft.com/office/drawing/2014/main" id="{87991B51-D432-A24F-96A4-06B4B8E47BB7}"/>
              </a:ext>
            </a:extLst>
          </p:cNvPr>
          <p:cNvSpPr>
            <a:spLocks noGrp="1"/>
          </p:cNvSpPr>
          <p:nvPr>
            <p:ph idx="1"/>
          </p:nvPr>
        </p:nvSpPr>
        <p:spPr>
          <a:xfrm>
            <a:off x="376518" y="1201271"/>
            <a:ext cx="10977282" cy="4975692"/>
          </a:xfrm>
        </p:spPr>
        <p:txBody>
          <a:bodyPr/>
          <a:lstStyle/>
          <a:p>
            <a:pPr marL="0" indent="0">
              <a:buNone/>
              <a:tabLst>
                <a:tab pos="10112375" algn="l"/>
              </a:tabLst>
            </a:pPr>
            <a:r>
              <a:rPr lang="en-GB" altLang="en-NG" sz="3600" b="1" dirty="0">
                <a:solidFill>
                  <a:schemeClr val="bg1"/>
                </a:solidFill>
                <a:latin typeface="Garamond" panose="02020404030301010803" pitchFamily="18" charset="0"/>
              </a:rPr>
              <a:t>6. Adopt-a-School</a:t>
            </a:r>
          </a:p>
          <a:p>
            <a:pPr marL="0" indent="0">
              <a:buNone/>
              <a:tabLst>
                <a:tab pos="10112375" algn="l"/>
              </a:tabLst>
            </a:pPr>
            <a:r>
              <a:rPr lang="en-GB" altLang="en-NG" sz="3600" b="1" dirty="0">
                <a:solidFill>
                  <a:schemeClr val="bg1"/>
                </a:solidFill>
                <a:latin typeface="Garamond" panose="02020404030301010803" pitchFamily="18" charset="0"/>
              </a:rPr>
              <a:t>7. Creche/Nursery/Primary/Secondary Schools</a:t>
            </a:r>
          </a:p>
          <a:p>
            <a:pPr marL="0" indent="0">
              <a:buNone/>
              <a:tabLst>
                <a:tab pos="10112375" algn="l"/>
              </a:tabLst>
            </a:pPr>
            <a:r>
              <a:rPr lang="en-GB" altLang="en-NG" sz="3600" b="1" dirty="0">
                <a:solidFill>
                  <a:schemeClr val="bg1"/>
                </a:solidFill>
                <a:latin typeface="Garamond" panose="02020404030301010803" pitchFamily="18" charset="0"/>
              </a:rPr>
              <a:t>8. Higher Institution/Polytechnic/University Endowment/Infrastructural Gaps</a:t>
            </a:r>
          </a:p>
          <a:p>
            <a:pPr marL="0" indent="0">
              <a:buNone/>
              <a:tabLst>
                <a:tab pos="10112375" algn="l"/>
              </a:tabLst>
            </a:pPr>
            <a:r>
              <a:rPr lang="en-GB" altLang="en-NG" sz="3600" b="1" dirty="0">
                <a:solidFill>
                  <a:schemeClr val="bg1"/>
                </a:solidFill>
                <a:latin typeface="Garamond" panose="02020404030301010803" pitchFamily="18" charset="0"/>
              </a:rPr>
              <a:t>9. Vision 2025 – Eradication of Illiteracy</a:t>
            </a:r>
          </a:p>
          <a:p>
            <a:pPr marL="0" indent="0">
              <a:buNone/>
              <a:tabLst>
                <a:tab pos="10112375" algn="l"/>
              </a:tabLst>
            </a:pPr>
            <a:r>
              <a:rPr lang="en-GB" altLang="en-NG" sz="3600" b="1" dirty="0">
                <a:solidFill>
                  <a:schemeClr val="bg1"/>
                </a:solidFill>
                <a:latin typeface="Garamond" panose="02020404030301010803" pitchFamily="18" charset="0"/>
              </a:rPr>
              <a:t>10. Domestic Staff Education</a:t>
            </a:r>
          </a:p>
          <a:p>
            <a:pPr marL="0" indent="0">
              <a:buNone/>
              <a:tabLst>
                <a:tab pos="10112375" algn="l"/>
              </a:tabLst>
            </a:pPr>
            <a:r>
              <a:rPr lang="en-GB" altLang="en-NG" sz="3600" b="1" dirty="0">
                <a:solidFill>
                  <a:schemeClr val="bg1"/>
                </a:solidFill>
                <a:latin typeface="Garamond" panose="02020404030301010803" pitchFamily="18" charset="0"/>
              </a:rPr>
              <a:t>11. Adult Education</a:t>
            </a:r>
          </a:p>
          <a:p>
            <a:pPr marL="0" indent="0">
              <a:buNone/>
              <a:tabLst>
                <a:tab pos="10112375" algn="l"/>
              </a:tabLst>
            </a:pPr>
            <a:endParaRPr lang="en-GB" altLang="en-NG" b="1" dirty="0">
              <a:solidFill>
                <a:schemeClr val="bg1"/>
              </a:solidFill>
            </a:endParaRPr>
          </a:p>
        </p:txBody>
      </p:sp>
      <p:grpSp>
        <p:nvGrpSpPr>
          <p:cNvPr id="5" name="Group 4">
            <a:extLst>
              <a:ext uri="{FF2B5EF4-FFF2-40B4-BE49-F238E27FC236}">
                <a16:creationId xmlns:a16="http://schemas.microsoft.com/office/drawing/2014/main" id="{286B3034-419C-0441-83C7-706CC8EEDA77}"/>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6B4BF7F5-B041-0A47-AC48-7FBFCAAB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72253C87-B1D5-4747-B6CF-E8DE9AD9B2D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7625-4D10-954C-9BD2-AE69A2BC37BD}"/>
              </a:ext>
            </a:extLst>
          </p:cNvPr>
          <p:cNvSpPr>
            <a:spLocks noGrp="1"/>
          </p:cNvSpPr>
          <p:nvPr>
            <p:ph type="title"/>
          </p:nvPr>
        </p:nvSpPr>
        <p:spPr>
          <a:xfrm>
            <a:off x="212000" y="-44450"/>
            <a:ext cx="10515600" cy="1325563"/>
          </a:xfrm>
        </p:spPr>
        <p:txBody>
          <a:bodyPr/>
          <a:lstStyle/>
          <a:p>
            <a:pPr eaLnBrk="1" hangingPunct="1">
              <a:defRPr/>
            </a:pPr>
            <a:r>
              <a:rPr lang="en-GB" b="1" dirty="0">
                <a:solidFill>
                  <a:schemeClr val="bg1"/>
                </a:solidFill>
                <a:latin typeface="Garamond" pitchFamily="18" charset="0"/>
              </a:rPr>
              <a:t>            MEDIA &amp; COMMUNICATION</a:t>
            </a:r>
            <a:endParaRPr lang="en-GB" dirty="0">
              <a:solidFill>
                <a:schemeClr val="bg1"/>
              </a:solidFill>
              <a:latin typeface="Garamond" pitchFamily="18" charset="0"/>
            </a:endParaRPr>
          </a:p>
        </p:txBody>
      </p:sp>
      <p:sp>
        <p:nvSpPr>
          <p:cNvPr id="3" name="Content Placeholder 2">
            <a:extLst>
              <a:ext uri="{FF2B5EF4-FFF2-40B4-BE49-F238E27FC236}">
                <a16:creationId xmlns:a16="http://schemas.microsoft.com/office/drawing/2014/main" id="{BE9EE6E9-9AE8-324C-931C-D588C9666A1E}"/>
              </a:ext>
            </a:extLst>
          </p:cNvPr>
          <p:cNvSpPr>
            <a:spLocks noGrp="1"/>
          </p:cNvSpPr>
          <p:nvPr>
            <p:ph idx="1"/>
          </p:nvPr>
        </p:nvSpPr>
        <p:spPr>
          <a:xfrm>
            <a:off x="212000" y="1504998"/>
            <a:ext cx="11141800" cy="4671965"/>
          </a:xfrm>
        </p:spPr>
        <p:txBody>
          <a:bodyPr>
            <a:normAutofit/>
          </a:bodyPr>
          <a:lstStyle/>
          <a:p>
            <a:pPr marL="0" indent="0">
              <a:buNone/>
              <a:defRPr/>
            </a:pPr>
            <a:r>
              <a:rPr lang="en-GB" sz="4000" b="1" dirty="0">
                <a:solidFill>
                  <a:schemeClr val="bg1"/>
                </a:solidFill>
                <a:latin typeface="Garamond" pitchFamily="18" charset="0"/>
              </a:rPr>
              <a:t>       Media is the process and means of mass communication to audiences via selected platforms.</a:t>
            </a:r>
          </a:p>
          <a:p>
            <a:pPr marL="0" indent="0">
              <a:buNone/>
              <a:defRPr/>
            </a:pPr>
            <a:endParaRPr lang="en-GB" sz="4000" b="1" dirty="0">
              <a:solidFill>
                <a:schemeClr val="bg1"/>
              </a:solidFill>
              <a:latin typeface="Garamond" pitchFamily="18" charset="0"/>
            </a:endParaRPr>
          </a:p>
          <a:p>
            <a:pPr marL="0" indent="0">
              <a:buNone/>
              <a:defRPr/>
            </a:pPr>
            <a:r>
              <a:rPr lang="en-GB" sz="4000" b="1" dirty="0">
                <a:solidFill>
                  <a:schemeClr val="bg1"/>
                </a:solidFill>
                <a:latin typeface="Garamond" pitchFamily="18" charset="0"/>
              </a:rPr>
              <a:t>        Communication is the effective impartation and exchange of information to and with stakeholders</a:t>
            </a:r>
          </a:p>
        </p:txBody>
      </p:sp>
      <p:grpSp>
        <p:nvGrpSpPr>
          <p:cNvPr id="5" name="Group 4">
            <a:extLst>
              <a:ext uri="{FF2B5EF4-FFF2-40B4-BE49-F238E27FC236}">
                <a16:creationId xmlns:a16="http://schemas.microsoft.com/office/drawing/2014/main" id="{FFE31DAC-9F96-5B44-B4EE-46CD5BB8CF2B}"/>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27B7F51B-D7D2-424E-9B71-7407D44A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57D94283-CD8C-A946-A874-CC2ED081265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grpSp>
        <p:nvGrpSpPr>
          <p:cNvPr id="13" name="Gráfico 74">
            <a:extLst>
              <a:ext uri="{FF2B5EF4-FFF2-40B4-BE49-F238E27FC236}">
                <a16:creationId xmlns:a16="http://schemas.microsoft.com/office/drawing/2014/main" id="{F1A4DCF5-28E6-BD4D-BCB4-F1AA3F598CA7}"/>
              </a:ext>
            </a:extLst>
          </p:cNvPr>
          <p:cNvGrpSpPr/>
          <p:nvPr/>
        </p:nvGrpSpPr>
        <p:grpSpPr>
          <a:xfrm>
            <a:off x="307166" y="1593081"/>
            <a:ext cx="571236" cy="519306"/>
            <a:chOff x="3999529" y="2958273"/>
            <a:chExt cx="571236" cy="519306"/>
          </a:xfrm>
          <a:solidFill>
            <a:schemeClr val="bg1"/>
          </a:solidFill>
        </p:grpSpPr>
        <p:sp>
          <p:nvSpPr>
            <p:cNvPr id="14" name="Forma libre 185">
              <a:extLst>
                <a:ext uri="{FF2B5EF4-FFF2-40B4-BE49-F238E27FC236}">
                  <a16:creationId xmlns:a16="http://schemas.microsoft.com/office/drawing/2014/main" id="{6124F9EB-1BF7-284D-8314-46B64B2AE3D1}"/>
                </a:ext>
              </a:extLst>
            </p:cNvPr>
            <p:cNvSpPr/>
            <p:nvPr/>
          </p:nvSpPr>
          <p:spPr>
            <a:xfrm>
              <a:off x="3999529" y="3010204"/>
              <a:ext cx="77895" cy="77895"/>
            </a:xfrm>
            <a:custGeom>
              <a:avLst/>
              <a:gdLst>
                <a:gd name="connsiteX0" fmla="*/ 77896 w 77895"/>
                <a:gd name="connsiteY0" fmla="*/ 38948 h 77895"/>
                <a:gd name="connsiteX1" fmla="*/ 38948 w 77895"/>
                <a:gd name="connsiteY1" fmla="*/ 77896 h 77895"/>
                <a:gd name="connsiteX2" fmla="*/ 0 w 77895"/>
                <a:gd name="connsiteY2" fmla="*/ 38948 h 77895"/>
                <a:gd name="connsiteX3" fmla="*/ 38948 w 77895"/>
                <a:gd name="connsiteY3" fmla="*/ 0 h 77895"/>
                <a:gd name="connsiteX4" fmla="*/ 77896 w 77895"/>
                <a:gd name="connsiteY4" fmla="*/ 38948 h 7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5" h="77895">
                  <a:moveTo>
                    <a:pt x="77896" y="38948"/>
                  </a:moveTo>
                  <a:cubicBezTo>
                    <a:pt x="77896" y="60458"/>
                    <a:pt x="60458" y="77896"/>
                    <a:pt x="38948" y="77896"/>
                  </a:cubicBezTo>
                  <a:cubicBezTo>
                    <a:pt x="17438" y="77896"/>
                    <a:pt x="0" y="60458"/>
                    <a:pt x="0" y="38948"/>
                  </a:cubicBezTo>
                  <a:cubicBezTo>
                    <a:pt x="0" y="17438"/>
                    <a:pt x="17438" y="0"/>
                    <a:pt x="38948" y="0"/>
                  </a:cubicBezTo>
                  <a:cubicBezTo>
                    <a:pt x="60458" y="0"/>
                    <a:pt x="77896" y="17438"/>
                    <a:pt x="77896" y="38948"/>
                  </a:cubicBezTo>
                  <a:close/>
                </a:path>
              </a:pathLst>
            </a:custGeom>
            <a:grpFill/>
            <a:ln w="1198" cap="flat">
              <a:noFill/>
              <a:prstDash val="solid"/>
              <a:miter/>
            </a:ln>
          </p:spPr>
          <p:txBody>
            <a:bodyPr rtlCol="0" anchor="ctr"/>
            <a:lstStyle/>
            <a:p>
              <a:endParaRPr lang="es-MX"/>
            </a:p>
          </p:txBody>
        </p:sp>
        <p:sp>
          <p:nvSpPr>
            <p:cNvPr id="15" name="Forma libre 186">
              <a:extLst>
                <a:ext uri="{FF2B5EF4-FFF2-40B4-BE49-F238E27FC236}">
                  <a16:creationId xmlns:a16="http://schemas.microsoft.com/office/drawing/2014/main" id="{A0941C51-7A2A-894B-B061-E2E7CF45C55F}"/>
                </a:ext>
              </a:extLst>
            </p:cNvPr>
            <p:cNvSpPr/>
            <p:nvPr/>
          </p:nvSpPr>
          <p:spPr>
            <a:xfrm>
              <a:off x="4103389" y="3191961"/>
              <a:ext cx="467375" cy="129826"/>
            </a:xfrm>
            <a:custGeom>
              <a:avLst/>
              <a:gdLst>
                <a:gd name="connsiteX0" fmla="*/ 428428 w 467375"/>
                <a:gd name="connsiteY0" fmla="*/ 0 h 129826"/>
                <a:gd name="connsiteX1" fmla="*/ 38948 w 467375"/>
                <a:gd name="connsiteY1" fmla="*/ 0 h 129826"/>
                <a:gd name="connsiteX2" fmla="*/ 0 w 467375"/>
                <a:gd name="connsiteY2" fmla="*/ 38948 h 129826"/>
                <a:gd name="connsiteX3" fmla="*/ 0 w 467375"/>
                <a:gd name="connsiteY3" fmla="*/ 90879 h 129826"/>
                <a:gd name="connsiteX4" fmla="*/ 38948 w 467375"/>
                <a:gd name="connsiteY4" fmla="*/ 129827 h 129826"/>
                <a:gd name="connsiteX5" fmla="*/ 428428 w 467375"/>
                <a:gd name="connsiteY5" fmla="*/ 129827 h 129826"/>
                <a:gd name="connsiteX6" fmla="*/ 467376 w 467375"/>
                <a:gd name="connsiteY6" fmla="*/ 90879 h 129826"/>
                <a:gd name="connsiteX7" fmla="*/ 467376 w 467375"/>
                <a:gd name="connsiteY7" fmla="*/ 38948 h 129826"/>
                <a:gd name="connsiteX8" fmla="*/ 428428 w 467375"/>
                <a:gd name="connsiteY8" fmla="*/ 0 h 129826"/>
                <a:gd name="connsiteX9" fmla="*/ 77896 w 467375"/>
                <a:gd name="connsiteY9" fmla="*/ 77896 h 129826"/>
                <a:gd name="connsiteX10" fmla="*/ 64913 w 467375"/>
                <a:gd name="connsiteY10" fmla="*/ 90879 h 129826"/>
                <a:gd name="connsiteX11" fmla="*/ 51931 w 467375"/>
                <a:gd name="connsiteY11" fmla="*/ 77896 h 129826"/>
                <a:gd name="connsiteX12" fmla="*/ 51931 w 467375"/>
                <a:gd name="connsiteY12" fmla="*/ 51931 h 129826"/>
                <a:gd name="connsiteX13" fmla="*/ 64914 w 467375"/>
                <a:gd name="connsiteY13" fmla="*/ 38948 h 129826"/>
                <a:gd name="connsiteX14" fmla="*/ 77897 w 467375"/>
                <a:gd name="connsiteY14" fmla="*/ 51931 h 129826"/>
                <a:gd name="connsiteX15" fmla="*/ 77897 w 467375"/>
                <a:gd name="connsiteY15" fmla="*/ 77896 h 129826"/>
                <a:gd name="connsiteX16" fmla="*/ 129827 w 467375"/>
                <a:gd name="connsiteY16" fmla="*/ 77896 h 129826"/>
                <a:gd name="connsiteX17" fmla="*/ 116844 w 467375"/>
                <a:gd name="connsiteY17" fmla="*/ 90879 h 129826"/>
                <a:gd name="connsiteX18" fmla="*/ 103861 w 467375"/>
                <a:gd name="connsiteY18" fmla="*/ 77896 h 129826"/>
                <a:gd name="connsiteX19" fmla="*/ 103861 w 467375"/>
                <a:gd name="connsiteY19" fmla="*/ 51931 h 129826"/>
                <a:gd name="connsiteX20" fmla="*/ 116844 w 467375"/>
                <a:gd name="connsiteY20" fmla="*/ 38948 h 129826"/>
                <a:gd name="connsiteX21" fmla="*/ 129827 w 467375"/>
                <a:gd name="connsiteY21" fmla="*/ 51931 h 129826"/>
                <a:gd name="connsiteX22" fmla="*/ 129827 w 467375"/>
                <a:gd name="connsiteY22" fmla="*/ 77896 h 129826"/>
                <a:gd name="connsiteX23" fmla="*/ 181758 w 467375"/>
                <a:gd name="connsiteY23" fmla="*/ 77896 h 129826"/>
                <a:gd name="connsiteX24" fmla="*/ 168775 w 467375"/>
                <a:gd name="connsiteY24" fmla="*/ 90879 h 129826"/>
                <a:gd name="connsiteX25" fmla="*/ 155792 w 467375"/>
                <a:gd name="connsiteY25" fmla="*/ 77896 h 129826"/>
                <a:gd name="connsiteX26" fmla="*/ 155792 w 467375"/>
                <a:gd name="connsiteY26" fmla="*/ 51931 h 129826"/>
                <a:gd name="connsiteX27" fmla="*/ 168775 w 467375"/>
                <a:gd name="connsiteY27" fmla="*/ 38948 h 129826"/>
                <a:gd name="connsiteX28" fmla="*/ 181758 w 467375"/>
                <a:gd name="connsiteY28" fmla="*/ 51931 h 129826"/>
                <a:gd name="connsiteX29" fmla="*/ 181758 w 467375"/>
                <a:gd name="connsiteY29" fmla="*/ 77896 h 129826"/>
                <a:gd name="connsiteX30" fmla="*/ 311584 w 467375"/>
                <a:gd name="connsiteY30" fmla="*/ 90879 h 129826"/>
                <a:gd name="connsiteX31" fmla="*/ 285619 w 467375"/>
                <a:gd name="connsiteY31" fmla="*/ 64914 h 129826"/>
                <a:gd name="connsiteX32" fmla="*/ 311584 w 467375"/>
                <a:gd name="connsiteY32" fmla="*/ 38949 h 129826"/>
                <a:gd name="connsiteX33" fmla="*/ 337549 w 467375"/>
                <a:gd name="connsiteY33" fmla="*/ 64914 h 129826"/>
                <a:gd name="connsiteX34" fmla="*/ 311584 w 467375"/>
                <a:gd name="connsiteY34" fmla="*/ 90879 h 129826"/>
                <a:gd name="connsiteX35" fmla="*/ 389480 w 467375"/>
                <a:gd name="connsiteY35" fmla="*/ 90879 h 129826"/>
                <a:gd name="connsiteX36" fmla="*/ 363515 w 467375"/>
                <a:gd name="connsiteY36" fmla="*/ 64914 h 129826"/>
                <a:gd name="connsiteX37" fmla="*/ 389480 w 467375"/>
                <a:gd name="connsiteY37" fmla="*/ 38949 h 129826"/>
                <a:gd name="connsiteX38" fmla="*/ 415444 w 467375"/>
                <a:gd name="connsiteY38" fmla="*/ 64914 h 129826"/>
                <a:gd name="connsiteX39" fmla="*/ 389480 w 467375"/>
                <a:gd name="connsiteY39" fmla="*/ 90879 h 1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7375" h="129826">
                  <a:moveTo>
                    <a:pt x="428428" y="0"/>
                  </a:moveTo>
                  <a:lnTo>
                    <a:pt x="38948" y="0"/>
                  </a:lnTo>
                  <a:cubicBezTo>
                    <a:pt x="17471" y="0"/>
                    <a:pt x="0" y="17471"/>
                    <a:pt x="0" y="38948"/>
                  </a:cubicBezTo>
                  <a:lnTo>
                    <a:pt x="0" y="90879"/>
                  </a:lnTo>
                  <a:cubicBezTo>
                    <a:pt x="0" y="112356"/>
                    <a:pt x="17471" y="129827"/>
                    <a:pt x="38948" y="129827"/>
                  </a:cubicBezTo>
                  <a:lnTo>
                    <a:pt x="428428" y="129827"/>
                  </a:lnTo>
                  <a:cubicBezTo>
                    <a:pt x="449905" y="129827"/>
                    <a:pt x="467376" y="112356"/>
                    <a:pt x="467376" y="90879"/>
                  </a:cubicBezTo>
                  <a:lnTo>
                    <a:pt x="467376" y="38948"/>
                  </a:lnTo>
                  <a:cubicBezTo>
                    <a:pt x="467376" y="17471"/>
                    <a:pt x="449905" y="0"/>
                    <a:pt x="428428" y="0"/>
                  </a:cubicBezTo>
                  <a:close/>
                  <a:moveTo>
                    <a:pt x="77896" y="77896"/>
                  </a:moveTo>
                  <a:cubicBezTo>
                    <a:pt x="77896" y="85072"/>
                    <a:pt x="72089" y="90879"/>
                    <a:pt x="64913" y="90879"/>
                  </a:cubicBezTo>
                  <a:cubicBezTo>
                    <a:pt x="57737" y="90879"/>
                    <a:pt x="51931" y="85072"/>
                    <a:pt x="51931" y="77896"/>
                  </a:cubicBezTo>
                  <a:lnTo>
                    <a:pt x="51931" y="51931"/>
                  </a:lnTo>
                  <a:cubicBezTo>
                    <a:pt x="51931" y="44755"/>
                    <a:pt x="57738" y="38948"/>
                    <a:pt x="64914" y="38948"/>
                  </a:cubicBezTo>
                  <a:cubicBezTo>
                    <a:pt x="72090" y="38948"/>
                    <a:pt x="77897" y="44755"/>
                    <a:pt x="77897" y="51931"/>
                  </a:cubicBezTo>
                  <a:lnTo>
                    <a:pt x="77897" y="77896"/>
                  </a:lnTo>
                  <a:close/>
                  <a:moveTo>
                    <a:pt x="129827" y="77896"/>
                  </a:moveTo>
                  <a:cubicBezTo>
                    <a:pt x="129827" y="85072"/>
                    <a:pt x="124020" y="90879"/>
                    <a:pt x="116844" y="90879"/>
                  </a:cubicBezTo>
                  <a:cubicBezTo>
                    <a:pt x="109668" y="90879"/>
                    <a:pt x="103861" y="85072"/>
                    <a:pt x="103861" y="77896"/>
                  </a:cubicBezTo>
                  <a:lnTo>
                    <a:pt x="103861" y="51931"/>
                  </a:lnTo>
                  <a:cubicBezTo>
                    <a:pt x="103861" y="44755"/>
                    <a:pt x="109668" y="38948"/>
                    <a:pt x="116844" y="38948"/>
                  </a:cubicBezTo>
                  <a:cubicBezTo>
                    <a:pt x="124020" y="38948"/>
                    <a:pt x="129827" y="44755"/>
                    <a:pt x="129827" y="51931"/>
                  </a:cubicBezTo>
                  <a:lnTo>
                    <a:pt x="129827" y="77896"/>
                  </a:lnTo>
                  <a:close/>
                  <a:moveTo>
                    <a:pt x="181758" y="77896"/>
                  </a:moveTo>
                  <a:cubicBezTo>
                    <a:pt x="181758" y="85072"/>
                    <a:pt x="175951" y="90879"/>
                    <a:pt x="168775" y="90879"/>
                  </a:cubicBezTo>
                  <a:cubicBezTo>
                    <a:pt x="161599" y="90879"/>
                    <a:pt x="155792" y="85072"/>
                    <a:pt x="155792" y="77896"/>
                  </a:cubicBezTo>
                  <a:lnTo>
                    <a:pt x="155792" y="51931"/>
                  </a:lnTo>
                  <a:cubicBezTo>
                    <a:pt x="155792" y="44755"/>
                    <a:pt x="161599" y="38948"/>
                    <a:pt x="168775" y="38948"/>
                  </a:cubicBezTo>
                  <a:cubicBezTo>
                    <a:pt x="175951" y="38948"/>
                    <a:pt x="181758" y="44755"/>
                    <a:pt x="181758" y="51931"/>
                  </a:cubicBezTo>
                  <a:lnTo>
                    <a:pt x="181758" y="77896"/>
                  </a:lnTo>
                  <a:close/>
                  <a:moveTo>
                    <a:pt x="311584" y="90879"/>
                  </a:moveTo>
                  <a:cubicBezTo>
                    <a:pt x="297258" y="90879"/>
                    <a:pt x="285619" y="79227"/>
                    <a:pt x="285619" y="64914"/>
                  </a:cubicBezTo>
                  <a:cubicBezTo>
                    <a:pt x="285619" y="50601"/>
                    <a:pt x="297258" y="38949"/>
                    <a:pt x="311584" y="38949"/>
                  </a:cubicBezTo>
                  <a:cubicBezTo>
                    <a:pt x="325909" y="38949"/>
                    <a:pt x="337549" y="50601"/>
                    <a:pt x="337549" y="64914"/>
                  </a:cubicBezTo>
                  <a:cubicBezTo>
                    <a:pt x="337550" y="79227"/>
                    <a:pt x="325910" y="90879"/>
                    <a:pt x="311584" y="90879"/>
                  </a:cubicBezTo>
                  <a:close/>
                  <a:moveTo>
                    <a:pt x="389480" y="90879"/>
                  </a:moveTo>
                  <a:cubicBezTo>
                    <a:pt x="375154" y="90879"/>
                    <a:pt x="363515" y="79227"/>
                    <a:pt x="363515" y="64914"/>
                  </a:cubicBezTo>
                  <a:cubicBezTo>
                    <a:pt x="363515" y="50601"/>
                    <a:pt x="375154" y="38949"/>
                    <a:pt x="389480" y="38949"/>
                  </a:cubicBezTo>
                  <a:cubicBezTo>
                    <a:pt x="403805" y="38949"/>
                    <a:pt x="415444" y="50601"/>
                    <a:pt x="415444" y="64914"/>
                  </a:cubicBezTo>
                  <a:cubicBezTo>
                    <a:pt x="415446" y="79227"/>
                    <a:pt x="403806" y="90879"/>
                    <a:pt x="389480" y="90879"/>
                  </a:cubicBezTo>
                  <a:close/>
                </a:path>
              </a:pathLst>
            </a:custGeom>
            <a:grpFill/>
            <a:ln w="1198" cap="flat">
              <a:noFill/>
              <a:prstDash val="solid"/>
              <a:miter/>
            </a:ln>
          </p:spPr>
          <p:txBody>
            <a:bodyPr rtlCol="0" anchor="ctr"/>
            <a:lstStyle/>
            <a:p>
              <a:endParaRPr lang="es-MX"/>
            </a:p>
          </p:txBody>
        </p:sp>
        <p:sp>
          <p:nvSpPr>
            <p:cNvPr id="16" name="Forma libre 187">
              <a:extLst>
                <a:ext uri="{FF2B5EF4-FFF2-40B4-BE49-F238E27FC236}">
                  <a16:creationId xmlns:a16="http://schemas.microsoft.com/office/drawing/2014/main" id="{26289B65-AB74-CE40-861D-37D19DDD8FA1}"/>
                </a:ext>
              </a:extLst>
            </p:cNvPr>
            <p:cNvSpPr/>
            <p:nvPr/>
          </p:nvSpPr>
          <p:spPr>
            <a:xfrm>
              <a:off x="4103389" y="3347753"/>
              <a:ext cx="467375" cy="129826"/>
            </a:xfrm>
            <a:custGeom>
              <a:avLst/>
              <a:gdLst>
                <a:gd name="connsiteX0" fmla="*/ 428428 w 467375"/>
                <a:gd name="connsiteY0" fmla="*/ 0 h 129826"/>
                <a:gd name="connsiteX1" fmla="*/ 38948 w 467375"/>
                <a:gd name="connsiteY1" fmla="*/ 0 h 129826"/>
                <a:gd name="connsiteX2" fmla="*/ 0 w 467375"/>
                <a:gd name="connsiteY2" fmla="*/ 38948 h 129826"/>
                <a:gd name="connsiteX3" fmla="*/ 0 w 467375"/>
                <a:gd name="connsiteY3" fmla="*/ 90879 h 129826"/>
                <a:gd name="connsiteX4" fmla="*/ 38948 w 467375"/>
                <a:gd name="connsiteY4" fmla="*/ 129827 h 129826"/>
                <a:gd name="connsiteX5" fmla="*/ 428428 w 467375"/>
                <a:gd name="connsiteY5" fmla="*/ 129827 h 129826"/>
                <a:gd name="connsiteX6" fmla="*/ 467376 w 467375"/>
                <a:gd name="connsiteY6" fmla="*/ 90879 h 129826"/>
                <a:gd name="connsiteX7" fmla="*/ 467376 w 467375"/>
                <a:gd name="connsiteY7" fmla="*/ 38948 h 129826"/>
                <a:gd name="connsiteX8" fmla="*/ 428428 w 467375"/>
                <a:gd name="connsiteY8" fmla="*/ 0 h 129826"/>
                <a:gd name="connsiteX9" fmla="*/ 77896 w 467375"/>
                <a:gd name="connsiteY9" fmla="*/ 77896 h 129826"/>
                <a:gd name="connsiteX10" fmla="*/ 64913 w 467375"/>
                <a:gd name="connsiteY10" fmla="*/ 90879 h 129826"/>
                <a:gd name="connsiteX11" fmla="*/ 51931 w 467375"/>
                <a:gd name="connsiteY11" fmla="*/ 77896 h 129826"/>
                <a:gd name="connsiteX12" fmla="*/ 51931 w 467375"/>
                <a:gd name="connsiteY12" fmla="*/ 51931 h 129826"/>
                <a:gd name="connsiteX13" fmla="*/ 64914 w 467375"/>
                <a:gd name="connsiteY13" fmla="*/ 38948 h 129826"/>
                <a:gd name="connsiteX14" fmla="*/ 77897 w 467375"/>
                <a:gd name="connsiteY14" fmla="*/ 51931 h 129826"/>
                <a:gd name="connsiteX15" fmla="*/ 77897 w 467375"/>
                <a:gd name="connsiteY15" fmla="*/ 77896 h 129826"/>
                <a:gd name="connsiteX16" fmla="*/ 129827 w 467375"/>
                <a:gd name="connsiteY16" fmla="*/ 77896 h 129826"/>
                <a:gd name="connsiteX17" fmla="*/ 116844 w 467375"/>
                <a:gd name="connsiteY17" fmla="*/ 90879 h 129826"/>
                <a:gd name="connsiteX18" fmla="*/ 103861 w 467375"/>
                <a:gd name="connsiteY18" fmla="*/ 77896 h 129826"/>
                <a:gd name="connsiteX19" fmla="*/ 103861 w 467375"/>
                <a:gd name="connsiteY19" fmla="*/ 51931 h 129826"/>
                <a:gd name="connsiteX20" fmla="*/ 116844 w 467375"/>
                <a:gd name="connsiteY20" fmla="*/ 38948 h 129826"/>
                <a:gd name="connsiteX21" fmla="*/ 129827 w 467375"/>
                <a:gd name="connsiteY21" fmla="*/ 51931 h 129826"/>
                <a:gd name="connsiteX22" fmla="*/ 129827 w 467375"/>
                <a:gd name="connsiteY22" fmla="*/ 77896 h 129826"/>
                <a:gd name="connsiteX23" fmla="*/ 181758 w 467375"/>
                <a:gd name="connsiteY23" fmla="*/ 77896 h 129826"/>
                <a:gd name="connsiteX24" fmla="*/ 168775 w 467375"/>
                <a:gd name="connsiteY24" fmla="*/ 90879 h 129826"/>
                <a:gd name="connsiteX25" fmla="*/ 155792 w 467375"/>
                <a:gd name="connsiteY25" fmla="*/ 77896 h 129826"/>
                <a:gd name="connsiteX26" fmla="*/ 155792 w 467375"/>
                <a:gd name="connsiteY26" fmla="*/ 51931 h 129826"/>
                <a:gd name="connsiteX27" fmla="*/ 168775 w 467375"/>
                <a:gd name="connsiteY27" fmla="*/ 38948 h 129826"/>
                <a:gd name="connsiteX28" fmla="*/ 181758 w 467375"/>
                <a:gd name="connsiteY28" fmla="*/ 51931 h 129826"/>
                <a:gd name="connsiteX29" fmla="*/ 181758 w 467375"/>
                <a:gd name="connsiteY29" fmla="*/ 77896 h 129826"/>
                <a:gd name="connsiteX30" fmla="*/ 311584 w 467375"/>
                <a:gd name="connsiteY30" fmla="*/ 90879 h 129826"/>
                <a:gd name="connsiteX31" fmla="*/ 285619 w 467375"/>
                <a:gd name="connsiteY31" fmla="*/ 64914 h 129826"/>
                <a:gd name="connsiteX32" fmla="*/ 311584 w 467375"/>
                <a:gd name="connsiteY32" fmla="*/ 38949 h 129826"/>
                <a:gd name="connsiteX33" fmla="*/ 337549 w 467375"/>
                <a:gd name="connsiteY33" fmla="*/ 64914 h 129826"/>
                <a:gd name="connsiteX34" fmla="*/ 311584 w 467375"/>
                <a:gd name="connsiteY34" fmla="*/ 90879 h 129826"/>
                <a:gd name="connsiteX35" fmla="*/ 389480 w 467375"/>
                <a:gd name="connsiteY35" fmla="*/ 90879 h 129826"/>
                <a:gd name="connsiteX36" fmla="*/ 363515 w 467375"/>
                <a:gd name="connsiteY36" fmla="*/ 64914 h 129826"/>
                <a:gd name="connsiteX37" fmla="*/ 389480 w 467375"/>
                <a:gd name="connsiteY37" fmla="*/ 38949 h 129826"/>
                <a:gd name="connsiteX38" fmla="*/ 415444 w 467375"/>
                <a:gd name="connsiteY38" fmla="*/ 64914 h 129826"/>
                <a:gd name="connsiteX39" fmla="*/ 389480 w 467375"/>
                <a:gd name="connsiteY39" fmla="*/ 90879 h 1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7375" h="129826">
                  <a:moveTo>
                    <a:pt x="428428" y="0"/>
                  </a:moveTo>
                  <a:lnTo>
                    <a:pt x="38948" y="0"/>
                  </a:lnTo>
                  <a:cubicBezTo>
                    <a:pt x="17471" y="0"/>
                    <a:pt x="0" y="17471"/>
                    <a:pt x="0" y="38948"/>
                  </a:cubicBezTo>
                  <a:lnTo>
                    <a:pt x="0" y="90879"/>
                  </a:lnTo>
                  <a:cubicBezTo>
                    <a:pt x="0" y="112356"/>
                    <a:pt x="17471" y="129827"/>
                    <a:pt x="38948" y="129827"/>
                  </a:cubicBezTo>
                  <a:lnTo>
                    <a:pt x="428428" y="129827"/>
                  </a:lnTo>
                  <a:cubicBezTo>
                    <a:pt x="449905" y="129827"/>
                    <a:pt x="467376" y="112356"/>
                    <a:pt x="467376" y="90879"/>
                  </a:cubicBezTo>
                  <a:lnTo>
                    <a:pt x="467376" y="38948"/>
                  </a:lnTo>
                  <a:cubicBezTo>
                    <a:pt x="467376" y="17472"/>
                    <a:pt x="449905" y="0"/>
                    <a:pt x="428428" y="0"/>
                  </a:cubicBezTo>
                  <a:close/>
                  <a:moveTo>
                    <a:pt x="77896" y="77896"/>
                  </a:moveTo>
                  <a:cubicBezTo>
                    <a:pt x="77896" y="85072"/>
                    <a:pt x="72089" y="90879"/>
                    <a:pt x="64913" y="90879"/>
                  </a:cubicBezTo>
                  <a:cubicBezTo>
                    <a:pt x="57737" y="90879"/>
                    <a:pt x="51931" y="85072"/>
                    <a:pt x="51931" y="77896"/>
                  </a:cubicBezTo>
                  <a:lnTo>
                    <a:pt x="51931" y="51931"/>
                  </a:lnTo>
                  <a:cubicBezTo>
                    <a:pt x="51931" y="44755"/>
                    <a:pt x="57738" y="38948"/>
                    <a:pt x="64914" y="38948"/>
                  </a:cubicBezTo>
                  <a:cubicBezTo>
                    <a:pt x="72090" y="38948"/>
                    <a:pt x="77897" y="44755"/>
                    <a:pt x="77897" y="51931"/>
                  </a:cubicBezTo>
                  <a:lnTo>
                    <a:pt x="77897" y="77896"/>
                  </a:lnTo>
                  <a:close/>
                  <a:moveTo>
                    <a:pt x="129827" y="77896"/>
                  </a:moveTo>
                  <a:cubicBezTo>
                    <a:pt x="129827" y="85072"/>
                    <a:pt x="124020" y="90879"/>
                    <a:pt x="116844" y="90879"/>
                  </a:cubicBezTo>
                  <a:cubicBezTo>
                    <a:pt x="109668" y="90879"/>
                    <a:pt x="103861" y="85072"/>
                    <a:pt x="103861" y="77896"/>
                  </a:cubicBezTo>
                  <a:lnTo>
                    <a:pt x="103861" y="51931"/>
                  </a:lnTo>
                  <a:cubicBezTo>
                    <a:pt x="103861" y="44755"/>
                    <a:pt x="109668" y="38948"/>
                    <a:pt x="116844" y="38948"/>
                  </a:cubicBezTo>
                  <a:cubicBezTo>
                    <a:pt x="124020" y="38948"/>
                    <a:pt x="129827" y="44755"/>
                    <a:pt x="129827" y="51931"/>
                  </a:cubicBezTo>
                  <a:lnTo>
                    <a:pt x="129827" y="77896"/>
                  </a:lnTo>
                  <a:close/>
                  <a:moveTo>
                    <a:pt x="181758" y="77896"/>
                  </a:moveTo>
                  <a:cubicBezTo>
                    <a:pt x="181758" y="85072"/>
                    <a:pt x="175951" y="90879"/>
                    <a:pt x="168775" y="90879"/>
                  </a:cubicBezTo>
                  <a:cubicBezTo>
                    <a:pt x="161599" y="90879"/>
                    <a:pt x="155792" y="85072"/>
                    <a:pt x="155792" y="77896"/>
                  </a:cubicBezTo>
                  <a:lnTo>
                    <a:pt x="155792" y="51931"/>
                  </a:lnTo>
                  <a:cubicBezTo>
                    <a:pt x="155792" y="44755"/>
                    <a:pt x="161599" y="38948"/>
                    <a:pt x="168775" y="38948"/>
                  </a:cubicBezTo>
                  <a:cubicBezTo>
                    <a:pt x="175951" y="38948"/>
                    <a:pt x="181758" y="44755"/>
                    <a:pt x="181758" y="51931"/>
                  </a:cubicBezTo>
                  <a:lnTo>
                    <a:pt x="181758" y="77896"/>
                  </a:lnTo>
                  <a:close/>
                  <a:moveTo>
                    <a:pt x="311584" y="90879"/>
                  </a:moveTo>
                  <a:cubicBezTo>
                    <a:pt x="297258" y="90879"/>
                    <a:pt x="285619" y="79227"/>
                    <a:pt x="285619" y="64914"/>
                  </a:cubicBezTo>
                  <a:cubicBezTo>
                    <a:pt x="285619" y="50601"/>
                    <a:pt x="297258" y="38949"/>
                    <a:pt x="311584" y="38949"/>
                  </a:cubicBezTo>
                  <a:cubicBezTo>
                    <a:pt x="325909" y="38949"/>
                    <a:pt x="337549" y="50601"/>
                    <a:pt x="337549" y="64914"/>
                  </a:cubicBezTo>
                  <a:cubicBezTo>
                    <a:pt x="337550" y="79227"/>
                    <a:pt x="325910" y="90879"/>
                    <a:pt x="311584" y="90879"/>
                  </a:cubicBezTo>
                  <a:close/>
                  <a:moveTo>
                    <a:pt x="389480" y="90879"/>
                  </a:moveTo>
                  <a:cubicBezTo>
                    <a:pt x="375154" y="90879"/>
                    <a:pt x="363515" y="79227"/>
                    <a:pt x="363515" y="64914"/>
                  </a:cubicBezTo>
                  <a:cubicBezTo>
                    <a:pt x="363515" y="50601"/>
                    <a:pt x="375154" y="38949"/>
                    <a:pt x="389480" y="38949"/>
                  </a:cubicBezTo>
                  <a:cubicBezTo>
                    <a:pt x="403805" y="38949"/>
                    <a:pt x="415444" y="50601"/>
                    <a:pt x="415444" y="64914"/>
                  </a:cubicBezTo>
                  <a:cubicBezTo>
                    <a:pt x="415446" y="79227"/>
                    <a:pt x="403806" y="90879"/>
                    <a:pt x="389480" y="90879"/>
                  </a:cubicBezTo>
                  <a:close/>
                </a:path>
              </a:pathLst>
            </a:custGeom>
            <a:grpFill/>
            <a:ln w="1198" cap="flat">
              <a:noFill/>
              <a:prstDash val="solid"/>
              <a:miter/>
            </a:ln>
          </p:spPr>
          <p:txBody>
            <a:bodyPr rtlCol="0" anchor="ctr"/>
            <a:lstStyle/>
            <a:p>
              <a:endParaRPr lang="es-MX"/>
            </a:p>
          </p:txBody>
        </p:sp>
        <p:sp>
          <p:nvSpPr>
            <p:cNvPr id="17" name="Forma libre 188">
              <a:extLst>
                <a:ext uri="{FF2B5EF4-FFF2-40B4-BE49-F238E27FC236}">
                  <a16:creationId xmlns:a16="http://schemas.microsoft.com/office/drawing/2014/main" id="{C95E2E59-AC00-BD45-A24E-B57A686133F0}"/>
                </a:ext>
              </a:extLst>
            </p:cNvPr>
            <p:cNvSpPr/>
            <p:nvPr/>
          </p:nvSpPr>
          <p:spPr>
            <a:xfrm>
              <a:off x="4025493" y="2958273"/>
              <a:ext cx="467375" cy="362525"/>
            </a:xfrm>
            <a:custGeom>
              <a:avLst/>
              <a:gdLst>
                <a:gd name="connsiteX0" fmla="*/ 116844 w 467375"/>
                <a:gd name="connsiteY0" fmla="*/ 207723 h 362525"/>
                <a:gd name="connsiteX1" fmla="*/ 454392 w 467375"/>
                <a:gd name="connsiteY1" fmla="*/ 207723 h 362525"/>
                <a:gd name="connsiteX2" fmla="*/ 467376 w 467375"/>
                <a:gd name="connsiteY2" fmla="*/ 194740 h 362525"/>
                <a:gd name="connsiteX3" fmla="*/ 467376 w 467375"/>
                <a:gd name="connsiteY3" fmla="*/ 90879 h 362525"/>
                <a:gd name="connsiteX4" fmla="*/ 467376 w 467375"/>
                <a:gd name="connsiteY4" fmla="*/ 12983 h 362525"/>
                <a:gd name="connsiteX5" fmla="*/ 454392 w 467375"/>
                <a:gd name="connsiteY5" fmla="*/ 0 h 362525"/>
                <a:gd name="connsiteX6" fmla="*/ 12983 w 467375"/>
                <a:gd name="connsiteY6" fmla="*/ 0 h 362525"/>
                <a:gd name="connsiteX7" fmla="*/ 0 w 467375"/>
                <a:gd name="connsiteY7" fmla="*/ 12983 h 362525"/>
                <a:gd name="connsiteX8" fmla="*/ 12983 w 467375"/>
                <a:gd name="connsiteY8" fmla="*/ 25966 h 362525"/>
                <a:gd name="connsiteX9" fmla="*/ 77896 w 467375"/>
                <a:gd name="connsiteY9" fmla="*/ 90879 h 362525"/>
                <a:gd name="connsiteX10" fmla="*/ 71658 w 467375"/>
                <a:gd name="connsiteY10" fmla="*/ 118124 h 362525"/>
                <a:gd name="connsiteX11" fmla="*/ 71639 w 467375"/>
                <a:gd name="connsiteY11" fmla="*/ 118236 h 362525"/>
                <a:gd name="connsiteX12" fmla="*/ 12983 w 467375"/>
                <a:gd name="connsiteY12" fmla="*/ 155792 h 362525"/>
                <a:gd name="connsiteX13" fmla="*/ 0 w 467375"/>
                <a:gd name="connsiteY13" fmla="*/ 168775 h 362525"/>
                <a:gd name="connsiteX14" fmla="*/ 0 w 467375"/>
                <a:gd name="connsiteY14" fmla="*/ 311584 h 362525"/>
                <a:gd name="connsiteX15" fmla="*/ 40596 w 467375"/>
                <a:gd name="connsiteY15" fmla="*/ 362209 h 362525"/>
                <a:gd name="connsiteX16" fmla="*/ 43435 w 467375"/>
                <a:gd name="connsiteY16" fmla="*/ 362525 h 362525"/>
                <a:gd name="connsiteX17" fmla="*/ 53147 w 467375"/>
                <a:gd name="connsiteY17" fmla="*/ 358164 h 362525"/>
                <a:gd name="connsiteX18" fmla="*/ 55682 w 467375"/>
                <a:gd name="connsiteY18" fmla="*/ 345232 h 362525"/>
                <a:gd name="connsiteX19" fmla="*/ 51931 w 467375"/>
                <a:gd name="connsiteY19" fmla="*/ 324567 h 362525"/>
                <a:gd name="connsiteX20" fmla="*/ 51931 w 467375"/>
                <a:gd name="connsiteY20" fmla="*/ 272636 h 362525"/>
                <a:gd name="connsiteX21" fmla="*/ 116844 w 467375"/>
                <a:gd name="connsiteY21" fmla="*/ 207723 h 362525"/>
                <a:gd name="connsiteX22" fmla="*/ 433804 w 467375"/>
                <a:gd name="connsiteY22" fmla="*/ 25966 h 362525"/>
                <a:gd name="connsiteX23" fmla="*/ 441411 w 467375"/>
                <a:gd name="connsiteY23" fmla="*/ 25966 h 362525"/>
                <a:gd name="connsiteX24" fmla="*/ 441411 w 467375"/>
                <a:gd name="connsiteY24" fmla="*/ 77897 h 362525"/>
                <a:gd name="connsiteX25" fmla="*/ 381873 w 467375"/>
                <a:gd name="connsiteY25" fmla="*/ 77897 h 362525"/>
                <a:gd name="connsiteX26" fmla="*/ 433804 w 467375"/>
                <a:gd name="connsiteY26" fmla="*/ 25966 h 362525"/>
                <a:gd name="connsiteX27" fmla="*/ 278012 w 467375"/>
                <a:gd name="connsiteY27" fmla="*/ 25966 h 362525"/>
                <a:gd name="connsiteX28" fmla="*/ 319191 w 467375"/>
                <a:gd name="connsiteY28" fmla="*/ 25966 h 362525"/>
                <a:gd name="connsiteX29" fmla="*/ 267260 w 467375"/>
                <a:gd name="connsiteY29" fmla="*/ 77897 h 362525"/>
                <a:gd name="connsiteX30" fmla="*/ 226081 w 467375"/>
                <a:gd name="connsiteY30" fmla="*/ 77897 h 362525"/>
                <a:gd name="connsiteX31" fmla="*/ 278012 w 467375"/>
                <a:gd name="connsiteY31" fmla="*/ 25966 h 362525"/>
                <a:gd name="connsiteX32" fmla="*/ 122220 w 467375"/>
                <a:gd name="connsiteY32" fmla="*/ 25966 h 362525"/>
                <a:gd name="connsiteX33" fmla="*/ 163399 w 467375"/>
                <a:gd name="connsiteY33" fmla="*/ 25966 h 362525"/>
                <a:gd name="connsiteX34" fmla="*/ 111468 w 467375"/>
                <a:gd name="connsiteY34" fmla="*/ 77897 h 362525"/>
                <a:gd name="connsiteX35" fmla="*/ 102885 w 467375"/>
                <a:gd name="connsiteY35" fmla="*/ 77897 h 362525"/>
                <a:gd name="connsiteX36" fmla="*/ 95290 w 467375"/>
                <a:gd name="connsiteY36" fmla="*/ 52895 h 362525"/>
                <a:gd name="connsiteX37" fmla="*/ 122220 w 467375"/>
                <a:gd name="connsiteY37" fmla="*/ 25966 h 3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7375" h="362525">
                  <a:moveTo>
                    <a:pt x="116844" y="207723"/>
                  </a:moveTo>
                  <a:lnTo>
                    <a:pt x="454392" y="207723"/>
                  </a:lnTo>
                  <a:cubicBezTo>
                    <a:pt x="461569" y="207723"/>
                    <a:pt x="467376" y="201916"/>
                    <a:pt x="467376" y="194740"/>
                  </a:cubicBezTo>
                  <a:lnTo>
                    <a:pt x="467376" y="90879"/>
                  </a:lnTo>
                  <a:lnTo>
                    <a:pt x="467376" y="12983"/>
                  </a:lnTo>
                  <a:cubicBezTo>
                    <a:pt x="467376" y="5807"/>
                    <a:pt x="461569" y="0"/>
                    <a:pt x="454392" y="0"/>
                  </a:cubicBezTo>
                  <a:lnTo>
                    <a:pt x="12983" y="0"/>
                  </a:lnTo>
                  <a:cubicBezTo>
                    <a:pt x="5807" y="0"/>
                    <a:pt x="0" y="5807"/>
                    <a:pt x="0" y="12983"/>
                  </a:cubicBezTo>
                  <a:cubicBezTo>
                    <a:pt x="0" y="20159"/>
                    <a:pt x="5807" y="25966"/>
                    <a:pt x="12983" y="25966"/>
                  </a:cubicBezTo>
                  <a:cubicBezTo>
                    <a:pt x="48787" y="25966"/>
                    <a:pt x="77896" y="55088"/>
                    <a:pt x="77896" y="90879"/>
                  </a:cubicBezTo>
                  <a:cubicBezTo>
                    <a:pt x="77896" y="100096"/>
                    <a:pt x="75792" y="109262"/>
                    <a:pt x="71658" y="118124"/>
                  </a:cubicBezTo>
                  <a:cubicBezTo>
                    <a:pt x="71641" y="118161"/>
                    <a:pt x="71655" y="118201"/>
                    <a:pt x="71639" y="118236"/>
                  </a:cubicBezTo>
                  <a:cubicBezTo>
                    <a:pt x="61280" y="140345"/>
                    <a:pt x="38977" y="155792"/>
                    <a:pt x="12983" y="155792"/>
                  </a:cubicBezTo>
                  <a:cubicBezTo>
                    <a:pt x="5807" y="155792"/>
                    <a:pt x="0" y="161599"/>
                    <a:pt x="0" y="168775"/>
                  </a:cubicBezTo>
                  <a:lnTo>
                    <a:pt x="0" y="311584"/>
                  </a:lnTo>
                  <a:cubicBezTo>
                    <a:pt x="0" y="336053"/>
                    <a:pt x="16710" y="356870"/>
                    <a:pt x="40596" y="362209"/>
                  </a:cubicBezTo>
                  <a:cubicBezTo>
                    <a:pt x="41534" y="362424"/>
                    <a:pt x="42498" y="362525"/>
                    <a:pt x="43435" y="362525"/>
                  </a:cubicBezTo>
                  <a:cubicBezTo>
                    <a:pt x="47112" y="362525"/>
                    <a:pt x="50663" y="360966"/>
                    <a:pt x="53147" y="358164"/>
                  </a:cubicBezTo>
                  <a:cubicBezTo>
                    <a:pt x="56266" y="354639"/>
                    <a:pt x="57255" y="349682"/>
                    <a:pt x="55682" y="345232"/>
                  </a:cubicBezTo>
                  <a:cubicBezTo>
                    <a:pt x="53148" y="338056"/>
                    <a:pt x="51931" y="331299"/>
                    <a:pt x="51931" y="324567"/>
                  </a:cubicBezTo>
                  <a:lnTo>
                    <a:pt x="51931" y="272636"/>
                  </a:lnTo>
                  <a:cubicBezTo>
                    <a:pt x="51931" y="236845"/>
                    <a:pt x="81041" y="207723"/>
                    <a:pt x="116844" y="207723"/>
                  </a:cubicBezTo>
                  <a:close/>
                  <a:moveTo>
                    <a:pt x="433804" y="25966"/>
                  </a:moveTo>
                  <a:lnTo>
                    <a:pt x="441411" y="25966"/>
                  </a:lnTo>
                  <a:lnTo>
                    <a:pt x="441411" y="77897"/>
                  </a:lnTo>
                  <a:lnTo>
                    <a:pt x="381873" y="77897"/>
                  </a:lnTo>
                  <a:lnTo>
                    <a:pt x="433804" y="25966"/>
                  </a:lnTo>
                  <a:close/>
                  <a:moveTo>
                    <a:pt x="278012" y="25966"/>
                  </a:moveTo>
                  <a:lnTo>
                    <a:pt x="319191" y="25966"/>
                  </a:lnTo>
                  <a:lnTo>
                    <a:pt x="267260" y="77897"/>
                  </a:lnTo>
                  <a:lnTo>
                    <a:pt x="226081" y="77897"/>
                  </a:lnTo>
                  <a:lnTo>
                    <a:pt x="278012" y="25966"/>
                  </a:lnTo>
                  <a:close/>
                  <a:moveTo>
                    <a:pt x="122220" y="25966"/>
                  </a:moveTo>
                  <a:lnTo>
                    <a:pt x="163399" y="25966"/>
                  </a:lnTo>
                  <a:lnTo>
                    <a:pt x="111468" y="77897"/>
                  </a:lnTo>
                  <a:lnTo>
                    <a:pt x="102885" y="77897"/>
                  </a:lnTo>
                  <a:cubicBezTo>
                    <a:pt x="101591" y="69326"/>
                    <a:pt x="99043" y="60895"/>
                    <a:pt x="95290" y="52895"/>
                  </a:cubicBezTo>
                  <a:lnTo>
                    <a:pt x="122220" y="25966"/>
                  </a:lnTo>
                  <a:close/>
                </a:path>
              </a:pathLst>
            </a:custGeom>
            <a:grpFill/>
            <a:ln w="1198" cap="flat">
              <a:noFill/>
              <a:prstDash val="solid"/>
              <a:miter/>
            </a:ln>
          </p:spPr>
          <p:txBody>
            <a:bodyPr rtlCol="0" anchor="ctr"/>
            <a:lstStyle/>
            <a:p>
              <a:endParaRPr lang="es-MX"/>
            </a:p>
          </p:txBody>
        </p:sp>
      </p:grpSp>
      <p:grpSp>
        <p:nvGrpSpPr>
          <p:cNvPr id="18" name="Gráfico 230">
            <a:extLst>
              <a:ext uri="{FF2B5EF4-FFF2-40B4-BE49-F238E27FC236}">
                <a16:creationId xmlns:a16="http://schemas.microsoft.com/office/drawing/2014/main" id="{6CEAB490-7123-CB4F-AC1D-F93BB4F879CD}"/>
              </a:ext>
            </a:extLst>
          </p:cNvPr>
          <p:cNvGrpSpPr/>
          <p:nvPr/>
        </p:nvGrpSpPr>
        <p:grpSpPr>
          <a:xfrm>
            <a:off x="385061" y="3993050"/>
            <a:ext cx="570831" cy="570831"/>
            <a:chOff x="1743271" y="2936812"/>
            <a:chExt cx="570831" cy="570831"/>
          </a:xfrm>
          <a:solidFill>
            <a:schemeClr val="bg1"/>
          </a:solidFill>
        </p:grpSpPr>
        <p:sp>
          <p:nvSpPr>
            <p:cNvPr id="19" name="Forma libre 310">
              <a:extLst>
                <a:ext uri="{FF2B5EF4-FFF2-40B4-BE49-F238E27FC236}">
                  <a16:creationId xmlns:a16="http://schemas.microsoft.com/office/drawing/2014/main" id="{7A845301-CA10-474D-B46A-D50C4342D2C2}"/>
                </a:ext>
              </a:extLst>
            </p:cNvPr>
            <p:cNvSpPr/>
            <p:nvPr/>
          </p:nvSpPr>
          <p:spPr>
            <a:xfrm>
              <a:off x="2272834" y="3118247"/>
              <a:ext cx="41382" cy="208128"/>
            </a:xfrm>
            <a:custGeom>
              <a:avLst/>
              <a:gdLst>
                <a:gd name="connsiteX0" fmla="*/ 26206 w 41382"/>
                <a:gd name="connsiteY0" fmla="*/ 9805 h 208128"/>
                <a:gd name="connsiteX1" fmla="*/ 9787 w 41382"/>
                <a:gd name="connsiteY1" fmla="*/ 1602 h 208128"/>
                <a:gd name="connsiteX2" fmla="*/ 1583 w 41382"/>
                <a:gd name="connsiteY2" fmla="*/ 18021 h 208128"/>
                <a:gd name="connsiteX3" fmla="*/ 15708 w 41382"/>
                <a:gd name="connsiteY3" fmla="*/ 104183 h 208128"/>
                <a:gd name="connsiteX4" fmla="*/ 1584 w 41382"/>
                <a:gd name="connsiteY4" fmla="*/ 190346 h 208128"/>
                <a:gd name="connsiteX5" fmla="*/ 9788 w 41382"/>
                <a:gd name="connsiteY5" fmla="*/ 206765 h 208128"/>
                <a:gd name="connsiteX6" fmla="*/ 13896 w 41382"/>
                <a:gd name="connsiteY6" fmla="*/ 207437 h 208128"/>
                <a:gd name="connsiteX7" fmla="*/ 26207 w 41382"/>
                <a:gd name="connsiteY7" fmla="*/ 198562 h 208128"/>
                <a:gd name="connsiteX8" fmla="*/ 41674 w 41382"/>
                <a:gd name="connsiteY8" fmla="*/ 104183 h 208128"/>
                <a:gd name="connsiteX9" fmla="*/ 26206 w 41382"/>
                <a:gd name="connsiteY9" fmla="*/ 9805 h 20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2" h="208128">
                  <a:moveTo>
                    <a:pt x="26206" y="9805"/>
                  </a:moveTo>
                  <a:cubicBezTo>
                    <a:pt x="23949" y="3022"/>
                    <a:pt x="16659" y="-718"/>
                    <a:pt x="9787" y="1602"/>
                  </a:cubicBezTo>
                  <a:cubicBezTo>
                    <a:pt x="2991" y="3872"/>
                    <a:pt x="-685" y="11212"/>
                    <a:pt x="1583" y="18021"/>
                  </a:cubicBezTo>
                  <a:cubicBezTo>
                    <a:pt x="10954" y="46129"/>
                    <a:pt x="15708" y="75125"/>
                    <a:pt x="15708" y="104183"/>
                  </a:cubicBezTo>
                  <a:cubicBezTo>
                    <a:pt x="15708" y="133242"/>
                    <a:pt x="10954" y="162238"/>
                    <a:pt x="1584" y="190346"/>
                  </a:cubicBezTo>
                  <a:cubicBezTo>
                    <a:pt x="-685" y="197155"/>
                    <a:pt x="2991" y="204495"/>
                    <a:pt x="9788" y="206765"/>
                  </a:cubicBezTo>
                  <a:cubicBezTo>
                    <a:pt x="11157" y="207221"/>
                    <a:pt x="12539" y="207437"/>
                    <a:pt x="13896" y="207437"/>
                  </a:cubicBezTo>
                  <a:cubicBezTo>
                    <a:pt x="19335" y="207437"/>
                    <a:pt x="24393" y="204001"/>
                    <a:pt x="26207" y="198562"/>
                  </a:cubicBezTo>
                  <a:cubicBezTo>
                    <a:pt x="36477" y="167791"/>
                    <a:pt x="41674" y="136044"/>
                    <a:pt x="41674" y="104183"/>
                  </a:cubicBezTo>
                  <a:cubicBezTo>
                    <a:pt x="41674" y="72323"/>
                    <a:pt x="36476" y="40575"/>
                    <a:pt x="26206" y="9805"/>
                  </a:cubicBezTo>
                  <a:close/>
                </a:path>
              </a:pathLst>
            </a:custGeom>
            <a:grpFill/>
            <a:ln w="9525" cap="flat">
              <a:noFill/>
              <a:prstDash val="solid"/>
              <a:miter/>
            </a:ln>
          </p:spPr>
          <p:txBody>
            <a:bodyPr rtlCol="0" anchor="ctr"/>
            <a:lstStyle/>
            <a:p>
              <a:endParaRPr lang="es-MX"/>
            </a:p>
          </p:txBody>
        </p:sp>
        <p:sp>
          <p:nvSpPr>
            <p:cNvPr id="20" name="Forma libre 311">
              <a:extLst>
                <a:ext uri="{FF2B5EF4-FFF2-40B4-BE49-F238E27FC236}">
                  <a16:creationId xmlns:a16="http://schemas.microsoft.com/office/drawing/2014/main" id="{A188215F-36CE-DB4E-80EA-EF83F42B988F}"/>
                </a:ext>
              </a:extLst>
            </p:cNvPr>
            <p:cNvSpPr/>
            <p:nvPr/>
          </p:nvSpPr>
          <p:spPr>
            <a:xfrm>
              <a:off x="2222716" y="3134672"/>
              <a:ext cx="38948" cy="175266"/>
            </a:xfrm>
            <a:custGeom>
              <a:avLst/>
              <a:gdLst>
                <a:gd name="connsiteX0" fmla="*/ 9787 w 38947"/>
                <a:gd name="connsiteY0" fmla="*/ 1584 h 175265"/>
                <a:gd name="connsiteX1" fmla="*/ 1584 w 38947"/>
                <a:gd name="connsiteY1" fmla="*/ 18003 h 175265"/>
                <a:gd name="connsiteX2" fmla="*/ 13020 w 38947"/>
                <a:gd name="connsiteY2" fmla="*/ 87760 h 175265"/>
                <a:gd name="connsiteX3" fmla="*/ 1584 w 38947"/>
                <a:gd name="connsiteY3" fmla="*/ 157516 h 175265"/>
                <a:gd name="connsiteX4" fmla="*/ 9787 w 38947"/>
                <a:gd name="connsiteY4" fmla="*/ 173935 h 175265"/>
                <a:gd name="connsiteX5" fmla="*/ 13895 w 38947"/>
                <a:gd name="connsiteY5" fmla="*/ 174606 h 175265"/>
                <a:gd name="connsiteX6" fmla="*/ 26206 w 38947"/>
                <a:gd name="connsiteY6" fmla="*/ 165731 h 175265"/>
                <a:gd name="connsiteX7" fmla="*/ 38986 w 38947"/>
                <a:gd name="connsiteY7" fmla="*/ 87760 h 175265"/>
                <a:gd name="connsiteX8" fmla="*/ 26206 w 38947"/>
                <a:gd name="connsiteY8" fmla="*/ 9787 h 175265"/>
                <a:gd name="connsiteX9" fmla="*/ 9787 w 38947"/>
                <a:gd name="connsiteY9" fmla="*/ 1584 h 17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7" h="175265">
                  <a:moveTo>
                    <a:pt x="9787" y="1584"/>
                  </a:moveTo>
                  <a:cubicBezTo>
                    <a:pt x="2992" y="3840"/>
                    <a:pt x="-685" y="11194"/>
                    <a:pt x="1584" y="18003"/>
                  </a:cubicBezTo>
                  <a:cubicBezTo>
                    <a:pt x="9165" y="40773"/>
                    <a:pt x="13020" y="64241"/>
                    <a:pt x="13020" y="87760"/>
                  </a:cubicBezTo>
                  <a:cubicBezTo>
                    <a:pt x="13020" y="111278"/>
                    <a:pt x="9165" y="134746"/>
                    <a:pt x="1584" y="157516"/>
                  </a:cubicBezTo>
                  <a:cubicBezTo>
                    <a:pt x="-686" y="164324"/>
                    <a:pt x="2991" y="171677"/>
                    <a:pt x="9787" y="173935"/>
                  </a:cubicBezTo>
                  <a:cubicBezTo>
                    <a:pt x="11156" y="174391"/>
                    <a:pt x="12538" y="174606"/>
                    <a:pt x="13895" y="174606"/>
                  </a:cubicBezTo>
                  <a:cubicBezTo>
                    <a:pt x="19334" y="174606"/>
                    <a:pt x="24393" y="171171"/>
                    <a:pt x="26206" y="165731"/>
                  </a:cubicBezTo>
                  <a:cubicBezTo>
                    <a:pt x="34688" y="140298"/>
                    <a:pt x="38986" y="114067"/>
                    <a:pt x="38986" y="87760"/>
                  </a:cubicBezTo>
                  <a:cubicBezTo>
                    <a:pt x="38986" y="61453"/>
                    <a:pt x="34688" y="35220"/>
                    <a:pt x="26206" y="9787"/>
                  </a:cubicBezTo>
                  <a:cubicBezTo>
                    <a:pt x="23950" y="2991"/>
                    <a:pt x="16672" y="-686"/>
                    <a:pt x="9787" y="1584"/>
                  </a:cubicBezTo>
                  <a:close/>
                </a:path>
              </a:pathLst>
            </a:custGeom>
            <a:grpFill/>
            <a:ln w="9525" cap="flat">
              <a:noFill/>
              <a:prstDash val="solid"/>
              <a:miter/>
            </a:ln>
          </p:spPr>
          <p:txBody>
            <a:bodyPr rtlCol="0" anchor="ctr"/>
            <a:lstStyle/>
            <a:p>
              <a:endParaRPr lang="es-MX"/>
            </a:p>
          </p:txBody>
        </p:sp>
        <p:sp>
          <p:nvSpPr>
            <p:cNvPr id="21" name="Forma libre 312">
              <a:extLst>
                <a:ext uri="{FF2B5EF4-FFF2-40B4-BE49-F238E27FC236}">
                  <a16:creationId xmlns:a16="http://schemas.microsoft.com/office/drawing/2014/main" id="{D32823D6-259E-604D-89CD-ABA291CF15B7}"/>
                </a:ext>
              </a:extLst>
            </p:cNvPr>
            <p:cNvSpPr/>
            <p:nvPr/>
          </p:nvSpPr>
          <p:spPr>
            <a:xfrm>
              <a:off x="1742358" y="2935899"/>
              <a:ext cx="443033" cy="572048"/>
            </a:xfrm>
            <a:custGeom>
              <a:avLst/>
              <a:gdLst>
                <a:gd name="connsiteX0" fmla="*/ 391432 w 443033"/>
                <a:gd name="connsiteY0" fmla="*/ 913 h 572048"/>
                <a:gd name="connsiteX1" fmla="*/ 358316 w 443033"/>
                <a:gd name="connsiteY1" fmla="*/ 13173 h 572048"/>
                <a:gd name="connsiteX2" fmla="*/ 190847 w 443033"/>
                <a:gd name="connsiteY2" fmla="*/ 156705 h 572048"/>
                <a:gd name="connsiteX3" fmla="*/ 52844 w 443033"/>
                <a:gd name="connsiteY3" fmla="*/ 156705 h 572048"/>
                <a:gd name="connsiteX4" fmla="*/ 913 w 443033"/>
                <a:gd name="connsiteY4" fmla="*/ 208636 h 572048"/>
                <a:gd name="connsiteX5" fmla="*/ 913 w 443033"/>
                <a:gd name="connsiteY5" fmla="*/ 364428 h 572048"/>
                <a:gd name="connsiteX6" fmla="*/ 52844 w 443033"/>
                <a:gd name="connsiteY6" fmla="*/ 416359 h 572048"/>
                <a:gd name="connsiteX7" fmla="*/ 190847 w 443033"/>
                <a:gd name="connsiteY7" fmla="*/ 416359 h 572048"/>
                <a:gd name="connsiteX8" fmla="*/ 358303 w 443033"/>
                <a:gd name="connsiteY8" fmla="*/ 559889 h 572048"/>
                <a:gd name="connsiteX9" fmla="*/ 391432 w 443033"/>
                <a:gd name="connsiteY9" fmla="*/ 572149 h 572048"/>
                <a:gd name="connsiteX10" fmla="*/ 442323 w 443033"/>
                <a:gd name="connsiteY10" fmla="*/ 521258 h 572048"/>
                <a:gd name="connsiteX11" fmla="*/ 442323 w 443033"/>
                <a:gd name="connsiteY11" fmla="*/ 51803 h 572048"/>
                <a:gd name="connsiteX12" fmla="*/ 391432 w 443033"/>
                <a:gd name="connsiteY12" fmla="*/ 913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033" h="572048">
                  <a:moveTo>
                    <a:pt x="391432" y="913"/>
                  </a:moveTo>
                  <a:cubicBezTo>
                    <a:pt x="379286" y="913"/>
                    <a:pt x="367520" y="5262"/>
                    <a:pt x="358316" y="13173"/>
                  </a:cubicBezTo>
                  <a:lnTo>
                    <a:pt x="190847" y="156705"/>
                  </a:lnTo>
                  <a:lnTo>
                    <a:pt x="52844" y="156705"/>
                  </a:lnTo>
                  <a:cubicBezTo>
                    <a:pt x="24203" y="156705"/>
                    <a:pt x="913" y="179994"/>
                    <a:pt x="913" y="208636"/>
                  </a:cubicBezTo>
                  <a:lnTo>
                    <a:pt x="913" y="364428"/>
                  </a:lnTo>
                  <a:cubicBezTo>
                    <a:pt x="913" y="393068"/>
                    <a:pt x="24203" y="416359"/>
                    <a:pt x="52844" y="416359"/>
                  </a:cubicBezTo>
                  <a:lnTo>
                    <a:pt x="190847" y="416359"/>
                  </a:lnTo>
                  <a:lnTo>
                    <a:pt x="358303" y="559889"/>
                  </a:lnTo>
                  <a:cubicBezTo>
                    <a:pt x="367520" y="567800"/>
                    <a:pt x="379286" y="572149"/>
                    <a:pt x="391432" y="572149"/>
                  </a:cubicBezTo>
                  <a:cubicBezTo>
                    <a:pt x="419489" y="572149"/>
                    <a:pt x="442323" y="549316"/>
                    <a:pt x="442323" y="521258"/>
                  </a:cubicBezTo>
                  <a:lnTo>
                    <a:pt x="442323" y="51803"/>
                  </a:lnTo>
                  <a:cubicBezTo>
                    <a:pt x="442323" y="23746"/>
                    <a:pt x="419489" y="913"/>
                    <a:pt x="391432" y="913"/>
                  </a:cubicBezTo>
                  <a:close/>
                </a:path>
              </a:pathLst>
            </a:custGeom>
            <a:grpFill/>
            <a:ln w="9525" cap="flat">
              <a:noFill/>
              <a:prstDash val="solid"/>
              <a:miter/>
            </a:ln>
          </p:spPr>
          <p:txBody>
            <a:bodyPr rtlCol="0" anchor="ctr"/>
            <a:lstStyle/>
            <a:p>
              <a:endParaRPr lang="es-MX"/>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8C47-0A43-D34C-BBF0-EFA676CB139A}"/>
              </a:ext>
            </a:extLst>
          </p:cNvPr>
          <p:cNvSpPr>
            <a:spLocks noGrp="1"/>
          </p:cNvSpPr>
          <p:nvPr>
            <p:ph type="title"/>
          </p:nvPr>
        </p:nvSpPr>
        <p:spPr>
          <a:xfrm>
            <a:off x="716280" y="0"/>
            <a:ext cx="11120120" cy="1325563"/>
          </a:xfrm>
        </p:spPr>
        <p:txBody>
          <a:bodyPr/>
          <a:lstStyle/>
          <a:p>
            <a:pPr eaLnBrk="1" hangingPunct="1">
              <a:defRPr/>
            </a:pPr>
            <a:r>
              <a:rPr lang="en-GB" b="1" dirty="0">
                <a:solidFill>
                  <a:schemeClr val="bg1"/>
                </a:solidFill>
                <a:latin typeface="Garamond" panose="02020404030301010803" pitchFamily="18" charset="0"/>
              </a:rPr>
              <a:t>The Elements of Media and Communication</a:t>
            </a:r>
            <a:endParaRPr lang="en-GB" dirty="0">
              <a:solidFill>
                <a:schemeClr val="bg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F78645CF-F019-DE4F-9454-AC19BE8088FA}"/>
              </a:ext>
            </a:extLst>
          </p:cNvPr>
          <p:cNvSpPr>
            <a:spLocks noGrp="1"/>
          </p:cNvSpPr>
          <p:nvPr>
            <p:ph idx="1"/>
          </p:nvPr>
        </p:nvSpPr>
        <p:spPr>
          <a:xfrm>
            <a:off x="355600" y="1139253"/>
            <a:ext cx="11351718" cy="4699574"/>
          </a:xfrm>
        </p:spPr>
        <p:txBody>
          <a:bodyPr>
            <a:normAutofit lnSpcReduction="10000"/>
          </a:bodyPr>
          <a:lstStyle/>
          <a:p>
            <a:pPr marL="0" indent="0">
              <a:buNone/>
              <a:defRPr/>
            </a:pPr>
            <a:r>
              <a:rPr lang="en-GB" b="1" dirty="0">
                <a:solidFill>
                  <a:schemeClr val="bg1"/>
                </a:solidFill>
                <a:latin typeface="Garamond" pitchFamily="18" charset="0"/>
              </a:rPr>
              <a:t>1.E-Communication Hub (Content Development and Management Media)</a:t>
            </a:r>
          </a:p>
          <a:p>
            <a:pPr marL="0" indent="0">
              <a:buNone/>
              <a:defRPr/>
            </a:pPr>
            <a:r>
              <a:rPr lang="en-GB" b="1" dirty="0">
                <a:solidFill>
                  <a:schemeClr val="bg1"/>
                </a:solidFill>
                <a:latin typeface="Garamond" pitchFamily="18" charset="0"/>
              </a:rPr>
              <a:t>2. TV Channels</a:t>
            </a:r>
          </a:p>
          <a:p>
            <a:pPr marL="0" indent="0">
              <a:buNone/>
              <a:defRPr/>
            </a:pPr>
            <a:r>
              <a:rPr lang="fr-FR" b="1" dirty="0">
                <a:solidFill>
                  <a:schemeClr val="bg1"/>
                </a:solidFill>
                <a:latin typeface="Garamond" pitchFamily="18" charset="0"/>
              </a:rPr>
              <a:t>3. </a:t>
            </a:r>
            <a:r>
              <a:rPr lang="fr-FR" b="1" dirty="0" err="1">
                <a:solidFill>
                  <a:schemeClr val="bg1"/>
                </a:solidFill>
                <a:latin typeface="Garamond" pitchFamily="18" charset="0"/>
              </a:rPr>
              <a:t>Print</a:t>
            </a:r>
            <a:r>
              <a:rPr lang="fr-FR" b="1" dirty="0">
                <a:solidFill>
                  <a:schemeClr val="bg1"/>
                </a:solidFill>
                <a:latin typeface="Garamond" pitchFamily="18" charset="0"/>
              </a:rPr>
              <a:t> Media &amp; Publication (Magazines, Newspaper, Bulletins)</a:t>
            </a:r>
          </a:p>
          <a:p>
            <a:pPr marL="0" indent="0">
              <a:buNone/>
              <a:defRPr/>
            </a:pPr>
            <a:r>
              <a:rPr lang="en-GB" b="1" dirty="0">
                <a:solidFill>
                  <a:schemeClr val="bg1"/>
                </a:solidFill>
                <a:latin typeface="Garamond" pitchFamily="18" charset="0"/>
              </a:rPr>
              <a:t>4. Web/Online/Social Media Communication</a:t>
            </a:r>
          </a:p>
          <a:p>
            <a:pPr marL="0" indent="0">
              <a:buNone/>
              <a:defRPr/>
            </a:pPr>
            <a:r>
              <a:rPr lang="en-GB" b="1" dirty="0">
                <a:solidFill>
                  <a:schemeClr val="bg1"/>
                </a:solidFill>
                <a:latin typeface="Garamond" pitchFamily="18" charset="0"/>
              </a:rPr>
              <a:t>5. Radio Stations</a:t>
            </a:r>
          </a:p>
          <a:p>
            <a:pPr marL="0" indent="0">
              <a:buNone/>
              <a:defRPr/>
            </a:pPr>
            <a:r>
              <a:rPr lang="en-GB" b="1" dirty="0">
                <a:solidFill>
                  <a:schemeClr val="bg1"/>
                </a:solidFill>
                <a:latin typeface="Garamond" pitchFamily="18" charset="0"/>
              </a:rPr>
              <a:t>6. Relationship Management- Internal Stakeholders</a:t>
            </a:r>
          </a:p>
          <a:p>
            <a:pPr marL="0" indent="0">
              <a:buNone/>
              <a:defRPr/>
            </a:pPr>
            <a:r>
              <a:rPr lang="en-GB" b="1" dirty="0">
                <a:solidFill>
                  <a:schemeClr val="bg1"/>
                </a:solidFill>
                <a:latin typeface="Garamond" pitchFamily="18" charset="0"/>
              </a:rPr>
              <a:t>7. Relationship Management - External Stakeholders</a:t>
            </a:r>
          </a:p>
          <a:p>
            <a:pPr marL="0" indent="0">
              <a:buNone/>
              <a:defRPr/>
            </a:pPr>
            <a:r>
              <a:rPr lang="en-GB" b="1" dirty="0">
                <a:solidFill>
                  <a:schemeClr val="bg1"/>
                </a:solidFill>
                <a:latin typeface="Garamond" pitchFamily="18" charset="0"/>
              </a:rPr>
              <a:t>8. Media Relation Management</a:t>
            </a:r>
          </a:p>
          <a:p>
            <a:pPr marL="0" indent="0">
              <a:buNone/>
              <a:defRPr/>
            </a:pPr>
            <a:r>
              <a:rPr lang="en-GB" b="1" dirty="0">
                <a:solidFill>
                  <a:schemeClr val="bg1"/>
                </a:solidFill>
                <a:latin typeface="Garamond" pitchFamily="18" charset="0"/>
              </a:rPr>
              <a:t>9.Community Relation Management</a:t>
            </a:r>
          </a:p>
        </p:txBody>
      </p:sp>
      <p:grpSp>
        <p:nvGrpSpPr>
          <p:cNvPr id="5" name="Group 4">
            <a:extLst>
              <a:ext uri="{FF2B5EF4-FFF2-40B4-BE49-F238E27FC236}">
                <a16:creationId xmlns:a16="http://schemas.microsoft.com/office/drawing/2014/main" id="{B57482D8-E502-444C-A6D1-A21BBA82646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0F2A1E28-8349-6442-98A4-DB8F69C4B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27C0DE69-6948-5B44-8D5C-EE5A385509BA}"/>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4D8F-FEBE-4140-9E5E-CB847244592C}"/>
              </a:ext>
            </a:extLst>
          </p:cNvPr>
          <p:cNvSpPr>
            <a:spLocks noGrp="1"/>
          </p:cNvSpPr>
          <p:nvPr>
            <p:ph type="title"/>
          </p:nvPr>
        </p:nvSpPr>
        <p:spPr>
          <a:xfrm>
            <a:off x="374755" y="163329"/>
            <a:ext cx="9807497" cy="1325562"/>
          </a:xfrm>
        </p:spPr>
        <p:txBody>
          <a:bodyPr/>
          <a:lstStyle/>
          <a:p>
            <a:pPr eaLnBrk="1" hangingPunct="1">
              <a:defRPr/>
            </a:pPr>
            <a:r>
              <a:rPr lang="en-GB" b="1" dirty="0">
                <a:solidFill>
                  <a:schemeClr val="bg1"/>
                </a:solidFill>
                <a:latin typeface="Garamond" pitchFamily="18" charset="0"/>
              </a:rPr>
              <a:t>BUSINESS AND THE ECONOMY</a:t>
            </a:r>
            <a:endParaRPr lang="en-GB" dirty="0">
              <a:solidFill>
                <a:schemeClr val="bg1"/>
              </a:solidFill>
              <a:latin typeface="Garamond" pitchFamily="18" charset="0"/>
            </a:endParaRPr>
          </a:p>
        </p:txBody>
      </p:sp>
      <p:sp>
        <p:nvSpPr>
          <p:cNvPr id="37891" name="Content Placeholder 2">
            <a:extLst>
              <a:ext uri="{FF2B5EF4-FFF2-40B4-BE49-F238E27FC236}">
                <a16:creationId xmlns:a16="http://schemas.microsoft.com/office/drawing/2014/main" id="{697A02BA-1A3D-5C4C-A08C-54B52E8391C8}"/>
              </a:ext>
            </a:extLst>
          </p:cNvPr>
          <p:cNvSpPr>
            <a:spLocks noGrp="1"/>
          </p:cNvSpPr>
          <p:nvPr>
            <p:ph idx="1"/>
          </p:nvPr>
        </p:nvSpPr>
        <p:spPr/>
        <p:txBody>
          <a:bodyPr>
            <a:normAutofit/>
          </a:bodyPr>
          <a:lstStyle/>
          <a:p>
            <a:pPr marL="0" indent="0">
              <a:buNone/>
            </a:pPr>
            <a:r>
              <a:rPr lang="en-GB" altLang="en-NG" sz="4800" b="1" dirty="0">
                <a:solidFill>
                  <a:schemeClr val="bg1"/>
                </a:solidFill>
                <a:latin typeface="Garamond" panose="02020404030301010803" pitchFamily="18" charset="0"/>
              </a:rPr>
              <a:t>The management of the resources of an individual or a community, as it affects businesses and enterprises with a view to enhancing its productivity.</a:t>
            </a:r>
          </a:p>
        </p:txBody>
      </p:sp>
      <p:grpSp>
        <p:nvGrpSpPr>
          <p:cNvPr id="5" name="Group 4">
            <a:extLst>
              <a:ext uri="{FF2B5EF4-FFF2-40B4-BE49-F238E27FC236}">
                <a16:creationId xmlns:a16="http://schemas.microsoft.com/office/drawing/2014/main" id="{6D8DC77C-DA6E-364A-9219-68AC707E155D}"/>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949ACB3C-9AD7-F04B-BDE1-DD1A0DE1E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DCAC9144-D19A-814B-830B-9CDE8D0A9B7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FEA86954-E406-4B52-AEFF-21A14889A468}"/>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6098EB-AA3F-4106-8A1F-038328B76258}"/>
              </a:ext>
            </a:extLst>
          </p:cNvPr>
          <p:cNvSpPr>
            <a:spLocks noGrp="1"/>
          </p:cNvSpPr>
          <p:nvPr>
            <p:ph type="ctrTitle"/>
          </p:nvPr>
        </p:nvSpPr>
        <p:spPr>
          <a:xfrm>
            <a:off x="246718" y="442119"/>
            <a:ext cx="10122403" cy="5472113"/>
          </a:xfrm>
        </p:spPr>
        <p:txBody>
          <a:bodyPr rtlCol="0">
            <a:noAutofit/>
          </a:bodyPr>
          <a:lstStyle/>
          <a:p>
            <a:pPr algn="l">
              <a:defRPr/>
            </a:pPr>
            <a:r>
              <a:rPr lang="en-US" altLang="en-US" sz="3200" b="1" dirty="0">
                <a:solidFill>
                  <a:schemeClr val="bg1">
                    <a:lumMod val="95000"/>
                  </a:schemeClr>
                </a:solidFill>
                <a:latin typeface="Garamond" panose="02020404030301010803" pitchFamily="18" charset="0"/>
                <a:ea typeface="FangSong" panose="02010609060101010101" pitchFamily="49" charset="-122"/>
              </a:rPr>
              <a:t>The Mandate</a:t>
            </a:r>
            <a:br>
              <a:rPr lang="en-US" altLang="en-US" sz="3200" b="1" dirty="0">
                <a:solidFill>
                  <a:schemeClr val="bg1">
                    <a:lumMod val="95000"/>
                  </a:schemeClr>
                </a:solidFill>
                <a:latin typeface="Garamond" panose="02020404030301010803" pitchFamily="18" charset="0"/>
                <a:ea typeface="FangSong" panose="02010609060101010101" pitchFamily="49" charset="-122"/>
              </a:rPr>
            </a:br>
            <a:br>
              <a:rPr lang="en-US" altLang="en-US" sz="3200" b="1" dirty="0">
                <a:solidFill>
                  <a:schemeClr val="bg1">
                    <a:lumMod val="95000"/>
                  </a:schemeClr>
                </a:solidFill>
                <a:latin typeface="Garamond" panose="02020404030301010803" pitchFamily="18" charset="0"/>
                <a:ea typeface="FangSong" panose="02010609060101010101" pitchFamily="49" charset="-122"/>
              </a:rPr>
            </a:br>
            <a:r>
              <a:rPr lang="en-US" altLang="en-US" sz="3200" b="1" dirty="0">
                <a:solidFill>
                  <a:schemeClr val="bg1">
                    <a:lumMod val="95000"/>
                  </a:schemeClr>
                </a:solidFill>
                <a:latin typeface="Garamond" panose="02020404030301010803" pitchFamily="18" charset="0"/>
                <a:ea typeface="FangSong" panose="02010609060101010101" pitchFamily="49" charset="-122"/>
              </a:rPr>
              <a:t>1. </a:t>
            </a:r>
            <a:r>
              <a:rPr lang="en-US" sz="3200" b="1" dirty="0">
                <a:solidFill>
                  <a:schemeClr val="bg1">
                    <a:lumMod val="95000"/>
                  </a:schemeClr>
                </a:solidFill>
                <a:latin typeface="Garamond" panose="02020404030301010803" pitchFamily="18" charset="0"/>
              </a:rPr>
              <a:t>Initiation &amp; Implementation</a:t>
            </a:r>
            <a:r>
              <a:rPr lang="en-US" sz="3200" dirty="0">
                <a:solidFill>
                  <a:schemeClr val="bg1">
                    <a:lumMod val="95000"/>
                  </a:schemeClr>
                </a:solidFill>
                <a:latin typeface="Garamond" panose="02020404030301010803" pitchFamily="18" charset="0"/>
              </a:rPr>
              <a:t> – to establish and implement a CSR policy for the mission.</a:t>
            </a:r>
            <a:br>
              <a:rPr lang="en-US" sz="3200" dirty="0">
                <a:solidFill>
                  <a:schemeClr val="bg1">
                    <a:lumMod val="95000"/>
                  </a:schemeClr>
                </a:solidFill>
                <a:latin typeface="Garamond" panose="02020404030301010803" pitchFamily="18" charset="0"/>
              </a:rPr>
            </a:br>
            <a:br>
              <a:rPr lang="en-US" sz="3200" dirty="0">
                <a:solidFill>
                  <a:schemeClr val="bg1">
                    <a:lumMod val="95000"/>
                  </a:schemeClr>
                </a:solidFill>
                <a:latin typeface="Garamond" panose="02020404030301010803" pitchFamily="18" charset="0"/>
              </a:rPr>
            </a:br>
            <a:r>
              <a:rPr lang="en-US" sz="3200" dirty="0">
                <a:solidFill>
                  <a:schemeClr val="bg1">
                    <a:lumMod val="95000"/>
                  </a:schemeClr>
                </a:solidFill>
                <a:latin typeface="Garamond" panose="02020404030301010803" pitchFamily="18" charset="0"/>
              </a:rPr>
              <a:t>2. </a:t>
            </a:r>
            <a:r>
              <a:rPr lang="en-US" sz="3200" b="1" dirty="0">
                <a:solidFill>
                  <a:schemeClr val="bg1">
                    <a:lumMod val="95000"/>
                  </a:schemeClr>
                </a:solidFill>
                <a:latin typeface="Garamond" panose="02020404030301010803" pitchFamily="18" charset="0"/>
              </a:rPr>
              <a:t>Coordination</a:t>
            </a:r>
            <a:r>
              <a:rPr lang="en-US" sz="3200" dirty="0">
                <a:solidFill>
                  <a:schemeClr val="bg1">
                    <a:lumMod val="95000"/>
                  </a:schemeClr>
                </a:solidFill>
                <a:latin typeface="Garamond" panose="02020404030301010803" pitchFamily="18" charset="0"/>
              </a:rPr>
              <a:t> – to maintain oversight and coordinate all CSR programs of all the organs of the mission</a:t>
            </a:r>
            <a:br>
              <a:rPr lang="en-US" sz="3200" dirty="0">
                <a:solidFill>
                  <a:schemeClr val="bg1">
                    <a:lumMod val="95000"/>
                  </a:schemeClr>
                </a:solidFill>
                <a:latin typeface="Garamond" panose="02020404030301010803" pitchFamily="18" charset="0"/>
              </a:rPr>
            </a:br>
            <a:r>
              <a:rPr lang="en-US" sz="3200" dirty="0">
                <a:solidFill>
                  <a:schemeClr val="bg1">
                    <a:lumMod val="95000"/>
                  </a:schemeClr>
                </a:solidFill>
                <a:latin typeface="Garamond" panose="02020404030301010803" pitchFamily="18" charset="0"/>
              </a:rPr>
              <a:t> </a:t>
            </a:r>
            <a:br>
              <a:rPr lang="en-US" sz="3200" dirty="0">
                <a:solidFill>
                  <a:schemeClr val="bg1">
                    <a:lumMod val="95000"/>
                  </a:schemeClr>
                </a:solidFill>
                <a:latin typeface="Garamond" panose="02020404030301010803" pitchFamily="18" charset="0"/>
              </a:rPr>
            </a:br>
            <a:r>
              <a:rPr lang="en-US" sz="3200" dirty="0">
                <a:solidFill>
                  <a:schemeClr val="bg1">
                    <a:lumMod val="95000"/>
                  </a:schemeClr>
                </a:solidFill>
                <a:latin typeface="Garamond" panose="02020404030301010803" pitchFamily="18" charset="0"/>
              </a:rPr>
              <a:t>3. </a:t>
            </a:r>
            <a:r>
              <a:rPr lang="en-US" sz="3200" b="1" dirty="0">
                <a:solidFill>
                  <a:schemeClr val="bg1">
                    <a:lumMod val="95000"/>
                  </a:schemeClr>
                </a:solidFill>
                <a:latin typeface="Garamond" panose="02020404030301010803" pitchFamily="18" charset="0"/>
              </a:rPr>
              <a:t>Harmonization</a:t>
            </a:r>
            <a:r>
              <a:rPr lang="en-US" sz="3200" dirty="0">
                <a:solidFill>
                  <a:schemeClr val="bg1">
                    <a:lumMod val="95000"/>
                  </a:schemeClr>
                </a:solidFill>
                <a:latin typeface="Garamond" panose="02020404030301010803" pitchFamily="18" charset="0"/>
              </a:rPr>
              <a:t> – to harmonize all CSR programs, processes and activities at all levels and arms of the mission for greater impact.</a:t>
            </a:r>
            <a:br>
              <a:rPr lang="en-US" sz="2800" dirty="0">
                <a:solidFill>
                  <a:schemeClr val="bg1">
                    <a:lumMod val="95000"/>
                  </a:schemeClr>
                </a:solidFill>
                <a:latin typeface="Garamond" panose="02020404030301010803" pitchFamily="18" charset="0"/>
              </a:rPr>
            </a:br>
            <a:r>
              <a:rPr lang="en-US" sz="2800" dirty="0">
                <a:solidFill>
                  <a:schemeClr val="bg1">
                    <a:lumMod val="95000"/>
                  </a:schemeClr>
                </a:solidFill>
                <a:latin typeface="Garamond" panose="02020404030301010803" pitchFamily="18" charset="0"/>
              </a:rPr>
              <a:t> </a:t>
            </a:r>
            <a:br>
              <a:rPr lang="en-US" sz="2800" dirty="0">
                <a:solidFill>
                  <a:schemeClr val="bg1">
                    <a:lumMod val="95000"/>
                  </a:schemeClr>
                </a:solidFill>
                <a:latin typeface="Garamond" panose="02020404030301010803" pitchFamily="18" charset="0"/>
              </a:rPr>
            </a:br>
            <a:endParaRPr lang="en-US" sz="2800" b="1" i="1" dirty="0">
              <a:solidFill>
                <a:schemeClr val="bg1">
                  <a:lumMod val="95000"/>
                </a:schemeClr>
              </a:solidFill>
            </a:endParaRPr>
          </a:p>
        </p:txBody>
      </p:sp>
      <p:sp>
        <p:nvSpPr>
          <p:cNvPr id="18435" name="Slide Number Placeholder 2">
            <a:extLst>
              <a:ext uri="{FF2B5EF4-FFF2-40B4-BE49-F238E27FC236}">
                <a16:creationId xmlns:a16="http://schemas.microsoft.com/office/drawing/2014/main" id="{4E3B4930-DF05-4828-AB17-69FCA3F494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30197F-FBCE-4C25-B726-DC92C8B3BBBB}" type="slidenum">
              <a:rPr lang="es-ES" altLang="en-US">
                <a:solidFill>
                  <a:schemeClr val="tx2"/>
                </a:solidFill>
              </a:rPr>
              <a:pPr/>
              <a:t>6</a:t>
            </a:fld>
            <a:endParaRPr lang="es-ES" altLang="en-US">
              <a:solidFill>
                <a:schemeClr val="tx2"/>
              </a:solidFill>
            </a:endParaRPr>
          </a:p>
        </p:txBody>
      </p:sp>
      <p:grpSp>
        <p:nvGrpSpPr>
          <p:cNvPr id="57" name="Group 56">
            <a:extLst>
              <a:ext uri="{FF2B5EF4-FFF2-40B4-BE49-F238E27FC236}">
                <a16:creationId xmlns:a16="http://schemas.microsoft.com/office/drawing/2014/main" id="{70A9615C-FD4D-3540-8A09-07602D505881}"/>
              </a:ext>
            </a:extLst>
          </p:cNvPr>
          <p:cNvGrpSpPr/>
          <p:nvPr/>
        </p:nvGrpSpPr>
        <p:grpSpPr>
          <a:xfrm>
            <a:off x="15787" y="5914232"/>
            <a:ext cx="11768000" cy="837632"/>
            <a:chOff x="212000" y="5702078"/>
            <a:chExt cx="11768000" cy="1019397"/>
          </a:xfrm>
        </p:grpSpPr>
        <p:pic>
          <p:nvPicPr>
            <p:cNvPr id="58" name="Picture 57">
              <a:extLst>
                <a:ext uri="{FF2B5EF4-FFF2-40B4-BE49-F238E27FC236}">
                  <a16:creationId xmlns:a16="http://schemas.microsoft.com/office/drawing/2014/main" id="{0D19B291-559E-CF4A-967D-1C8BBACA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59" name="Title 1">
              <a:extLst>
                <a:ext uri="{FF2B5EF4-FFF2-40B4-BE49-F238E27FC236}">
                  <a16:creationId xmlns:a16="http://schemas.microsoft.com/office/drawing/2014/main" id="{49071220-5E36-7A4B-8BCC-52BD3B0F630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167550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14BD-F660-614E-A936-EB3A759CC6C0}"/>
              </a:ext>
            </a:extLst>
          </p:cNvPr>
          <p:cNvSpPr>
            <a:spLocks noGrp="1"/>
          </p:cNvSpPr>
          <p:nvPr>
            <p:ph type="title"/>
          </p:nvPr>
        </p:nvSpPr>
        <p:spPr>
          <a:xfrm>
            <a:off x="224852" y="153192"/>
            <a:ext cx="11128948" cy="1325563"/>
          </a:xfrm>
        </p:spPr>
        <p:txBody>
          <a:bodyPr/>
          <a:lstStyle/>
          <a:p>
            <a:pPr eaLnBrk="1" hangingPunct="1">
              <a:defRPr/>
            </a:pPr>
            <a:r>
              <a:rPr lang="en-GB" b="1" dirty="0">
                <a:solidFill>
                  <a:schemeClr val="bg1"/>
                </a:solidFill>
                <a:latin typeface="Garamond" pitchFamily="18" charset="0"/>
              </a:rPr>
              <a:t>The Elements of Business and The Economy</a:t>
            </a:r>
            <a:endParaRPr lang="en-GB" dirty="0">
              <a:solidFill>
                <a:schemeClr val="bg1"/>
              </a:solidFill>
              <a:latin typeface="Garamond" pitchFamily="18" charset="0"/>
            </a:endParaRPr>
          </a:p>
        </p:txBody>
      </p:sp>
      <p:sp>
        <p:nvSpPr>
          <p:cNvPr id="38915" name="Content Placeholder 2">
            <a:extLst>
              <a:ext uri="{FF2B5EF4-FFF2-40B4-BE49-F238E27FC236}">
                <a16:creationId xmlns:a16="http://schemas.microsoft.com/office/drawing/2014/main" id="{D9C25DE0-59D0-0C44-AF2F-C513893785EE}"/>
              </a:ext>
            </a:extLst>
          </p:cNvPr>
          <p:cNvSpPr>
            <a:spLocks noGrp="1"/>
          </p:cNvSpPr>
          <p:nvPr>
            <p:ph idx="1"/>
          </p:nvPr>
        </p:nvSpPr>
        <p:spPr>
          <a:xfrm>
            <a:off x="344774" y="1349115"/>
            <a:ext cx="11009026" cy="4692911"/>
          </a:xfrm>
        </p:spPr>
        <p:txBody>
          <a:bodyPr/>
          <a:lstStyle/>
          <a:p>
            <a:pPr eaLnBrk="1" hangingPunct="1"/>
            <a:r>
              <a:rPr lang="en-GB" altLang="en-NG" sz="3600" b="1" dirty="0">
                <a:solidFill>
                  <a:schemeClr val="bg1"/>
                </a:solidFill>
                <a:latin typeface="Garamond" panose="02020404030301010803" pitchFamily="18" charset="0"/>
              </a:rPr>
              <a:t>Social enterprise/ Empowerment/ Cottage industry revolution</a:t>
            </a:r>
          </a:p>
          <a:p>
            <a:pPr eaLnBrk="1" hangingPunct="1"/>
            <a:r>
              <a:rPr lang="en-GB" altLang="en-NG" sz="3600" b="1" dirty="0">
                <a:solidFill>
                  <a:schemeClr val="bg1"/>
                </a:solidFill>
                <a:latin typeface="Garamond" panose="02020404030301010803" pitchFamily="18" charset="0"/>
              </a:rPr>
              <a:t> Business Education</a:t>
            </a:r>
          </a:p>
          <a:p>
            <a:pPr eaLnBrk="1" hangingPunct="1"/>
            <a:r>
              <a:rPr lang="en-GB" altLang="en-NG" sz="3600" b="1" dirty="0">
                <a:solidFill>
                  <a:schemeClr val="bg1"/>
                </a:solidFill>
                <a:latin typeface="Garamond" panose="02020404030301010803" pitchFamily="18" charset="0"/>
              </a:rPr>
              <a:t>Cooperative Societies</a:t>
            </a:r>
          </a:p>
          <a:p>
            <a:pPr eaLnBrk="1" hangingPunct="1"/>
            <a:r>
              <a:rPr lang="en-GB" altLang="en-NG" sz="3600" b="1" dirty="0">
                <a:solidFill>
                  <a:schemeClr val="bg1"/>
                </a:solidFill>
                <a:latin typeface="Garamond" panose="02020404030301010803" pitchFamily="18" charset="0"/>
              </a:rPr>
              <a:t>Skills Acquisition and Training</a:t>
            </a:r>
          </a:p>
          <a:p>
            <a:pPr eaLnBrk="1" hangingPunct="1"/>
            <a:r>
              <a:rPr lang="en-GB" altLang="en-NG" sz="3600" b="1" dirty="0">
                <a:solidFill>
                  <a:schemeClr val="bg1"/>
                </a:solidFill>
                <a:latin typeface="Garamond" panose="02020404030301010803" pitchFamily="18" charset="0"/>
              </a:rPr>
              <a:t>Business Advocacy</a:t>
            </a:r>
          </a:p>
          <a:p>
            <a:pPr eaLnBrk="1" hangingPunct="1"/>
            <a:r>
              <a:rPr lang="en-GB" altLang="en-NG" sz="3600" b="1" dirty="0">
                <a:solidFill>
                  <a:schemeClr val="bg1"/>
                </a:solidFill>
                <a:latin typeface="Garamond" panose="02020404030301010803" pitchFamily="18" charset="0"/>
              </a:rPr>
              <a:t> Empowerment Programmes</a:t>
            </a:r>
          </a:p>
        </p:txBody>
      </p:sp>
      <p:grpSp>
        <p:nvGrpSpPr>
          <p:cNvPr id="5" name="Group 4">
            <a:extLst>
              <a:ext uri="{FF2B5EF4-FFF2-40B4-BE49-F238E27FC236}">
                <a16:creationId xmlns:a16="http://schemas.microsoft.com/office/drawing/2014/main" id="{5AF8B35E-FAFA-E14A-961F-BDC7A51FEA31}"/>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BDD5517-9311-4642-98E8-DC48F644F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9155C1D7-1629-8D4E-90DB-043B7B35ABA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9FEC-99B0-0B46-9EEE-0658D0B6A6EA}"/>
              </a:ext>
            </a:extLst>
          </p:cNvPr>
          <p:cNvSpPr>
            <a:spLocks noGrp="1"/>
          </p:cNvSpPr>
          <p:nvPr>
            <p:ph type="title"/>
          </p:nvPr>
        </p:nvSpPr>
        <p:spPr>
          <a:xfrm>
            <a:off x="344774" y="19546"/>
            <a:ext cx="9484714" cy="1325563"/>
          </a:xfrm>
        </p:spPr>
        <p:txBody>
          <a:bodyPr>
            <a:normAutofit/>
          </a:bodyPr>
          <a:lstStyle/>
          <a:p>
            <a:pPr eaLnBrk="1" hangingPunct="1">
              <a:defRPr/>
            </a:pPr>
            <a:r>
              <a:rPr lang="en-GB" sz="3600" b="1" dirty="0">
                <a:solidFill>
                  <a:schemeClr val="bg1"/>
                </a:solidFill>
                <a:latin typeface="Garamond" pitchFamily="18" charset="0"/>
              </a:rPr>
              <a:t>ARTS, CULTURE &amp; ENTERTAINMENT</a:t>
            </a:r>
            <a:endParaRPr lang="en-GB" sz="3600" dirty="0">
              <a:solidFill>
                <a:schemeClr val="bg1"/>
              </a:solidFill>
              <a:latin typeface="Garamond" pitchFamily="18" charset="0"/>
            </a:endParaRPr>
          </a:p>
        </p:txBody>
      </p:sp>
      <p:sp>
        <p:nvSpPr>
          <p:cNvPr id="39939" name="Content Placeholder 2">
            <a:extLst>
              <a:ext uri="{FF2B5EF4-FFF2-40B4-BE49-F238E27FC236}">
                <a16:creationId xmlns:a16="http://schemas.microsoft.com/office/drawing/2014/main" id="{CF321282-3544-E24E-B939-E57C9AC7CC28}"/>
              </a:ext>
            </a:extLst>
          </p:cNvPr>
          <p:cNvSpPr>
            <a:spLocks noGrp="1"/>
          </p:cNvSpPr>
          <p:nvPr>
            <p:ph idx="1"/>
          </p:nvPr>
        </p:nvSpPr>
        <p:spPr>
          <a:xfrm>
            <a:off x="344774" y="1345109"/>
            <a:ext cx="11009026" cy="4674693"/>
          </a:xfrm>
        </p:spPr>
        <p:txBody>
          <a:bodyPr/>
          <a:lstStyle/>
          <a:p>
            <a:pPr eaLnBrk="1" hangingPunct="1"/>
            <a:r>
              <a:rPr lang="en-GB" altLang="en-NG" b="1" dirty="0">
                <a:solidFill>
                  <a:schemeClr val="bg1"/>
                </a:solidFill>
                <a:latin typeface="Garamond" panose="02020404030301010803" pitchFamily="18" charset="0"/>
              </a:rPr>
              <a:t>Arts – The expression of creative talent that is positively inspirational, informational, educational</a:t>
            </a:r>
          </a:p>
          <a:p>
            <a:pPr eaLnBrk="1" hangingPunct="1"/>
            <a:r>
              <a:rPr lang="en-GB" altLang="en-NG" b="1" dirty="0">
                <a:solidFill>
                  <a:schemeClr val="bg1"/>
                </a:solidFill>
                <a:latin typeface="Garamond" panose="02020404030301010803" pitchFamily="18" charset="0"/>
              </a:rPr>
              <a:t>and engaging</a:t>
            </a:r>
          </a:p>
          <a:p>
            <a:pPr eaLnBrk="1" hangingPunct="1"/>
            <a:r>
              <a:rPr lang="en-GB" altLang="en-NG" b="1" dirty="0">
                <a:solidFill>
                  <a:schemeClr val="bg1"/>
                </a:solidFill>
                <a:latin typeface="Garamond" panose="02020404030301010803" pitchFamily="18" charset="0"/>
              </a:rPr>
              <a:t>Culture – The projection of positive values, beliefs, and lifestyles that promote decency and</a:t>
            </a:r>
          </a:p>
          <a:p>
            <a:pPr eaLnBrk="1" hangingPunct="1"/>
            <a:r>
              <a:rPr lang="en-GB" altLang="en-NG" b="1" dirty="0">
                <a:solidFill>
                  <a:schemeClr val="bg1"/>
                </a:solidFill>
                <a:latin typeface="Garamond" panose="02020404030301010803" pitchFamily="18" charset="0"/>
              </a:rPr>
              <a:t>Transformational change among social, ethnic and age groups</a:t>
            </a:r>
          </a:p>
          <a:p>
            <a:pPr eaLnBrk="1" hangingPunct="1"/>
            <a:r>
              <a:rPr lang="en-GB" altLang="en-NG" b="1" dirty="0">
                <a:solidFill>
                  <a:schemeClr val="bg1"/>
                </a:solidFill>
                <a:latin typeface="Garamond" panose="02020404030301010803" pitchFamily="18" charset="0"/>
              </a:rPr>
              <a:t>Entertainment – The creation and dissemination of products and platforms that positively inspire, inform and engage audiences of all ages.</a:t>
            </a:r>
          </a:p>
        </p:txBody>
      </p:sp>
      <p:grpSp>
        <p:nvGrpSpPr>
          <p:cNvPr id="5" name="Group 4">
            <a:extLst>
              <a:ext uri="{FF2B5EF4-FFF2-40B4-BE49-F238E27FC236}">
                <a16:creationId xmlns:a16="http://schemas.microsoft.com/office/drawing/2014/main" id="{B12C295B-3763-4943-AADB-4B7DA508FA21}"/>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FD7C960C-7CE7-1148-9DA6-2B16B9D70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8E425ABB-8752-F341-A9D2-F46B9C23350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B8AD-FC1F-464B-A830-52B25438A764}"/>
              </a:ext>
            </a:extLst>
          </p:cNvPr>
          <p:cNvSpPr>
            <a:spLocks noGrp="1"/>
          </p:cNvSpPr>
          <p:nvPr>
            <p:ph type="title"/>
          </p:nvPr>
        </p:nvSpPr>
        <p:spPr>
          <a:xfrm>
            <a:off x="212000" y="136525"/>
            <a:ext cx="11768000" cy="1325563"/>
          </a:xfrm>
        </p:spPr>
        <p:txBody>
          <a:bodyPr/>
          <a:lstStyle/>
          <a:p>
            <a:pPr eaLnBrk="1" hangingPunct="1">
              <a:defRPr/>
            </a:pPr>
            <a:r>
              <a:rPr lang="en-GB" b="1" dirty="0">
                <a:solidFill>
                  <a:schemeClr val="bg1"/>
                </a:solidFill>
                <a:latin typeface="Garamond" pitchFamily="18" charset="0"/>
              </a:rPr>
              <a:t>The Elements of Arts, Culture and Entertainment</a:t>
            </a:r>
            <a:endParaRPr lang="en-GB" dirty="0">
              <a:solidFill>
                <a:schemeClr val="bg1"/>
              </a:solidFill>
              <a:latin typeface="Garamond" pitchFamily="18" charset="0"/>
            </a:endParaRPr>
          </a:p>
        </p:txBody>
      </p:sp>
      <p:sp>
        <p:nvSpPr>
          <p:cNvPr id="40963" name="Content Placeholder 2">
            <a:extLst>
              <a:ext uri="{FF2B5EF4-FFF2-40B4-BE49-F238E27FC236}">
                <a16:creationId xmlns:a16="http://schemas.microsoft.com/office/drawing/2014/main" id="{501F5787-BABC-CB47-B4D4-E211B97C3710}"/>
              </a:ext>
            </a:extLst>
          </p:cNvPr>
          <p:cNvSpPr>
            <a:spLocks noGrp="1"/>
          </p:cNvSpPr>
          <p:nvPr>
            <p:ph idx="1"/>
          </p:nvPr>
        </p:nvSpPr>
        <p:spPr>
          <a:xfrm>
            <a:off x="212000" y="1633928"/>
            <a:ext cx="11141800" cy="4543035"/>
          </a:xfrm>
        </p:spPr>
        <p:txBody>
          <a:bodyPr/>
          <a:lstStyle/>
          <a:p>
            <a:pPr eaLnBrk="1" hangingPunct="1"/>
            <a:r>
              <a:rPr lang="en-GB" altLang="en-NG" b="1" dirty="0">
                <a:solidFill>
                  <a:schemeClr val="bg1"/>
                </a:solidFill>
                <a:latin typeface="Garamond" panose="02020404030301010803" pitchFamily="18" charset="0"/>
              </a:rPr>
              <a:t>Regional Talent Competition</a:t>
            </a:r>
          </a:p>
          <a:p>
            <a:pPr eaLnBrk="1" hangingPunct="1"/>
            <a:r>
              <a:rPr lang="en-GB" altLang="en-NG" b="1" dirty="0">
                <a:solidFill>
                  <a:schemeClr val="bg1"/>
                </a:solidFill>
                <a:latin typeface="Garamond" panose="02020404030301010803" pitchFamily="18" charset="0"/>
              </a:rPr>
              <a:t>Reach the Millennial</a:t>
            </a:r>
          </a:p>
          <a:p>
            <a:pPr eaLnBrk="1" hangingPunct="1"/>
            <a:r>
              <a:rPr lang="en-GB" altLang="en-NG" b="1" dirty="0">
                <a:solidFill>
                  <a:schemeClr val="bg1"/>
                </a:solidFill>
                <a:latin typeface="Garamond" panose="02020404030301010803" pitchFamily="18" charset="0"/>
              </a:rPr>
              <a:t>Recreational centres</a:t>
            </a:r>
          </a:p>
          <a:p>
            <a:pPr eaLnBrk="1" hangingPunct="1"/>
            <a:r>
              <a:rPr lang="en-GB" altLang="en-NG" b="1" dirty="0">
                <a:solidFill>
                  <a:schemeClr val="bg1"/>
                </a:solidFill>
                <a:latin typeface="Garamond" panose="02020404030301010803" pitchFamily="18" charset="0"/>
              </a:rPr>
              <a:t>Active talent development &amp; Promotion</a:t>
            </a:r>
          </a:p>
          <a:p>
            <a:pPr eaLnBrk="1" hangingPunct="1"/>
            <a:r>
              <a:rPr lang="en-GB" altLang="en-NG" b="1" dirty="0">
                <a:solidFill>
                  <a:schemeClr val="bg1"/>
                </a:solidFill>
                <a:latin typeface="Garamond" panose="02020404030301010803" pitchFamily="18" charset="0"/>
              </a:rPr>
              <a:t>Documentaries, Dramas, Movies, Soap Operas, Theatres, etc.</a:t>
            </a:r>
          </a:p>
        </p:txBody>
      </p:sp>
      <p:grpSp>
        <p:nvGrpSpPr>
          <p:cNvPr id="5" name="Group 4">
            <a:extLst>
              <a:ext uri="{FF2B5EF4-FFF2-40B4-BE49-F238E27FC236}">
                <a16:creationId xmlns:a16="http://schemas.microsoft.com/office/drawing/2014/main" id="{D5D22BF4-06BD-D14D-8605-5F2EAC3D36C1}"/>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E80B9E9F-93E9-FE4B-A926-445074179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91BD6665-57AF-FE4B-8774-F6FFE0C9B3EE}"/>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9BFB-AC36-FA44-9CDF-DF03367C34E4}"/>
              </a:ext>
            </a:extLst>
          </p:cNvPr>
          <p:cNvSpPr>
            <a:spLocks noGrp="1"/>
          </p:cNvSpPr>
          <p:nvPr>
            <p:ph type="title"/>
          </p:nvPr>
        </p:nvSpPr>
        <p:spPr>
          <a:xfrm>
            <a:off x="433465" y="136525"/>
            <a:ext cx="10515600" cy="1325563"/>
          </a:xfrm>
        </p:spPr>
        <p:txBody>
          <a:bodyPr/>
          <a:lstStyle/>
          <a:p>
            <a:pPr eaLnBrk="1" hangingPunct="1">
              <a:defRPr/>
            </a:pPr>
            <a:r>
              <a:rPr lang="en-GB" b="1" dirty="0">
                <a:solidFill>
                  <a:schemeClr val="bg1"/>
                </a:solidFill>
                <a:latin typeface="Garamond" pitchFamily="18" charset="0"/>
              </a:rPr>
              <a:t> GOVERNANCE &amp; POLITICS</a:t>
            </a:r>
            <a:endParaRPr lang="en-GB" dirty="0">
              <a:solidFill>
                <a:schemeClr val="bg1"/>
              </a:solidFill>
              <a:latin typeface="Garamond" pitchFamily="18" charset="0"/>
            </a:endParaRPr>
          </a:p>
        </p:txBody>
      </p:sp>
      <p:sp>
        <p:nvSpPr>
          <p:cNvPr id="41987" name="Content Placeholder 2">
            <a:extLst>
              <a:ext uri="{FF2B5EF4-FFF2-40B4-BE49-F238E27FC236}">
                <a16:creationId xmlns:a16="http://schemas.microsoft.com/office/drawing/2014/main" id="{91928B67-0D52-364D-AD80-DCA1B1BFDA6C}"/>
              </a:ext>
            </a:extLst>
          </p:cNvPr>
          <p:cNvSpPr>
            <a:spLocks noGrp="1"/>
          </p:cNvSpPr>
          <p:nvPr>
            <p:ph idx="1"/>
          </p:nvPr>
        </p:nvSpPr>
        <p:spPr/>
        <p:txBody>
          <a:bodyPr/>
          <a:lstStyle/>
          <a:p>
            <a:pPr marL="0" indent="0">
              <a:buNone/>
            </a:pPr>
            <a:r>
              <a:rPr lang="en-GB" altLang="en-NG" sz="4000" b="1" dirty="0">
                <a:solidFill>
                  <a:schemeClr val="bg1"/>
                </a:solidFill>
                <a:latin typeface="Garamond" panose="02020404030301010803" pitchFamily="18" charset="0"/>
              </a:rPr>
              <a:t>We are to positively influence governance by encouraging political awareness through civic education, voter participation and leadership in the political process. </a:t>
            </a:r>
          </a:p>
        </p:txBody>
      </p:sp>
      <p:grpSp>
        <p:nvGrpSpPr>
          <p:cNvPr id="5" name="Group 4">
            <a:extLst>
              <a:ext uri="{FF2B5EF4-FFF2-40B4-BE49-F238E27FC236}">
                <a16:creationId xmlns:a16="http://schemas.microsoft.com/office/drawing/2014/main" id="{BD5CEA91-35E1-FD46-8F16-2AAA8643EEC8}"/>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220AC00-20FE-DD43-BA66-ABD917173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ED96DCB4-52BD-6145-92A7-C3E5C735CC39}"/>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4706-05DE-9F40-BCDF-010A861C16C4}"/>
              </a:ext>
            </a:extLst>
          </p:cNvPr>
          <p:cNvSpPr>
            <a:spLocks noGrp="1"/>
          </p:cNvSpPr>
          <p:nvPr>
            <p:ph type="title"/>
          </p:nvPr>
        </p:nvSpPr>
        <p:spPr/>
        <p:txBody>
          <a:bodyPr/>
          <a:lstStyle/>
          <a:p>
            <a:pPr eaLnBrk="1" hangingPunct="1">
              <a:defRPr/>
            </a:pPr>
            <a:r>
              <a:rPr lang="en-GB" b="1" dirty="0">
                <a:solidFill>
                  <a:schemeClr val="bg1"/>
                </a:solidFill>
                <a:latin typeface="Garamond" pitchFamily="18" charset="0"/>
              </a:rPr>
              <a:t>The Elements of Governance and Politics</a:t>
            </a:r>
            <a:endParaRPr lang="en-GB" dirty="0">
              <a:solidFill>
                <a:schemeClr val="bg1"/>
              </a:solidFill>
              <a:latin typeface="Garamond" pitchFamily="18" charset="0"/>
            </a:endParaRPr>
          </a:p>
        </p:txBody>
      </p:sp>
      <p:sp>
        <p:nvSpPr>
          <p:cNvPr id="43011" name="Content Placeholder 2">
            <a:extLst>
              <a:ext uri="{FF2B5EF4-FFF2-40B4-BE49-F238E27FC236}">
                <a16:creationId xmlns:a16="http://schemas.microsoft.com/office/drawing/2014/main" id="{83EBC7EC-7D3B-484C-BBE5-4B6E9883D576}"/>
              </a:ext>
            </a:extLst>
          </p:cNvPr>
          <p:cNvSpPr>
            <a:spLocks noGrp="1"/>
          </p:cNvSpPr>
          <p:nvPr>
            <p:ph idx="1"/>
          </p:nvPr>
        </p:nvSpPr>
        <p:spPr>
          <a:xfrm>
            <a:off x="212000" y="1690688"/>
            <a:ext cx="11141800" cy="4486275"/>
          </a:xfrm>
        </p:spPr>
        <p:txBody>
          <a:bodyPr>
            <a:normAutofit/>
          </a:bodyPr>
          <a:lstStyle/>
          <a:p>
            <a:pPr eaLnBrk="1" hangingPunct="1"/>
            <a:r>
              <a:rPr lang="en-GB" altLang="en-NG" sz="3200" b="1" dirty="0">
                <a:solidFill>
                  <a:schemeClr val="bg1"/>
                </a:solidFill>
                <a:latin typeface="Garamond" panose="02020404030301010803" pitchFamily="18" charset="0"/>
              </a:rPr>
              <a:t>Conducting Services for Governments &amp; their Agencies</a:t>
            </a:r>
          </a:p>
          <a:p>
            <a:pPr eaLnBrk="1" hangingPunct="1"/>
            <a:r>
              <a:rPr lang="en-GB" altLang="en-NG" sz="3200" b="1" dirty="0">
                <a:solidFill>
                  <a:schemeClr val="bg1"/>
                </a:solidFill>
                <a:latin typeface="Garamond" panose="02020404030301010803" pitchFamily="18" charset="0"/>
              </a:rPr>
              <a:t>Civic Education and Empowerment</a:t>
            </a:r>
          </a:p>
          <a:p>
            <a:pPr eaLnBrk="1" hangingPunct="1"/>
            <a:r>
              <a:rPr lang="en-GB" altLang="en-NG" sz="3200" b="1" dirty="0">
                <a:solidFill>
                  <a:schemeClr val="bg1"/>
                </a:solidFill>
                <a:latin typeface="Garamond" panose="02020404030301010803" pitchFamily="18" charset="0"/>
              </a:rPr>
              <a:t>Leadership and Governance Academy</a:t>
            </a:r>
          </a:p>
          <a:p>
            <a:pPr eaLnBrk="1" hangingPunct="1"/>
            <a:r>
              <a:rPr lang="en-GB" altLang="en-NG" sz="3200" b="1" dirty="0">
                <a:solidFill>
                  <a:schemeClr val="bg1"/>
                </a:solidFill>
                <a:latin typeface="Garamond" panose="02020404030301010803" pitchFamily="18" charset="0"/>
              </a:rPr>
              <a:t>Seminars and Conferences</a:t>
            </a:r>
          </a:p>
          <a:p>
            <a:pPr eaLnBrk="1" hangingPunct="1"/>
            <a:r>
              <a:rPr lang="en-GB" altLang="en-NG" sz="3200" b="1" dirty="0">
                <a:solidFill>
                  <a:schemeClr val="bg1"/>
                </a:solidFill>
                <a:latin typeface="Garamond" panose="02020404030301010803" pitchFamily="18" charset="0"/>
              </a:rPr>
              <a:t>Strategic Engagement with Government and influencers</a:t>
            </a:r>
          </a:p>
        </p:txBody>
      </p:sp>
      <p:grpSp>
        <p:nvGrpSpPr>
          <p:cNvPr id="5" name="Group 4">
            <a:extLst>
              <a:ext uri="{FF2B5EF4-FFF2-40B4-BE49-F238E27FC236}">
                <a16:creationId xmlns:a16="http://schemas.microsoft.com/office/drawing/2014/main" id="{EDD85C38-EB78-7A49-9136-AEAA44D75738}"/>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7BE0F26F-A4CF-ED44-8D94-E73B3B778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FFC3FC91-DF82-884F-A6E4-8277DE877696}"/>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A2E3-CC12-3E49-8891-6A5007F2802D}"/>
              </a:ext>
            </a:extLst>
          </p:cNvPr>
          <p:cNvSpPr>
            <a:spLocks noGrp="1"/>
          </p:cNvSpPr>
          <p:nvPr>
            <p:ph type="title"/>
          </p:nvPr>
        </p:nvSpPr>
        <p:spPr>
          <a:xfrm>
            <a:off x="373505" y="136525"/>
            <a:ext cx="10515600" cy="1325563"/>
          </a:xfrm>
        </p:spPr>
        <p:txBody>
          <a:bodyPr>
            <a:normAutofit/>
          </a:bodyPr>
          <a:lstStyle/>
          <a:p>
            <a:pPr eaLnBrk="1" hangingPunct="1">
              <a:defRPr/>
            </a:pPr>
            <a:r>
              <a:rPr lang="en-GB" sz="4000" b="1" dirty="0">
                <a:solidFill>
                  <a:schemeClr val="bg1"/>
                </a:solidFill>
                <a:latin typeface="Garamond" pitchFamily="18" charset="0"/>
              </a:rPr>
              <a:t> </a:t>
            </a:r>
            <a:r>
              <a:rPr lang="en-GB" sz="6000" b="1" dirty="0">
                <a:solidFill>
                  <a:schemeClr val="bg1"/>
                </a:solidFill>
                <a:latin typeface="Garamond" pitchFamily="18" charset="0"/>
              </a:rPr>
              <a:t>SPORTS</a:t>
            </a:r>
            <a:endParaRPr lang="en-GB" sz="4000" dirty="0">
              <a:solidFill>
                <a:schemeClr val="bg1"/>
              </a:solidFill>
              <a:latin typeface="Garamond" pitchFamily="18" charset="0"/>
            </a:endParaRPr>
          </a:p>
        </p:txBody>
      </p:sp>
      <p:sp>
        <p:nvSpPr>
          <p:cNvPr id="44035" name="Content Placeholder 2">
            <a:extLst>
              <a:ext uri="{FF2B5EF4-FFF2-40B4-BE49-F238E27FC236}">
                <a16:creationId xmlns:a16="http://schemas.microsoft.com/office/drawing/2014/main" id="{B2CACA51-28FD-E04D-B0D1-77FBE9154877}"/>
              </a:ext>
            </a:extLst>
          </p:cNvPr>
          <p:cNvSpPr>
            <a:spLocks noGrp="1"/>
          </p:cNvSpPr>
          <p:nvPr>
            <p:ph idx="1"/>
          </p:nvPr>
        </p:nvSpPr>
        <p:spPr/>
        <p:txBody>
          <a:bodyPr>
            <a:normAutofit/>
          </a:bodyPr>
          <a:lstStyle/>
          <a:p>
            <a:pPr marL="0" indent="0" algn="ctr">
              <a:buNone/>
            </a:pPr>
            <a:r>
              <a:rPr lang="en-GB" altLang="en-NG" sz="4800" b="1" dirty="0">
                <a:solidFill>
                  <a:schemeClr val="bg1"/>
                </a:solidFill>
                <a:latin typeface="Garamond" panose="02020404030301010803" pitchFamily="18" charset="0"/>
              </a:rPr>
              <a:t>Supporting initiatives that contribute to sustainable sports development</a:t>
            </a:r>
          </a:p>
        </p:txBody>
      </p:sp>
      <p:grpSp>
        <p:nvGrpSpPr>
          <p:cNvPr id="5" name="Group 4">
            <a:extLst>
              <a:ext uri="{FF2B5EF4-FFF2-40B4-BE49-F238E27FC236}">
                <a16:creationId xmlns:a16="http://schemas.microsoft.com/office/drawing/2014/main" id="{851878D8-9945-F74D-89CF-CEA81A61447A}"/>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422FEDBB-8ECE-2842-A276-15CEBECDE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C1A574B0-AEB5-9847-BEBE-61A075728C49}"/>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B9D2-B2B5-1A4D-9BE5-0836B64A7F16}"/>
              </a:ext>
            </a:extLst>
          </p:cNvPr>
          <p:cNvSpPr>
            <a:spLocks noGrp="1"/>
          </p:cNvSpPr>
          <p:nvPr>
            <p:ph type="title"/>
          </p:nvPr>
        </p:nvSpPr>
        <p:spPr/>
        <p:txBody>
          <a:bodyPr/>
          <a:lstStyle/>
          <a:p>
            <a:pPr eaLnBrk="1" hangingPunct="1">
              <a:defRPr/>
            </a:pPr>
            <a:r>
              <a:rPr lang="en-GB" b="1" dirty="0">
                <a:solidFill>
                  <a:schemeClr val="bg1"/>
                </a:solidFill>
                <a:latin typeface="Garamond" pitchFamily="18" charset="0"/>
              </a:rPr>
              <a:t>The Elements of Sports</a:t>
            </a:r>
            <a:endParaRPr lang="en-GB" dirty="0">
              <a:solidFill>
                <a:schemeClr val="bg1"/>
              </a:solidFill>
              <a:latin typeface="Garamond" pitchFamily="18" charset="0"/>
            </a:endParaRPr>
          </a:p>
        </p:txBody>
      </p:sp>
      <p:sp>
        <p:nvSpPr>
          <p:cNvPr id="45059" name="Content Placeholder 2">
            <a:extLst>
              <a:ext uri="{FF2B5EF4-FFF2-40B4-BE49-F238E27FC236}">
                <a16:creationId xmlns:a16="http://schemas.microsoft.com/office/drawing/2014/main" id="{A215C04B-9E48-7F44-A615-525B331A2A98}"/>
              </a:ext>
            </a:extLst>
          </p:cNvPr>
          <p:cNvSpPr>
            <a:spLocks noGrp="1"/>
          </p:cNvSpPr>
          <p:nvPr>
            <p:ph idx="1"/>
          </p:nvPr>
        </p:nvSpPr>
        <p:spPr/>
        <p:txBody>
          <a:bodyPr/>
          <a:lstStyle/>
          <a:p>
            <a:pPr eaLnBrk="1" hangingPunct="1"/>
            <a:r>
              <a:rPr lang="en-GB" altLang="en-NG" b="1" dirty="0">
                <a:solidFill>
                  <a:schemeClr val="bg1"/>
                </a:solidFill>
                <a:latin typeface="Garamond" panose="02020404030301010803" pitchFamily="18" charset="0"/>
              </a:rPr>
              <a:t>Sports Infrastructure Development</a:t>
            </a:r>
          </a:p>
          <a:p>
            <a:pPr eaLnBrk="1" hangingPunct="1"/>
            <a:r>
              <a:rPr lang="en-GB" altLang="en-NG" b="1" dirty="0">
                <a:solidFill>
                  <a:schemeClr val="bg1"/>
                </a:solidFill>
                <a:latin typeface="Garamond" panose="02020404030301010803" pitchFamily="18" charset="0"/>
              </a:rPr>
              <a:t>Sports Academy - Identify young talents for further development</a:t>
            </a:r>
          </a:p>
          <a:p>
            <a:pPr eaLnBrk="1" hangingPunct="1"/>
            <a:r>
              <a:rPr lang="en-GB" altLang="en-NG" b="1" dirty="0">
                <a:solidFill>
                  <a:schemeClr val="bg1"/>
                </a:solidFill>
                <a:latin typeface="Garamond" panose="02020404030301010803" pitchFamily="18" charset="0"/>
              </a:rPr>
              <a:t>Sports Education</a:t>
            </a:r>
          </a:p>
          <a:p>
            <a:pPr eaLnBrk="1" hangingPunct="1"/>
            <a:r>
              <a:rPr lang="en-GB" altLang="en-NG" b="1" dirty="0">
                <a:solidFill>
                  <a:schemeClr val="bg1"/>
                </a:solidFill>
                <a:latin typeface="Garamond" panose="02020404030301010803" pitchFamily="18" charset="0"/>
              </a:rPr>
              <a:t>Professional Sports Clubs</a:t>
            </a:r>
          </a:p>
          <a:p>
            <a:pPr eaLnBrk="1" hangingPunct="1"/>
            <a:r>
              <a:rPr lang="en-GB" altLang="en-NG" b="1" dirty="0">
                <a:solidFill>
                  <a:schemeClr val="bg1"/>
                </a:solidFill>
                <a:latin typeface="Garamond" panose="02020404030301010803" pitchFamily="18" charset="0"/>
              </a:rPr>
              <a:t>Regional Sports Associations</a:t>
            </a:r>
          </a:p>
          <a:p>
            <a:pPr eaLnBrk="1" hangingPunct="1"/>
            <a:r>
              <a:rPr lang="en-GB" altLang="en-NG" b="1" dirty="0">
                <a:solidFill>
                  <a:schemeClr val="bg1"/>
                </a:solidFill>
                <a:latin typeface="Garamond" panose="02020404030301010803" pitchFamily="18" charset="0"/>
              </a:rPr>
              <a:t> Neighbourhood Sporting Clubs</a:t>
            </a:r>
          </a:p>
          <a:p>
            <a:pPr eaLnBrk="1" hangingPunct="1"/>
            <a:r>
              <a:rPr lang="en-GB" altLang="en-NG" b="1" dirty="0">
                <a:solidFill>
                  <a:schemeClr val="bg1"/>
                </a:solidFill>
                <a:latin typeface="Garamond" panose="02020404030301010803" pitchFamily="18" charset="0"/>
              </a:rPr>
              <a:t> Sports Foundation</a:t>
            </a:r>
          </a:p>
        </p:txBody>
      </p:sp>
      <p:grpSp>
        <p:nvGrpSpPr>
          <p:cNvPr id="5" name="Group 4">
            <a:extLst>
              <a:ext uri="{FF2B5EF4-FFF2-40B4-BE49-F238E27FC236}">
                <a16:creationId xmlns:a16="http://schemas.microsoft.com/office/drawing/2014/main" id="{4DAF2CFD-B2CD-D54D-BB6D-BD7945226DD7}"/>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1C015B5A-8203-AC49-9752-15E734A5D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B532EBB8-AA5E-D04E-9700-FAB3D7A71837}"/>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5FB2-5E3F-6B45-B1D0-D5A7312753C3}"/>
              </a:ext>
            </a:extLst>
          </p:cNvPr>
          <p:cNvSpPr>
            <a:spLocks noGrp="1"/>
          </p:cNvSpPr>
          <p:nvPr>
            <p:ph type="title"/>
          </p:nvPr>
        </p:nvSpPr>
        <p:spPr/>
        <p:txBody>
          <a:bodyPr>
            <a:normAutofit/>
          </a:bodyPr>
          <a:lstStyle/>
          <a:p>
            <a:r>
              <a:rPr lang="en-NG" sz="5400" dirty="0">
                <a:solidFill>
                  <a:schemeClr val="bg1"/>
                </a:solidFill>
                <a:latin typeface="Garamond" panose="02020404030301010803" pitchFamily="18" charset="0"/>
              </a:rPr>
              <a:t>SECTION C</a:t>
            </a:r>
          </a:p>
        </p:txBody>
      </p:sp>
    </p:spTree>
    <p:extLst>
      <p:ext uri="{BB962C8B-B14F-4D97-AF65-F5344CB8AC3E}">
        <p14:creationId xmlns:p14="http://schemas.microsoft.com/office/powerpoint/2010/main" val="1516688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39"/>
            <a:ext cx="9144000" cy="6852561"/>
          </a:xfrm>
          <a:noFill/>
          <a:ln>
            <a:noFill/>
          </a:ln>
        </p:spPr>
        <p:txBody>
          <a:bodyPr/>
          <a:lstStyle/>
          <a:p>
            <a:pPr marL="0" indent="0" algn="ctr">
              <a:buNone/>
              <a:defRPr/>
            </a:pPr>
            <a:endParaRPr lang="en-US" sz="6000" dirty="0">
              <a:solidFill>
                <a:schemeClr val="bg1"/>
              </a:solidFill>
            </a:endParaRPr>
          </a:p>
          <a:p>
            <a:pPr marL="0" indent="0" algn="ctr">
              <a:buNone/>
              <a:defRPr/>
            </a:pPr>
            <a:r>
              <a:rPr lang="en-US" sz="6000" b="1" dirty="0">
                <a:solidFill>
                  <a:schemeClr val="bg1"/>
                </a:solidFill>
                <a:effectLst>
                  <a:outerShdw blurRad="38100" dist="38100" dir="2700000" algn="tl">
                    <a:srgbClr val="000000">
                      <a:alpha val="43137"/>
                    </a:srgbClr>
                  </a:outerShdw>
                </a:effectLst>
                <a:latin typeface="Garamond" pitchFamily="18" charset="0"/>
              </a:rPr>
              <a:t>IMPACT ASSESSMENT </a:t>
            </a:r>
          </a:p>
          <a:p>
            <a:pPr marL="0" indent="0" algn="ctr">
              <a:buNone/>
              <a:defRPr/>
            </a:pPr>
            <a:r>
              <a:rPr lang="en-US" sz="6000" b="1" dirty="0">
                <a:solidFill>
                  <a:schemeClr val="bg1"/>
                </a:solidFill>
                <a:effectLst>
                  <a:outerShdw blurRad="38100" dist="38100" dir="2700000" algn="tl">
                    <a:srgbClr val="000000">
                      <a:alpha val="43137"/>
                    </a:srgbClr>
                  </a:outerShdw>
                </a:effectLst>
                <a:latin typeface="Garamond" pitchFamily="18" charset="0"/>
              </a:rPr>
              <a:t>&amp;</a:t>
            </a:r>
          </a:p>
          <a:p>
            <a:pPr marL="0" indent="0" algn="ctr">
              <a:buNone/>
              <a:defRPr/>
            </a:pPr>
            <a:r>
              <a:rPr lang="en-US" sz="6000" b="1" dirty="0">
                <a:solidFill>
                  <a:schemeClr val="bg1"/>
                </a:solidFill>
                <a:effectLst>
                  <a:outerShdw blurRad="38100" dist="38100" dir="2700000" algn="tl">
                    <a:srgbClr val="000000">
                      <a:alpha val="43137"/>
                    </a:srgbClr>
                  </a:outerShdw>
                </a:effectLst>
                <a:latin typeface="Garamond" pitchFamily="18" charset="0"/>
              </a:rPr>
              <a:t>BENEFICIARIES</a:t>
            </a:r>
          </a:p>
        </p:txBody>
      </p:sp>
    </p:spTree>
    <p:extLst>
      <p:ext uri="{BB962C8B-B14F-4D97-AF65-F5344CB8AC3E}">
        <p14:creationId xmlns:p14="http://schemas.microsoft.com/office/powerpoint/2010/main" val="818514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0"/>
            <a:ext cx="9252520" cy="6858000"/>
          </a:xfrm>
          <a:noFill/>
          <a:ln>
            <a:noFill/>
          </a:ln>
        </p:spPr>
        <p:txBody>
          <a:bodyPr/>
          <a:lstStyle/>
          <a:p>
            <a:pPr marL="0" indent="0" algn="ctr">
              <a:buNone/>
              <a:defRPr/>
            </a:pPr>
            <a:endParaRPr lang="en-US" sz="6000" dirty="0">
              <a:solidFill>
                <a:schemeClr val="bg1"/>
              </a:solidFill>
              <a:latin typeface="Garamond" panose="02020404030301010803" pitchFamily="18" charset="0"/>
            </a:endParaRPr>
          </a:p>
          <a:p>
            <a:pPr marL="0" indent="0" algn="ctr">
              <a:buNone/>
              <a:defRPr/>
            </a:pPr>
            <a:r>
              <a:rPr lang="en-US" sz="6600" b="1" dirty="0">
                <a:solidFill>
                  <a:schemeClr val="bg1"/>
                </a:solidFill>
                <a:effectLst>
                  <a:outerShdw blurRad="38100" dist="38100" dir="2700000" algn="tl">
                    <a:srgbClr val="000000">
                      <a:alpha val="43137"/>
                    </a:srgbClr>
                  </a:outerShdw>
                </a:effectLst>
                <a:latin typeface="Garamond" pitchFamily="18" charset="0"/>
              </a:rPr>
              <a:t>2018-2022</a:t>
            </a:r>
          </a:p>
          <a:p>
            <a:pPr marL="0" indent="0" algn="ctr">
              <a:buNone/>
              <a:defRPr/>
            </a:pPr>
            <a:r>
              <a:rPr lang="en-US" sz="6600" b="1" dirty="0">
                <a:solidFill>
                  <a:schemeClr val="bg1"/>
                </a:solidFill>
                <a:effectLst>
                  <a:outerShdw blurRad="38100" dist="38100" dir="2700000" algn="tl">
                    <a:srgbClr val="000000">
                      <a:alpha val="43137"/>
                    </a:srgbClr>
                  </a:outerShdw>
                </a:effectLst>
                <a:latin typeface="Garamond" pitchFamily="18" charset="0"/>
              </a:rPr>
              <a:t>TOTAL IMPACTED</a:t>
            </a:r>
          </a:p>
          <a:p>
            <a:pPr marL="0" indent="0" algn="ctr">
              <a:defRPr/>
            </a:pPr>
            <a:r>
              <a:rPr lang="en-US" sz="9600" b="1" u="sng" dirty="0">
                <a:solidFill>
                  <a:schemeClr val="bg1"/>
                </a:solidFill>
                <a:latin typeface="Garamond" panose="02020404030301010803" pitchFamily="18" charset="0"/>
              </a:rPr>
              <a:t>137,754,884</a:t>
            </a:r>
            <a:endParaRPr lang="en-US" sz="9600" b="1" u="sng" dirty="0">
              <a:solidFill>
                <a:schemeClr val="bg1"/>
              </a:solidFill>
              <a:effectLst>
                <a:outerShdw blurRad="38100" dist="38100" dir="2700000" algn="tl">
                  <a:srgbClr val="000000">
                    <a:alpha val="43137"/>
                  </a:srgbClr>
                </a:outerShdw>
              </a:effectLst>
              <a:latin typeface="Garamond" pitchFamily="18" charset="0"/>
            </a:endParaRPr>
          </a:p>
          <a:p>
            <a:pPr marL="0" indent="0" algn="ctr">
              <a:buNone/>
              <a:defRPr/>
            </a:pPr>
            <a:r>
              <a:rPr lang="en-US" sz="6600" b="1" dirty="0">
                <a:solidFill>
                  <a:schemeClr val="bg1"/>
                </a:solidFill>
                <a:effectLst>
                  <a:outerShdw blurRad="38100" dist="38100" dir="2700000" algn="tl">
                    <a:srgbClr val="000000">
                      <a:alpha val="43137"/>
                    </a:srgbClr>
                  </a:outerShdw>
                </a:effectLst>
                <a:latin typeface="Garamond" pitchFamily="18" charset="0"/>
              </a:rPr>
              <a:t>Beneficiaries</a:t>
            </a:r>
          </a:p>
          <a:p>
            <a:pPr marL="0" indent="0" algn="ctr">
              <a:buNone/>
              <a:defRPr/>
            </a:pPr>
            <a:endParaRPr lang="en-US"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4" name="Group 3">
            <a:extLst>
              <a:ext uri="{FF2B5EF4-FFF2-40B4-BE49-F238E27FC236}">
                <a16:creationId xmlns:a16="http://schemas.microsoft.com/office/drawing/2014/main" id="{42BE953B-A223-3143-9085-AF826A1C573F}"/>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70DC09BD-0B25-D44F-BFC5-0EF253F6B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31AD3B6E-8B5C-FB43-95B6-972F5025032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26275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FEA86954-E406-4B52-AEFF-21A14889A468}"/>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6971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6098EB-AA3F-4106-8A1F-038328B76258}"/>
              </a:ext>
            </a:extLst>
          </p:cNvPr>
          <p:cNvSpPr>
            <a:spLocks noGrp="1"/>
          </p:cNvSpPr>
          <p:nvPr>
            <p:ph type="ctrTitle"/>
          </p:nvPr>
        </p:nvSpPr>
        <p:spPr>
          <a:xfrm>
            <a:off x="178341" y="1167321"/>
            <a:ext cx="10648261" cy="3579778"/>
          </a:xfrm>
        </p:spPr>
        <p:txBody>
          <a:bodyPr rtlCol="0">
            <a:noAutofit/>
          </a:bodyPr>
          <a:lstStyle/>
          <a:p>
            <a:pPr algn="l">
              <a:defRPr/>
            </a:pPr>
            <a:r>
              <a:rPr lang="en-US" altLang="en-US" sz="3200" b="1" dirty="0">
                <a:solidFill>
                  <a:schemeClr val="bg1">
                    <a:lumMod val="95000"/>
                  </a:schemeClr>
                </a:solidFill>
                <a:latin typeface="Garamond" panose="02020404030301010803" pitchFamily="18" charset="0"/>
                <a:ea typeface="FangSong" panose="02010609060101010101" pitchFamily="49" charset="-122"/>
              </a:rPr>
              <a:t>The Mandate</a:t>
            </a:r>
            <a:br>
              <a:rPr lang="en-US" altLang="en-US" sz="3200" b="1" dirty="0">
                <a:solidFill>
                  <a:schemeClr val="bg1">
                    <a:lumMod val="95000"/>
                  </a:schemeClr>
                </a:solidFill>
                <a:latin typeface="Garamond" panose="02020404030301010803" pitchFamily="18" charset="0"/>
                <a:ea typeface="FangSong" panose="02010609060101010101" pitchFamily="49" charset="-122"/>
              </a:rPr>
            </a:br>
            <a:br>
              <a:rPr lang="en-US" sz="3200" dirty="0">
                <a:solidFill>
                  <a:schemeClr val="bg1">
                    <a:lumMod val="95000"/>
                  </a:schemeClr>
                </a:solidFill>
                <a:latin typeface="Garamond" panose="02020404030301010803" pitchFamily="18" charset="0"/>
              </a:rPr>
            </a:br>
            <a:r>
              <a:rPr lang="en-US" sz="3200" dirty="0">
                <a:solidFill>
                  <a:schemeClr val="bg1">
                    <a:lumMod val="95000"/>
                  </a:schemeClr>
                </a:solidFill>
                <a:latin typeface="Garamond" panose="02020404030301010803" pitchFamily="18" charset="0"/>
              </a:rPr>
              <a:t>4. </a:t>
            </a:r>
            <a:r>
              <a:rPr lang="en-US" sz="3200" b="1" dirty="0">
                <a:solidFill>
                  <a:schemeClr val="bg1">
                    <a:lumMod val="95000"/>
                  </a:schemeClr>
                </a:solidFill>
                <a:latin typeface="Garamond" panose="02020404030301010803" pitchFamily="18" charset="0"/>
              </a:rPr>
              <a:t>Standardization </a:t>
            </a:r>
            <a:r>
              <a:rPr lang="en-US" sz="3200" dirty="0">
                <a:solidFill>
                  <a:schemeClr val="bg1">
                    <a:lumMod val="95000"/>
                  </a:schemeClr>
                </a:solidFill>
                <a:latin typeface="Garamond" panose="02020404030301010803" pitchFamily="18" charset="0"/>
              </a:rPr>
              <a:t>– to establish, guide and ensure compliance with approved standards</a:t>
            </a:r>
            <a:br>
              <a:rPr lang="en-US" sz="3200" dirty="0">
                <a:solidFill>
                  <a:schemeClr val="bg1">
                    <a:lumMod val="95000"/>
                  </a:schemeClr>
                </a:solidFill>
                <a:latin typeface="Garamond" panose="02020404030301010803" pitchFamily="18" charset="0"/>
              </a:rPr>
            </a:br>
            <a:br>
              <a:rPr lang="en-US" sz="3200" dirty="0">
                <a:solidFill>
                  <a:schemeClr val="bg1">
                    <a:lumMod val="95000"/>
                  </a:schemeClr>
                </a:solidFill>
                <a:latin typeface="Garamond" panose="02020404030301010803" pitchFamily="18" charset="0"/>
              </a:rPr>
            </a:br>
            <a:r>
              <a:rPr lang="en-US" altLang="en-US" sz="3200" b="1" dirty="0">
                <a:solidFill>
                  <a:schemeClr val="bg1">
                    <a:lumMod val="95000"/>
                  </a:schemeClr>
                </a:solidFill>
                <a:latin typeface="Garamond" panose="02020404030301010803" pitchFamily="18" charset="0"/>
              </a:rPr>
              <a:t>5. Communication</a:t>
            </a:r>
            <a:br>
              <a:rPr lang="en-US" altLang="en-US" sz="3200" b="1" dirty="0">
                <a:solidFill>
                  <a:schemeClr val="bg1">
                    <a:lumMod val="95000"/>
                  </a:schemeClr>
                </a:solidFill>
                <a:latin typeface="Garamond" panose="02020404030301010803" pitchFamily="18" charset="0"/>
              </a:rPr>
            </a:br>
            <a:r>
              <a:rPr lang="en-US" altLang="en-US" sz="3200" dirty="0">
                <a:solidFill>
                  <a:schemeClr val="bg1">
                    <a:lumMod val="95000"/>
                  </a:schemeClr>
                </a:solidFill>
                <a:latin typeface="Garamond" panose="02020404030301010803" pitchFamily="18" charset="0"/>
              </a:rPr>
              <a:t>To provide the framework for internal and external communication and drive the overall CSR communication for the mission.</a:t>
            </a:r>
            <a:br>
              <a:rPr lang="en-US" sz="3200" dirty="0">
                <a:solidFill>
                  <a:schemeClr val="bg1">
                    <a:lumMod val="95000"/>
                  </a:schemeClr>
                </a:solidFill>
                <a:latin typeface="Garamond" panose="02020404030301010803" pitchFamily="18" charset="0"/>
              </a:rPr>
            </a:br>
            <a:endParaRPr lang="en-US" sz="3200" b="1" i="1" dirty="0">
              <a:solidFill>
                <a:schemeClr val="bg1">
                  <a:lumMod val="95000"/>
                </a:schemeClr>
              </a:solidFill>
            </a:endParaRPr>
          </a:p>
        </p:txBody>
      </p:sp>
      <p:sp>
        <p:nvSpPr>
          <p:cNvPr id="18435" name="Slide Number Placeholder 2">
            <a:extLst>
              <a:ext uri="{FF2B5EF4-FFF2-40B4-BE49-F238E27FC236}">
                <a16:creationId xmlns:a16="http://schemas.microsoft.com/office/drawing/2014/main" id="{4E3B4930-DF05-4828-AB17-69FCA3F494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30197F-FBCE-4C25-B726-DC92C8B3BBBB}" type="slidenum">
              <a:rPr lang="es-ES" altLang="en-US">
                <a:solidFill>
                  <a:schemeClr val="tx2"/>
                </a:solidFill>
              </a:rPr>
              <a:pPr/>
              <a:t>7</a:t>
            </a:fld>
            <a:endParaRPr lang="es-ES" altLang="en-US">
              <a:solidFill>
                <a:schemeClr val="tx2"/>
              </a:solidFill>
            </a:endParaRPr>
          </a:p>
        </p:txBody>
      </p:sp>
      <p:grpSp>
        <p:nvGrpSpPr>
          <p:cNvPr id="17" name="Group 16">
            <a:extLst>
              <a:ext uri="{FF2B5EF4-FFF2-40B4-BE49-F238E27FC236}">
                <a16:creationId xmlns:a16="http://schemas.microsoft.com/office/drawing/2014/main" id="{3266561F-3717-6A44-BEF8-386418AC706F}"/>
              </a:ext>
            </a:extLst>
          </p:cNvPr>
          <p:cNvGrpSpPr/>
          <p:nvPr/>
        </p:nvGrpSpPr>
        <p:grpSpPr>
          <a:xfrm>
            <a:off x="15787" y="5821135"/>
            <a:ext cx="11768000" cy="930729"/>
            <a:chOff x="212000" y="5702078"/>
            <a:chExt cx="11768000" cy="1019397"/>
          </a:xfrm>
        </p:grpSpPr>
        <p:pic>
          <p:nvPicPr>
            <p:cNvPr id="23" name="Picture 22">
              <a:extLst>
                <a:ext uri="{FF2B5EF4-FFF2-40B4-BE49-F238E27FC236}">
                  <a16:creationId xmlns:a16="http://schemas.microsoft.com/office/drawing/2014/main" id="{FE277E82-5377-C548-B487-3BB25C377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26" name="Title 1">
              <a:extLst>
                <a:ext uri="{FF2B5EF4-FFF2-40B4-BE49-F238E27FC236}">
                  <a16:creationId xmlns:a16="http://schemas.microsoft.com/office/drawing/2014/main" id="{06F303F9-E0A7-AB4B-8EFE-027D483F87CD}"/>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a:t>
              </a:r>
              <a:r>
                <a:rPr lang="en-US" altLang="en-US" sz="1500" b="1" dirty="0" err="1">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341183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1692351"/>
              </p:ext>
            </p:extLst>
          </p:nvPr>
        </p:nvGraphicFramePr>
        <p:xfrm>
          <a:off x="0" y="-1"/>
          <a:ext cx="12037102" cy="6640641"/>
        </p:xfrm>
        <a:graphic>
          <a:graphicData uri="http://schemas.openxmlformats.org/drawingml/2006/table">
            <a:tbl>
              <a:tblPr/>
              <a:tblGrid>
                <a:gridCol w="2670815">
                  <a:extLst>
                    <a:ext uri="{9D8B030D-6E8A-4147-A177-3AD203B41FA5}">
                      <a16:colId xmlns:a16="http://schemas.microsoft.com/office/drawing/2014/main" val="20000"/>
                    </a:ext>
                  </a:extLst>
                </a:gridCol>
                <a:gridCol w="1825347">
                  <a:extLst>
                    <a:ext uri="{9D8B030D-6E8A-4147-A177-3AD203B41FA5}">
                      <a16:colId xmlns:a16="http://schemas.microsoft.com/office/drawing/2014/main" val="20001"/>
                    </a:ext>
                  </a:extLst>
                </a:gridCol>
                <a:gridCol w="1968207">
                  <a:extLst>
                    <a:ext uri="{9D8B030D-6E8A-4147-A177-3AD203B41FA5}">
                      <a16:colId xmlns:a16="http://schemas.microsoft.com/office/drawing/2014/main" val="20002"/>
                    </a:ext>
                  </a:extLst>
                </a:gridCol>
                <a:gridCol w="1907663">
                  <a:extLst>
                    <a:ext uri="{9D8B030D-6E8A-4147-A177-3AD203B41FA5}">
                      <a16:colId xmlns:a16="http://schemas.microsoft.com/office/drawing/2014/main" val="20003"/>
                    </a:ext>
                  </a:extLst>
                </a:gridCol>
                <a:gridCol w="1767858">
                  <a:extLst>
                    <a:ext uri="{9D8B030D-6E8A-4147-A177-3AD203B41FA5}">
                      <a16:colId xmlns:a16="http://schemas.microsoft.com/office/drawing/2014/main" val="20004"/>
                    </a:ext>
                  </a:extLst>
                </a:gridCol>
                <a:gridCol w="1897212">
                  <a:extLst>
                    <a:ext uri="{9D8B030D-6E8A-4147-A177-3AD203B41FA5}">
                      <a16:colId xmlns:a16="http://schemas.microsoft.com/office/drawing/2014/main" val="20005"/>
                    </a:ext>
                  </a:extLst>
                </a:gridCol>
              </a:tblGrid>
              <a:tr h="72889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chemeClr val="bg1"/>
                          </a:solidFill>
                          <a:effectLst/>
                          <a:latin typeface="Garamond" panose="02020404030301010803" pitchFamily="18" charset="0"/>
                        </a:rPr>
                        <a:t>BENEFICIARIES</a:t>
                      </a:r>
                    </a:p>
                    <a:p>
                      <a:pPr algn="l" fontAlgn="b"/>
                      <a:endParaRPr lang="en-US" sz="2000" b="1" i="0" u="none" strike="noStrike" dirty="0">
                        <a:solidFill>
                          <a:schemeClr val="bg1"/>
                        </a:solidFill>
                        <a:effectLst/>
                        <a:latin typeface="Garamond" panose="02020404030301010803" pitchFamily="18" charset="0"/>
                      </a:endParaRP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chemeClr val="bg1"/>
                          </a:solidFill>
                          <a:effectLst/>
                          <a:latin typeface="Garamond" panose="02020404030301010803" pitchFamily="18" charset="0"/>
                        </a:rPr>
                        <a:t>2018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chemeClr val="bg1"/>
                          </a:solidFill>
                          <a:effectLst/>
                          <a:latin typeface="Garamond" panose="02020404030301010803" pitchFamily="18" charset="0"/>
                        </a:rPr>
                        <a:t>2019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chemeClr val="bg1"/>
                          </a:solidFill>
                          <a:effectLst/>
                          <a:latin typeface="Garamond" panose="02020404030301010803" pitchFamily="18" charset="0"/>
                        </a:rPr>
                        <a:t>2020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chemeClr val="bg1"/>
                          </a:solidFill>
                          <a:effectLst/>
                          <a:latin typeface="Garamond" panose="02020404030301010803" pitchFamily="18" charset="0"/>
                        </a:rPr>
                        <a:t>2021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chemeClr val="bg1"/>
                          </a:solidFill>
                          <a:effectLst/>
                          <a:latin typeface="Garamond" panose="02020404030301010803" pitchFamily="18" charset="0"/>
                        </a:rPr>
                        <a:t>2022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9663">
                <a:tc>
                  <a:txBody>
                    <a:bodyPr/>
                    <a:lstStyle/>
                    <a:p>
                      <a:pPr algn="l" fontAlgn="b"/>
                      <a:r>
                        <a:rPr lang="en-US" sz="1400" b="1" i="0" u="none" strike="noStrike" dirty="0">
                          <a:solidFill>
                            <a:schemeClr val="bg1"/>
                          </a:solidFill>
                          <a:effectLst/>
                          <a:latin typeface="Garamond" panose="02020404030301010803" pitchFamily="18" charset="0"/>
                        </a:rPr>
                        <a:t>SOCIAL</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5,822,271.00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16,711,015.00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20,612,577.00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81,973,849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1,730,602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3013">
                <a:tc>
                  <a:txBody>
                    <a:bodyPr/>
                    <a:lstStyle/>
                    <a:p>
                      <a:pPr algn="l" fontAlgn="b"/>
                      <a:r>
                        <a:rPr lang="en-US" sz="1400" b="1" i="0" u="none" strike="noStrike" dirty="0">
                          <a:solidFill>
                            <a:schemeClr val="bg1"/>
                          </a:solidFill>
                          <a:effectLst/>
                          <a:latin typeface="Garamond" panose="02020404030301010803" pitchFamily="18" charset="0"/>
                        </a:rPr>
                        <a:t>HEALTH</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157,829.00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697,407.00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666,859.00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1,929,057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27,873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3013">
                <a:tc>
                  <a:txBody>
                    <a:bodyPr/>
                    <a:lstStyle/>
                    <a:p>
                      <a:pPr algn="l" fontAlgn="b"/>
                      <a:r>
                        <a:rPr lang="en-US" sz="1400" b="1" i="0" u="none" strike="noStrike" dirty="0">
                          <a:solidFill>
                            <a:schemeClr val="bg1"/>
                          </a:solidFill>
                          <a:effectLst/>
                          <a:latin typeface="Garamond" panose="02020404030301010803" pitchFamily="18" charset="0"/>
                        </a:rPr>
                        <a:t>EDUCATION</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72,159.00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165,861.00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54,307.00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530,262</a:t>
                      </a:r>
                    </a:p>
                    <a:p>
                      <a:pPr algn="r" fontAlgn="b"/>
                      <a:endParaRPr lang="en-US" sz="1400" b="0" i="0" u="none" strike="noStrike" dirty="0">
                        <a:solidFill>
                          <a:schemeClr val="bg1"/>
                        </a:solidFill>
                        <a:effectLst/>
                        <a:latin typeface="Garamond" panose="02020404030301010803" pitchFamily="18" charset="0"/>
                      </a:endParaRP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9,195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3013">
                <a:tc>
                  <a:txBody>
                    <a:bodyPr/>
                    <a:lstStyle/>
                    <a:p>
                      <a:pPr algn="l" fontAlgn="b"/>
                      <a:r>
                        <a:rPr lang="en-US" sz="1400" b="1" i="0" u="none" strike="noStrike">
                          <a:solidFill>
                            <a:schemeClr val="bg1"/>
                          </a:solidFill>
                          <a:effectLst/>
                          <a:latin typeface="Garamond" panose="02020404030301010803" pitchFamily="18" charset="0"/>
                        </a:rPr>
                        <a:t>MEDIA COMM.</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6,879.00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37,943.00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44,748.00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114,814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5,979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13013">
                <a:tc>
                  <a:txBody>
                    <a:bodyPr/>
                    <a:lstStyle/>
                    <a:p>
                      <a:pPr algn="l" fontAlgn="b"/>
                      <a:r>
                        <a:rPr lang="en-US" sz="1400" b="1" i="0" u="none" strike="noStrike">
                          <a:solidFill>
                            <a:schemeClr val="bg1"/>
                          </a:solidFill>
                          <a:effectLst/>
                          <a:latin typeface="Garamond" panose="02020404030301010803" pitchFamily="18" charset="0"/>
                        </a:rPr>
                        <a:t>BUSINESS</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20,034.00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64,006.00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24,671.00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135,491</a:t>
                      </a:r>
                    </a:p>
                    <a:p>
                      <a:pPr algn="r" fontAlgn="b"/>
                      <a:endParaRPr lang="en-US" sz="1400" b="0" i="0" u="none" strike="noStrike" dirty="0">
                        <a:solidFill>
                          <a:schemeClr val="bg1"/>
                        </a:solidFill>
                        <a:effectLst/>
                        <a:latin typeface="Garamond" panose="02020404030301010803" pitchFamily="18" charset="0"/>
                      </a:endParaRP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1,305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13013">
                <a:tc>
                  <a:txBody>
                    <a:bodyPr/>
                    <a:lstStyle/>
                    <a:p>
                      <a:pPr algn="l" fontAlgn="b"/>
                      <a:r>
                        <a:rPr lang="en-US" sz="1400" b="1" i="0" u="none" strike="noStrike">
                          <a:solidFill>
                            <a:schemeClr val="bg1"/>
                          </a:solidFill>
                          <a:effectLst/>
                          <a:latin typeface="Garamond" panose="02020404030301010803" pitchFamily="18" charset="0"/>
                        </a:rPr>
                        <a:t>ARTS &amp; CULTURE</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113,595.00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181,247.00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181,327.00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baseline="0" dirty="0">
                          <a:solidFill>
                            <a:schemeClr val="bg1"/>
                          </a:solidFill>
                          <a:effectLst/>
                          <a:latin typeface="Garamond" panose="02020404030301010803" pitchFamily="18" charset="0"/>
                        </a:rPr>
                        <a:t>768,479</a:t>
                      </a:r>
                    </a:p>
                    <a:p>
                      <a:pPr algn="r" fontAlgn="b"/>
                      <a:r>
                        <a:rPr lang="en-US" sz="1400" b="0" i="0" u="none" strike="noStrike" baseline="0" dirty="0">
                          <a:solidFill>
                            <a:schemeClr val="bg1"/>
                          </a:solidFill>
                          <a:effectLst/>
                          <a:latin typeface="Garamond" panose="02020404030301010803" pitchFamily="18" charset="0"/>
                        </a:rPr>
                        <a:t> </a:t>
                      </a:r>
                      <a:endParaRPr lang="en-US" sz="1400" b="0" i="0" u="none" strike="noStrike" dirty="0">
                        <a:solidFill>
                          <a:schemeClr val="bg1"/>
                        </a:solidFill>
                        <a:effectLst/>
                        <a:latin typeface="Garamond" panose="02020404030301010803" pitchFamily="18" charset="0"/>
                      </a:endParaRP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21,462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13013">
                <a:tc>
                  <a:txBody>
                    <a:bodyPr/>
                    <a:lstStyle/>
                    <a:p>
                      <a:pPr algn="l" fontAlgn="b"/>
                      <a:r>
                        <a:rPr lang="en-US" sz="1400" b="1" i="0" u="none" strike="noStrike">
                          <a:solidFill>
                            <a:schemeClr val="bg1"/>
                          </a:solidFill>
                          <a:effectLst/>
                          <a:latin typeface="Garamond" panose="02020404030301010803" pitchFamily="18" charset="0"/>
                        </a:rPr>
                        <a:t>GOVERNANCE</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4,535.00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23,591.00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6,580.00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42,319</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2,227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13013">
                <a:tc>
                  <a:txBody>
                    <a:bodyPr/>
                    <a:lstStyle/>
                    <a:p>
                      <a:pPr algn="l" fontAlgn="b"/>
                      <a:r>
                        <a:rPr lang="en-US" sz="1400" b="1" i="0" u="none" strike="noStrike">
                          <a:solidFill>
                            <a:schemeClr val="bg1"/>
                          </a:solidFill>
                          <a:effectLst/>
                          <a:latin typeface="Garamond" panose="02020404030301010803" pitchFamily="18" charset="0"/>
                        </a:rPr>
                        <a:t>SPORTS</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27,625.00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37,962.00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21,766.00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107,317</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728894">
                <a:tc>
                  <a:txBody>
                    <a:bodyPr/>
                    <a:lstStyle/>
                    <a:p>
                      <a:pPr algn="l" fontAlgn="b"/>
                      <a:r>
                        <a:rPr lang="en-US" sz="1400" b="1" i="0" u="none" strike="noStrike">
                          <a:solidFill>
                            <a:schemeClr val="bg1"/>
                          </a:solidFill>
                          <a:effectLst/>
                          <a:latin typeface="Garamond" panose="02020404030301010803" pitchFamily="18" charset="0"/>
                        </a:rPr>
                        <a:t>NATIONAL</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6,224,927.00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17,919,032.00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21,612,835.00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GB" sz="1400" b="0" dirty="0">
                          <a:solidFill>
                            <a:schemeClr val="bg1"/>
                          </a:solidFill>
                          <a:latin typeface="Garamond" panose="02020404030301010803" pitchFamily="18" charset="0"/>
                        </a:rPr>
                        <a:t>85,601,588</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87,401,677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443006">
                <a:tc>
                  <a:txBody>
                    <a:bodyPr/>
                    <a:lstStyle/>
                    <a:p>
                      <a:pPr algn="l" fontAlgn="b"/>
                      <a:r>
                        <a:rPr lang="en-US" sz="1400" b="1" i="0" u="none" strike="noStrike">
                          <a:solidFill>
                            <a:schemeClr val="bg1"/>
                          </a:solidFill>
                          <a:effectLst/>
                          <a:latin typeface="Garamond" panose="02020404030301010803" pitchFamily="18" charset="0"/>
                        </a:rPr>
                        <a:t>CSR OFFICE</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49,984,762.00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Garamond" panose="02020404030301010803" pitchFamily="18" charset="0"/>
                        </a:rPr>
                        <a:t>2,805,373.00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Garamond" panose="02020404030301010803" pitchFamily="18" charset="0"/>
                        </a:rPr>
                        <a:t>8,992,670.00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                                        50,353,867.00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bg1"/>
                          </a:solidFill>
                          <a:effectLst/>
                          <a:latin typeface="Garamond" panose="02020404030301010803" pitchFamily="18" charset="0"/>
                        </a:rPr>
                        <a:t>                                        50,353,546.00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369093">
                <a:tc>
                  <a:txBody>
                    <a:bodyPr/>
                    <a:lstStyle/>
                    <a:p>
                      <a:pPr algn="l" fontAlgn="b"/>
                      <a:r>
                        <a:rPr lang="en-US" sz="1800" b="1" i="0" u="none" strike="noStrike" dirty="0">
                          <a:solidFill>
                            <a:schemeClr val="bg1"/>
                          </a:solidFill>
                          <a:effectLst/>
                          <a:latin typeface="Garamond" panose="02020404030301010803" pitchFamily="18" charset="0"/>
                        </a:rPr>
                        <a:t>GRAND TOTAL</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bg1"/>
                          </a:solidFill>
                          <a:effectLst/>
                          <a:latin typeface="Garamond" panose="02020404030301010803" pitchFamily="18" charset="0"/>
                        </a:rPr>
                        <a:t>56,209,689.00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bg1"/>
                          </a:solidFill>
                          <a:effectLst/>
                          <a:latin typeface="Garamond" panose="02020404030301010803" pitchFamily="18" charset="0"/>
                        </a:rPr>
                        <a:t>20,724,405.00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bg1"/>
                          </a:solidFill>
                          <a:effectLst/>
                          <a:latin typeface="Garamond" panose="02020404030301010803" pitchFamily="18" charset="0"/>
                        </a:rPr>
                        <a:t>30,605,505.00</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bg1"/>
                          </a:solidFill>
                          <a:effectLst/>
                          <a:latin typeface="Garamond" panose="02020404030301010803" pitchFamily="18" charset="0"/>
                        </a:rPr>
                        <a:t>135,955,455</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sz="2000" dirty="0">
                          <a:solidFill>
                            <a:schemeClr val="bg1"/>
                          </a:solidFill>
                          <a:latin typeface="Garamond" panose="02020404030301010803" pitchFamily="18" charset="0"/>
                        </a:rPr>
                        <a:t>137,754,884</a:t>
                      </a:r>
                      <a:endParaRPr lang="en-GB" sz="2000" dirty="0">
                        <a:solidFill>
                          <a:schemeClr val="bg1"/>
                        </a:solidFill>
                        <a:latin typeface="Garamond" panose="02020404030301010803" pitchFamily="18" charset="0"/>
                      </a:endParaRP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21260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9616" y="674400"/>
            <a:ext cx="6912768" cy="5509200"/>
          </a:xfrm>
          <a:prstGeom prst="rect">
            <a:avLst/>
          </a:prstGeom>
        </p:spPr>
        <p:txBody>
          <a:bodyPr wrap="square">
            <a:spAutoFit/>
          </a:bodyPr>
          <a:lstStyle/>
          <a:p>
            <a:pPr algn="ctr">
              <a:lnSpc>
                <a:spcPct val="200000"/>
              </a:lnSpc>
              <a:defRPr/>
            </a:pPr>
            <a:r>
              <a:rPr lang="en-US" sz="4400" b="1" dirty="0">
                <a:solidFill>
                  <a:schemeClr val="bg1"/>
                </a:solidFill>
                <a:effectLst>
                  <a:outerShdw blurRad="38100" dist="38100" dir="2700000" algn="tl">
                    <a:srgbClr val="000000">
                      <a:alpha val="43137"/>
                    </a:srgbClr>
                  </a:outerShdw>
                </a:effectLst>
                <a:latin typeface="Garamond" panose="02020404030301010803" pitchFamily="18" charset="0"/>
              </a:rPr>
              <a:t>2018-2022</a:t>
            </a:r>
          </a:p>
          <a:p>
            <a:pPr algn="ctr">
              <a:lnSpc>
                <a:spcPct val="200000"/>
              </a:lnSpc>
              <a:defRPr/>
            </a:pPr>
            <a:r>
              <a:rPr lang="en-US" sz="4400" b="1" dirty="0">
                <a:solidFill>
                  <a:schemeClr val="bg1"/>
                </a:solidFill>
                <a:effectLst>
                  <a:outerShdw blurRad="38100" dist="38100" dir="2700000" algn="tl">
                    <a:srgbClr val="000000">
                      <a:alpha val="43137"/>
                    </a:srgbClr>
                  </a:outerShdw>
                </a:effectLst>
                <a:latin typeface="Garamond" panose="02020404030301010803" pitchFamily="18" charset="0"/>
              </a:rPr>
              <a:t>TOTAL AMOUNT SPENT</a:t>
            </a:r>
          </a:p>
          <a:p>
            <a:pPr algn="ctr">
              <a:lnSpc>
                <a:spcPct val="200000"/>
              </a:lnSpc>
              <a:defRPr/>
            </a:pPr>
            <a:r>
              <a:rPr lang="en-US" sz="6600" b="1" strike="dblStrike" dirty="0">
                <a:solidFill>
                  <a:schemeClr val="bg1"/>
                </a:solidFill>
                <a:effectLst>
                  <a:outerShdw blurRad="38100" dist="38100" dir="2700000" algn="tl">
                    <a:srgbClr val="000000">
                      <a:alpha val="43137"/>
                    </a:srgbClr>
                  </a:outerShdw>
                </a:effectLst>
                <a:latin typeface="Garamond" pitchFamily="18" charset="0"/>
              </a:rPr>
              <a:t>N</a:t>
            </a:r>
            <a:r>
              <a:rPr lang="en-US" sz="6600" b="1" u="sng" dirty="0">
                <a:solidFill>
                  <a:schemeClr val="bg1"/>
                </a:solidFill>
                <a:latin typeface="Garamond" panose="02020404030301010803" pitchFamily="18" charset="0"/>
              </a:rPr>
              <a:t>25,072,420,601</a:t>
            </a:r>
          </a:p>
          <a:p>
            <a:pPr algn="ctr">
              <a:defRPr/>
            </a:pPr>
            <a:endParaRPr lang="en-US"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3" name="Group 2">
            <a:extLst>
              <a:ext uri="{FF2B5EF4-FFF2-40B4-BE49-F238E27FC236}">
                <a16:creationId xmlns:a16="http://schemas.microsoft.com/office/drawing/2014/main" id="{695C7A7E-7006-B844-B082-8C0B16B91A9A}"/>
              </a:ext>
            </a:extLst>
          </p:cNvPr>
          <p:cNvGrpSpPr/>
          <p:nvPr/>
        </p:nvGrpSpPr>
        <p:grpSpPr>
          <a:xfrm>
            <a:off x="212000" y="5702078"/>
            <a:ext cx="11768000" cy="1019397"/>
            <a:chOff x="212000" y="5702078"/>
            <a:chExt cx="11768000" cy="1019397"/>
          </a:xfrm>
        </p:grpSpPr>
        <p:pic>
          <p:nvPicPr>
            <p:cNvPr id="4" name="Picture 3">
              <a:extLst>
                <a:ext uri="{FF2B5EF4-FFF2-40B4-BE49-F238E27FC236}">
                  <a16:creationId xmlns:a16="http://schemas.microsoft.com/office/drawing/2014/main" id="{9E24E00A-21BF-3A4D-8ED2-7AD5BDC33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A6A0E819-B511-2148-8B32-C0E13EB843A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596269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C2D5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592" y="116632"/>
            <a:ext cx="7200900" cy="864096"/>
          </a:xfrm>
          <a:noFill/>
          <a:ln>
            <a:noFill/>
          </a:ln>
        </p:spPr>
        <p:txBody>
          <a:bodyPr/>
          <a:lstStyle/>
          <a:p>
            <a:pPr marL="0" indent="0" algn="ctr">
              <a:buNone/>
              <a:defRPr/>
            </a:pPr>
            <a:r>
              <a:rPr lang="en-US" b="1" dirty="0">
                <a:solidFill>
                  <a:schemeClr val="bg1"/>
                </a:solidFill>
                <a:effectLst>
                  <a:outerShdw blurRad="38100" dist="38100" dir="2700000" algn="tl">
                    <a:srgbClr val="000000">
                      <a:alpha val="43137"/>
                    </a:srgbClr>
                  </a:outerShdw>
                </a:effectLst>
                <a:latin typeface="Garamond" pitchFamily="18" charset="0"/>
              </a:rPr>
              <a:t>AMOUNT SPENT (</a:t>
            </a:r>
            <a:r>
              <a:rPr lang="en-US" b="1" strike="dblStrike" dirty="0">
                <a:solidFill>
                  <a:schemeClr val="bg1"/>
                </a:solidFill>
                <a:effectLst>
                  <a:outerShdw blurRad="38100" dist="38100" dir="2700000" algn="tl">
                    <a:srgbClr val="000000">
                      <a:alpha val="43137"/>
                    </a:srgbClr>
                  </a:outerShdw>
                </a:effectLst>
                <a:latin typeface="Garamond" pitchFamily="18" charset="0"/>
              </a:rPr>
              <a:t>N</a:t>
            </a:r>
            <a:r>
              <a:rPr lang="en-US" b="1" dirty="0">
                <a:solidFill>
                  <a:schemeClr val="bg1"/>
                </a:solidFill>
                <a:effectLst>
                  <a:outerShdw blurRad="38100" dist="38100" dir="2700000" algn="tl">
                    <a:srgbClr val="000000">
                      <a:alpha val="43137"/>
                    </a:srgbClr>
                  </a:outerShdw>
                </a:effectLst>
                <a:latin typeface="Garamond"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363673535"/>
              </p:ext>
            </p:extLst>
          </p:nvPr>
        </p:nvGraphicFramePr>
        <p:xfrm>
          <a:off x="114301" y="508000"/>
          <a:ext cx="11785598" cy="5765802"/>
        </p:xfrm>
        <a:graphic>
          <a:graphicData uri="http://schemas.openxmlformats.org/drawingml/2006/table">
            <a:tbl>
              <a:tblPr>
                <a:noFill/>
                <a:tableStyleId>{5C22544A-7EE6-4342-B048-85BDC9FD1C3A}</a:tableStyleId>
              </a:tblPr>
              <a:tblGrid>
                <a:gridCol w="2017165">
                  <a:extLst>
                    <a:ext uri="{9D8B030D-6E8A-4147-A177-3AD203B41FA5}">
                      <a16:colId xmlns:a16="http://schemas.microsoft.com/office/drawing/2014/main" val="20000"/>
                    </a:ext>
                  </a:extLst>
                </a:gridCol>
                <a:gridCol w="3133271">
                  <a:extLst>
                    <a:ext uri="{9D8B030D-6E8A-4147-A177-3AD203B41FA5}">
                      <a16:colId xmlns:a16="http://schemas.microsoft.com/office/drawing/2014/main" val="20001"/>
                    </a:ext>
                  </a:extLst>
                </a:gridCol>
                <a:gridCol w="3343911">
                  <a:extLst>
                    <a:ext uri="{9D8B030D-6E8A-4147-A177-3AD203B41FA5}">
                      <a16:colId xmlns:a16="http://schemas.microsoft.com/office/drawing/2014/main" val="20002"/>
                    </a:ext>
                  </a:extLst>
                </a:gridCol>
                <a:gridCol w="3291251">
                  <a:extLst>
                    <a:ext uri="{9D8B030D-6E8A-4147-A177-3AD203B41FA5}">
                      <a16:colId xmlns:a16="http://schemas.microsoft.com/office/drawing/2014/main" val="20003"/>
                    </a:ext>
                  </a:extLst>
                </a:gridCol>
              </a:tblGrid>
              <a:tr h="1236372">
                <a:tc>
                  <a:txBody>
                    <a:bodyPr/>
                    <a:lstStyle/>
                    <a:p>
                      <a:pPr algn="l" fontAlgn="b"/>
                      <a:r>
                        <a:rPr lang="en-US" sz="1800" b="1" u="none" strike="noStrike" dirty="0">
                          <a:solidFill>
                            <a:schemeClr val="bg1"/>
                          </a:solidFill>
                          <a:effectLst/>
                          <a:latin typeface="Garamond" panose="02020404030301010803" pitchFamily="18" charset="0"/>
                        </a:rPr>
                        <a:t>DETAILS</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b="1" u="none" strike="noStrike" dirty="0">
                          <a:solidFill>
                            <a:schemeClr val="bg1"/>
                          </a:solidFill>
                          <a:effectLst/>
                          <a:latin typeface="Garamond" panose="02020404030301010803" pitchFamily="18" charset="0"/>
                        </a:rPr>
                        <a:t>CSR</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b="1" u="none" strike="noStrike" dirty="0">
                          <a:solidFill>
                            <a:schemeClr val="bg1"/>
                          </a:solidFill>
                          <a:effectLst/>
                          <a:latin typeface="Garamond" panose="02020404030301010803" pitchFamily="18" charset="0"/>
                        </a:rPr>
                        <a:t>NATIONAL</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b="1" u="none" strike="noStrike" dirty="0">
                          <a:solidFill>
                            <a:schemeClr val="bg1"/>
                          </a:solidFill>
                          <a:effectLst/>
                          <a:latin typeface="Garamond" panose="02020404030301010803" pitchFamily="18" charset="0"/>
                        </a:rPr>
                        <a:t>TOTAL</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extLst>
                  <a:ext uri="{0D108BD9-81ED-4DB2-BD59-A6C34878D82A}">
                    <a16:rowId xmlns:a16="http://schemas.microsoft.com/office/drawing/2014/main" val="10000"/>
                  </a:ext>
                </a:extLst>
              </a:tr>
              <a:tr h="694892">
                <a:tc>
                  <a:txBody>
                    <a:bodyPr/>
                    <a:lstStyle/>
                    <a:p>
                      <a:pPr algn="l" fontAlgn="b"/>
                      <a:r>
                        <a:rPr lang="en-US" sz="1800" b="1" u="none" strike="noStrike" dirty="0">
                          <a:solidFill>
                            <a:schemeClr val="bg1"/>
                          </a:solidFill>
                          <a:effectLst/>
                          <a:latin typeface="Garamond" panose="02020404030301010803" pitchFamily="18" charset="0"/>
                        </a:rPr>
                        <a:t>2018</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215,698,727.87</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2,097,380,093.00</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2,313,078,820.87</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extLst>
                  <a:ext uri="{0D108BD9-81ED-4DB2-BD59-A6C34878D82A}">
                    <a16:rowId xmlns:a16="http://schemas.microsoft.com/office/drawing/2014/main" val="10001"/>
                  </a:ext>
                </a:extLst>
              </a:tr>
              <a:tr h="694892">
                <a:tc>
                  <a:txBody>
                    <a:bodyPr/>
                    <a:lstStyle/>
                    <a:p>
                      <a:pPr algn="l" fontAlgn="b"/>
                      <a:r>
                        <a:rPr lang="en-US" sz="1800" b="1" u="none" strike="noStrike" dirty="0">
                          <a:solidFill>
                            <a:schemeClr val="bg1"/>
                          </a:solidFill>
                          <a:effectLst/>
                          <a:latin typeface="Garamond" panose="02020404030301010803" pitchFamily="18" charset="0"/>
                        </a:rPr>
                        <a:t>2019</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427,299,509.05</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5,159,163,953.00</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5,586,463,462.05</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extLst>
                  <a:ext uri="{0D108BD9-81ED-4DB2-BD59-A6C34878D82A}">
                    <a16:rowId xmlns:a16="http://schemas.microsoft.com/office/drawing/2014/main" val="10003"/>
                  </a:ext>
                </a:extLst>
              </a:tr>
              <a:tr h="694892">
                <a:tc>
                  <a:txBody>
                    <a:bodyPr/>
                    <a:lstStyle/>
                    <a:p>
                      <a:pPr algn="l" fontAlgn="b"/>
                      <a:r>
                        <a:rPr lang="en-US" sz="1800" b="1" u="none" strike="noStrike" dirty="0">
                          <a:solidFill>
                            <a:schemeClr val="bg1"/>
                          </a:solidFill>
                          <a:effectLst/>
                          <a:latin typeface="Garamond" panose="02020404030301010803" pitchFamily="18" charset="0"/>
                        </a:rPr>
                        <a:t>2020</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443,981,231.13</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6,133,472,018.00</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u="none" strike="noStrike" dirty="0">
                          <a:solidFill>
                            <a:schemeClr val="bg1"/>
                          </a:solidFill>
                          <a:effectLst/>
                          <a:latin typeface="Garamond" panose="02020404030301010803" pitchFamily="18" charset="0"/>
                        </a:rPr>
                        <a:t>6,577,453,249.13</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extLst>
                  <a:ext uri="{0D108BD9-81ED-4DB2-BD59-A6C34878D82A}">
                    <a16:rowId xmlns:a16="http://schemas.microsoft.com/office/drawing/2014/main" val="10005"/>
                  </a:ext>
                </a:extLst>
              </a:tr>
              <a:tr h="817401">
                <a:tc>
                  <a:txBody>
                    <a:bodyPr/>
                    <a:lstStyle/>
                    <a:p>
                      <a:pPr algn="l" fontAlgn="b"/>
                      <a:r>
                        <a:rPr lang="en-US" sz="1800" b="1" u="none" strike="noStrike" dirty="0">
                          <a:solidFill>
                            <a:schemeClr val="bg1"/>
                          </a:solidFill>
                          <a:effectLst/>
                          <a:latin typeface="Garamond" panose="02020404030301010803" pitchFamily="18" charset="0"/>
                        </a:rPr>
                        <a:t>2021</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1800" b="1" i="0" u="none" strike="noStrike" dirty="0">
                          <a:solidFill>
                            <a:schemeClr val="bg1"/>
                          </a:solidFill>
                          <a:effectLst/>
                          <a:latin typeface="Garamond" panose="02020404030301010803" pitchFamily="18" charset="0"/>
                        </a:rPr>
                        <a:t>181,266,293</a:t>
                      </a:r>
                    </a:p>
                  </a:txBody>
                  <a:tcPr marL="9525" marR="9525" marT="9525" marB="0" anchor="b">
                    <a:noFill/>
                  </a:tcPr>
                </a:tc>
                <a:tc>
                  <a:txBody>
                    <a:bodyPr/>
                    <a:lstStyle/>
                    <a:p>
                      <a:pPr algn="l" fontAlgn="b"/>
                      <a:r>
                        <a:rPr lang="en-US" sz="1800" b="1" i="0" u="none" strike="noStrike" dirty="0">
                          <a:solidFill>
                            <a:schemeClr val="bg1"/>
                          </a:solidFill>
                          <a:effectLst/>
                          <a:latin typeface="Garamond" panose="02020404030301010803" pitchFamily="18" charset="0"/>
                        </a:rPr>
                        <a:t>9,006,769,425</a:t>
                      </a:r>
                    </a:p>
                  </a:txBody>
                  <a:tcPr marL="9525" marR="9525" marT="9525" marB="0" anchor="b">
                    <a:noFill/>
                  </a:tcPr>
                </a:tc>
                <a:tc>
                  <a:txBody>
                    <a:bodyPr/>
                    <a:lstStyle/>
                    <a:p>
                      <a:pPr algn="l" fontAlgn="b"/>
                      <a:r>
                        <a:rPr lang="en-US" sz="1800" b="1" i="0" u="none" strike="noStrike" dirty="0">
                          <a:solidFill>
                            <a:schemeClr val="bg1"/>
                          </a:solidFill>
                          <a:effectLst/>
                          <a:latin typeface="Garamond" panose="02020404030301010803" pitchFamily="18" charset="0"/>
                        </a:rPr>
                        <a:t>9,188,035,718</a:t>
                      </a:r>
                    </a:p>
                    <a:p>
                      <a:pPr algn="l" fontAlgn="b"/>
                      <a:endParaRPr lang="en-US" sz="1800" b="1" i="0" u="none" strike="noStrike" dirty="0">
                        <a:solidFill>
                          <a:schemeClr val="bg1"/>
                        </a:solidFill>
                        <a:effectLst/>
                        <a:latin typeface="Garamond" panose="02020404030301010803" pitchFamily="18" charset="0"/>
                      </a:endParaRPr>
                    </a:p>
                  </a:txBody>
                  <a:tcPr marL="9525" marR="9525" marT="9525" marB="0" anchor="b">
                    <a:noFill/>
                  </a:tcPr>
                </a:tc>
                <a:extLst>
                  <a:ext uri="{0D108BD9-81ED-4DB2-BD59-A6C34878D82A}">
                    <a16:rowId xmlns:a16="http://schemas.microsoft.com/office/drawing/2014/main" val="10007"/>
                  </a:ext>
                </a:extLst>
              </a:tr>
              <a:tr h="694892">
                <a:tc>
                  <a:txBody>
                    <a:bodyPr/>
                    <a:lstStyle/>
                    <a:p>
                      <a:pPr algn="l" fontAlgn="b"/>
                      <a:r>
                        <a:rPr lang="en-US" sz="1800" b="1" i="0" u="none" strike="noStrike" dirty="0">
                          <a:solidFill>
                            <a:schemeClr val="bg1"/>
                          </a:solidFill>
                          <a:effectLst/>
                          <a:latin typeface="Garamond" panose="02020404030301010803" pitchFamily="18" charset="0"/>
                        </a:rPr>
                        <a:t>2022</a:t>
                      </a:r>
                    </a:p>
                  </a:txBody>
                  <a:tcPr marL="9525" marR="9525" marT="9525" marB="0" anchor="b">
                    <a:noFill/>
                  </a:tcPr>
                </a:tc>
                <a:tc>
                  <a:txBody>
                    <a:bodyPr/>
                    <a:lstStyle/>
                    <a:p>
                      <a:pPr algn="l" fontAlgn="b"/>
                      <a:r>
                        <a:rPr lang="en-US" sz="1800" b="1" i="0" u="none" strike="noStrike" dirty="0">
                          <a:solidFill>
                            <a:schemeClr val="bg1"/>
                          </a:solidFill>
                          <a:effectLst/>
                          <a:latin typeface="Garamond" panose="02020404030301010803" pitchFamily="18" charset="0"/>
                        </a:rPr>
                        <a:t>30,602,500</a:t>
                      </a:r>
                      <a:endParaRPr lang="en-GB"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1" i="0" u="none" strike="noStrike" dirty="0">
                          <a:solidFill>
                            <a:schemeClr val="bg1"/>
                          </a:solidFill>
                          <a:effectLst/>
                          <a:latin typeface="Garamond" panose="02020404030301010803" pitchFamily="18" charset="0"/>
                        </a:rPr>
                        <a:t>1,281,292,105</a:t>
                      </a:r>
                    </a:p>
                  </a:txBody>
                  <a:tcPr marL="9525" marR="9525" marT="9525" marB="0" anchor="b">
                    <a:noFill/>
                  </a:tcPr>
                </a:tc>
                <a:tc>
                  <a:txBody>
                    <a:bodyPr/>
                    <a:lstStyle/>
                    <a:p>
                      <a:pPr algn="l" fontAlgn="b"/>
                      <a:r>
                        <a:rPr lang="en-US" sz="1800" b="1" i="0" u="none" strike="noStrike" dirty="0">
                          <a:solidFill>
                            <a:schemeClr val="bg1"/>
                          </a:solidFill>
                          <a:effectLst/>
                          <a:latin typeface="Garamond" panose="02020404030301010803" pitchFamily="18" charset="0"/>
                        </a:rPr>
                        <a:t>1,281,292,105</a:t>
                      </a:r>
                    </a:p>
                  </a:txBody>
                  <a:tcPr marL="9525" marR="9525" marT="9525" marB="0" anchor="b">
                    <a:noFill/>
                  </a:tcPr>
                </a:tc>
                <a:extLst>
                  <a:ext uri="{0D108BD9-81ED-4DB2-BD59-A6C34878D82A}">
                    <a16:rowId xmlns:a16="http://schemas.microsoft.com/office/drawing/2014/main" val="10008"/>
                  </a:ext>
                </a:extLst>
              </a:tr>
              <a:tr h="932461">
                <a:tc>
                  <a:txBody>
                    <a:bodyPr/>
                    <a:lstStyle/>
                    <a:p>
                      <a:pPr algn="l" fontAlgn="b"/>
                      <a:r>
                        <a:rPr lang="en-US" sz="2400" b="1" u="none" strike="noStrike" dirty="0">
                          <a:solidFill>
                            <a:schemeClr val="bg1"/>
                          </a:solidFill>
                          <a:effectLst/>
                          <a:latin typeface="Garamond" panose="02020404030301010803" pitchFamily="18" charset="0"/>
                        </a:rPr>
                        <a:t>TOTAL</a:t>
                      </a:r>
                      <a:endParaRPr lang="en-US" sz="24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fontAlgn="b"/>
                      <a:r>
                        <a:rPr lang="en-US" sz="2400" b="1" i="0" u="none" strike="noStrike" dirty="0">
                          <a:solidFill>
                            <a:schemeClr val="bg1"/>
                          </a:solidFill>
                          <a:effectLst/>
                          <a:latin typeface="Garamond" panose="02020404030301010803" pitchFamily="18" charset="0"/>
                        </a:rPr>
                        <a:t>1,268,245,760</a:t>
                      </a:r>
                    </a:p>
                  </a:txBody>
                  <a:tcPr marL="9525" marR="9525" marT="9525" marB="0" anchor="b">
                    <a:noFill/>
                  </a:tcPr>
                </a:tc>
                <a:tc>
                  <a:txBody>
                    <a:bodyPr/>
                    <a:lstStyle/>
                    <a:p>
                      <a:pPr algn="l" fontAlgn="b"/>
                      <a:r>
                        <a:rPr lang="en-GB" sz="2000" b="1" i="0" u="none" strike="noStrike" dirty="0">
                          <a:solidFill>
                            <a:schemeClr val="bg1"/>
                          </a:solidFill>
                          <a:effectLst/>
                          <a:latin typeface="Garamond" panose="02020404030301010803" pitchFamily="18" charset="0"/>
                        </a:rPr>
                        <a:t>23,773,572,341</a:t>
                      </a:r>
                    </a:p>
                  </a:txBody>
                  <a:tcPr marL="9525" marR="9525" marT="9525" marB="0" anchor="b">
                    <a:noFill/>
                  </a:tcPr>
                </a:tc>
                <a:tc>
                  <a:txBody>
                    <a:bodyPr/>
                    <a:lstStyle/>
                    <a:p>
                      <a:pPr algn="l" fontAlgn="b"/>
                      <a:r>
                        <a:rPr lang="en-GB" sz="2000" b="1" i="0" u="none" strike="noStrike" dirty="0">
                          <a:solidFill>
                            <a:schemeClr val="bg1"/>
                          </a:solidFill>
                          <a:effectLst/>
                          <a:latin typeface="Garamond" panose="02020404030301010803" pitchFamily="18" charset="0"/>
                        </a:rPr>
                        <a:t>25,072,420,601</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39337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9600" y="253345"/>
            <a:ext cx="7569200" cy="5509200"/>
          </a:xfrm>
          <a:prstGeom prst="rect">
            <a:avLst/>
          </a:prstGeom>
        </p:spPr>
        <p:txBody>
          <a:bodyPr wrap="square">
            <a:spAutoFit/>
          </a:bodyPr>
          <a:lstStyle/>
          <a:p>
            <a:pPr algn="ctr">
              <a:lnSpc>
                <a:spcPct val="200000"/>
              </a:lnSpc>
              <a:defRPr/>
            </a:pPr>
            <a:r>
              <a:rPr lang="en-US" sz="4800" b="1" dirty="0">
                <a:solidFill>
                  <a:schemeClr val="bg1"/>
                </a:solidFill>
                <a:effectLst>
                  <a:outerShdw blurRad="38100" dist="38100" dir="2700000" algn="tl">
                    <a:srgbClr val="000000">
                      <a:alpha val="43137"/>
                    </a:srgbClr>
                  </a:outerShdw>
                </a:effectLst>
                <a:latin typeface="Garamond" panose="02020404030301010803" pitchFamily="18" charset="0"/>
              </a:rPr>
              <a:t>2018-2022</a:t>
            </a:r>
            <a:endParaRPr lang="en-US" sz="4800" b="1" dirty="0">
              <a:solidFill>
                <a:schemeClr val="bg1"/>
              </a:solidFill>
              <a:latin typeface="Garamond" pitchFamily="18" charset="0"/>
            </a:endParaRPr>
          </a:p>
          <a:p>
            <a:pPr algn="ctr">
              <a:lnSpc>
                <a:spcPct val="200000"/>
              </a:lnSpc>
              <a:defRPr/>
            </a:pPr>
            <a:r>
              <a:rPr lang="en-US" sz="4800" b="1" dirty="0">
                <a:solidFill>
                  <a:schemeClr val="bg1"/>
                </a:solidFill>
                <a:latin typeface="Garamond" pitchFamily="18" charset="0"/>
              </a:rPr>
              <a:t>TOTAL CSR PROJECTS </a:t>
            </a:r>
            <a:r>
              <a:rPr lang="en-US" sz="6000" b="1" u="sng" dirty="0">
                <a:solidFill>
                  <a:schemeClr val="bg1"/>
                </a:solidFill>
                <a:latin typeface="Garamond" pitchFamily="18" charset="0"/>
              </a:rPr>
              <a:t>795,347</a:t>
            </a:r>
          </a:p>
          <a:p>
            <a:pPr algn="ctr">
              <a:defRPr/>
            </a:pPr>
            <a:endParaRPr lang="en-US" sz="4000" b="1" dirty="0">
              <a:solidFill>
                <a:schemeClr val="bg1"/>
              </a:solidFill>
              <a:latin typeface="Garamond" pitchFamily="18" charset="0"/>
            </a:endParaRPr>
          </a:p>
        </p:txBody>
      </p:sp>
      <p:grpSp>
        <p:nvGrpSpPr>
          <p:cNvPr id="4" name="Group 3">
            <a:extLst>
              <a:ext uri="{FF2B5EF4-FFF2-40B4-BE49-F238E27FC236}">
                <a16:creationId xmlns:a16="http://schemas.microsoft.com/office/drawing/2014/main" id="{ACDEE2F0-88E9-F24A-89F7-C17C27F558DA}"/>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54169476-7732-634C-85D8-CAB6F5B75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0F7E657E-F7FF-244F-8DD0-6D92619376CA}"/>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960752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600" y="138404"/>
            <a:ext cx="7658099" cy="445796"/>
          </a:xfrm>
          <a:noFill/>
          <a:ln>
            <a:solidFill>
              <a:schemeClr val="accent1"/>
            </a:solidFill>
          </a:ln>
        </p:spPr>
        <p:txBody>
          <a:bodyPr>
            <a:normAutofit fontScale="92500" lnSpcReduction="10000"/>
          </a:bodyPr>
          <a:lstStyle/>
          <a:p>
            <a:pPr marL="0" indent="0" algn="ctr">
              <a:buNone/>
              <a:defRPr/>
            </a:pPr>
            <a:r>
              <a:rPr lang="en-US" b="1" dirty="0">
                <a:solidFill>
                  <a:schemeClr val="bg1"/>
                </a:solidFill>
                <a:effectLst>
                  <a:outerShdw blurRad="38100" dist="38100" dir="2700000" algn="tl">
                    <a:srgbClr val="000000">
                      <a:alpha val="43137"/>
                    </a:srgbClr>
                  </a:outerShdw>
                </a:effectLst>
                <a:latin typeface="Garamond" pitchFamily="18" charset="0"/>
              </a:rPr>
              <a:t> TOTAL NO. OF CSR PROJECTS</a:t>
            </a:r>
          </a:p>
        </p:txBody>
      </p:sp>
      <p:graphicFrame>
        <p:nvGraphicFramePr>
          <p:cNvPr id="7" name="Table 6"/>
          <p:cNvGraphicFramePr>
            <a:graphicFrameLocks noGrp="1"/>
          </p:cNvGraphicFramePr>
          <p:nvPr>
            <p:extLst>
              <p:ext uri="{D42A27DB-BD31-4B8C-83A1-F6EECF244321}">
                <p14:modId xmlns:p14="http://schemas.microsoft.com/office/powerpoint/2010/main" val="4110196528"/>
              </p:ext>
            </p:extLst>
          </p:nvPr>
        </p:nvGraphicFramePr>
        <p:xfrm>
          <a:off x="177800" y="609258"/>
          <a:ext cx="11658600" cy="6248742"/>
        </p:xfrm>
        <a:graphic>
          <a:graphicData uri="http://schemas.openxmlformats.org/drawingml/2006/table">
            <a:tbl>
              <a:tblPr>
                <a:tableStyleId>{5C22544A-7EE6-4342-B048-85BDC9FD1C3A}</a:tableStyleId>
              </a:tblPr>
              <a:tblGrid>
                <a:gridCol w="1940939">
                  <a:extLst>
                    <a:ext uri="{9D8B030D-6E8A-4147-A177-3AD203B41FA5}">
                      <a16:colId xmlns:a16="http://schemas.microsoft.com/office/drawing/2014/main" val="20000"/>
                    </a:ext>
                  </a:extLst>
                </a:gridCol>
                <a:gridCol w="1780678">
                  <a:extLst>
                    <a:ext uri="{9D8B030D-6E8A-4147-A177-3AD203B41FA5}">
                      <a16:colId xmlns:a16="http://schemas.microsoft.com/office/drawing/2014/main" val="20001"/>
                    </a:ext>
                  </a:extLst>
                </a:gridCol>
                <a:gridCol w="1816293">
                  <a:extLst>
                    <a:ext uri="{9D8B030D-6E8A-4147-A177-3AD203B41FA5}">
                      <a16:colId xmlns:a16="http://schemas.microsoft.com/office/drawing/2014/main" val="20002"/>
                    </a:ext>
                  </a:extLst>
                </a:gridCol>
                <a:gridCol w="1780678">
                  <a:extLst>
                    <a:ext uri="{9D8B030D-6E8A-4147-A177-3AD203B41FA5}">
                      <a16:colId xmlns:a16="http://schemas.microsoft.com/office/drawing/2014/main" val="20003"/>
                    </a:ext>
                  </a:extLst>
                </a:gridCol>
                <a:gridCol w="1580746">
                  <a:extLst>
                    <a:ext uri="{9D8B030D-6E8A-4147-A177-3AD203B41FA5}">
                      <a16:colId xmlns:a16="http://schemas.microsoft.com/office/drawing/2014/main" val="20004"/>
                    </a:ext>
                  </a:extLst>
                </a:gridCol>
                <a:gridCol w="1379633">
                  <a:extLst>
                    <a:ext uri="{9D8B030D-6E8A-4147-A177-3AD203B41FA5}">
                      <a16:colId xmlns:a16="http://schemas.microsoft.com/office/drawing/2014/main" val="20005"/>
                    </a:ext>
                  </a:extLst>
                </a:gridCol>
                <a:gridCol w="1379633">
                  <a:extLst>
                    <a:ext uri="{9D8B030D-6E8A-4147-A177-3AD203B41FA5}">
                      <a16:colId xmlns:a16="http://schemas.microsoft.com/office/drawing/2014/main" val="20006"/>
                    </a:ext>
                  </a:extLst>
                </a:gridCol>
              </a:tblGrid>
              <a:tr h="1479264">
                <a:tc>
                  <a:txBody>
                    <a:bodyPr/>
                    <a:lstStyle/>
                    <a:p>
                      <a:pPr algn="l" fontAlgn="b"/>
                      <a:r>
                        <a:rPr lang="en-US" sz="1400" b="1" u="none" strike="noStrike" dirty="0">
                          <a:solidFill>
                            <a:schemeClr val="bg1"/>
                          </a:solidFill>
                          <a:effectLst/>
                          <a:latin typeface="Garamond" panose="02020404030301010803" pitchFamily="18" charset="0"/>
                        </a:rPr>
                        <a:t>SOCIAL</a:t>
                      </a:r>
                      <a:endParaRPr lang="en-US" sz="14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2018</a:t>
                      </a: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32,060</a:t>
                      </a:r>
                      <a:endParaRPr lang="en-US" sz="1800" b="1" i="0" u="none" strike="noStrike" dirty="0">
                        <a:solidFill>
                          <a:schemeClr val="bg1"/>
                        </a:solidFill>
                        <a:effectLst/>
                        <a:latin typeface="Garamond" panose="02020404030301010803" pitchFamily="18" charset="0"/>
                      </a:endParaRPr>
                    </a:p>
                  </a:txBody>
                  <a:tcPr marL="9525" marR="9525" marT="9525" marB="0" anchor="ctr">
                    <a:lnB w="12700" cmpd="sng">
                      <a:noFill/>
                    </a:lnB>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2019</a:t>
                      </a: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138,601</a:t>
                      </a:r>
                      <a:endParaRPr lang="en-US" sz="1800" b="1" i="0" u="none" strike="noStrike" dirty="0">
                        <a:solidFill>
                          <a:schemeClr val="bg1"/>
                        </a:solidFill>
                        <a:effectLst/>
                        <a:latin typeface="Garamond" panose="02020404030301010803" pitchFamily="18" charset="0"/>
                      </a:endParaRPr>
                    </a:p>
                  </a:txBody>
                  <a:tcPr marL="9525" marR="9525" marT="9525" marB="0" anchor="ctr">
                    <a:lnB w="12700" cmpd="sng">
                      <a:noFill/>
                    </a:lnB>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2020</a:t>
                      </a: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232,732</a:t>
                      </a:r>
                      <a:endParaRPr lang="en-US" sz="1800" b="1" i="0" u="none" strike="noStrike" dirty="0">
                        <a:solidFill>
                          <a:schemeClr val="bg1"/>
                        </a:solidFill>
                        <a:effectLst/>
                        <a:latin typeface="Garamond" panose="02020404030301010803" pitchFamily="18" charset="0"/>
                      </a:endParaRPr>
                    </a:p>
                  </a:txBody>
                  <a:tcPr marL="9525" marR="9525" marT="9525" marB="0" anchor="ctr">
                    <a:lnB w="12700" cmpd="sng">
                      <a:noFill/>
                    </a:lnB>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2021</a:t>
                      </a: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i="0" u="none" strike="noStrike" dirty="0">
                          <a:solidFill>
                            <a:schemeClr val="bg1"/>
                          </a:solidFill>
                          <a:effectLst/>
                          <a:latin typeface="Garamond" panose="02020404030301010803" pitchFamily="18" charset="0"/>
                        </a:rPr>
                        <a:t>299,579</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B w="12700" cmpd="sng">
                      <a:noFill/>
                    </a:lnB>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2022</a:t>
                      </a: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32,838</a:t>
                      </a:r>
                    </a:p>
                    <a:p>
                      <a:pPr algn="l" rtl="0" fontAlgn="ctr"/>
                      <a:endParaRPr lang="en-US" sz="1800" b="1" u="none" strike="noStrike" dirty="0">
                        <a:solidFill>
                          <a:schemeClr val="bg1"/>
                        </a:solidFill>
                        <a:effectLst/>
                        <a:latin typeface="Garamond" panose="02020404030301010803" pitchFamily="18" charset="0"/>
                      </a:endParaRPr>
                    </a:p>
                  </a:txBody>
                  <a:tcPr marL="9525" marR="9525" marT="9525" marB="0" anchor="ctr">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TOTAL</a:t>
                      </a:r>
                    </a:p>
                    <a:p>
                      <a:pPr algn="l" rtl="0" fontAlgn="ctr"/>
                      <a:r>
                        <a:rPr lang="en-US" sz="1800" b="1" u="none" strike="noStrike" dirty="0">
                          <a:solidFill>
                            <a:schemeClr val="bg1"/>
                          </a:solidFill>
                          <a:effectLst/>
                          <a:latin typeface="Garamond" panose="02020404030301010803" pitchFamily="18" charset="0"/>
                        </a:rPr>
                        <a:t>732,944</a:t>
                      </a:r>
                    </a:p>
                    <a:p>
                      <a:pPr algn="l" rtl="0" fontAlgn="ctr"/>
                      <a:endParaRPr lang="en-US" sz="1800" b="1" u="none" strike="noStrike" dirty="0">
                        <a:solidFill>
                          <a:schemeClr val="bg1"/>
                        </a:solidFill>
                        <a:effectLst/>
                        <a:latin typeface="Garamond" panose="02020404030301010803" pitchFamily="18" charset="0"/>
                      </a:endParaRPr>
                    </a:p>
                  </a:txBody>
                  <a:tcPr marL="9525" marR="9525" marT="9525" marB="0" anchor="ctr">
                    <a:noFill/>
                  </a:tcPr>
                </a:tc>
                <a:extLst>
                  <a:ext uri="{0D108BD9-81ED-4DB2-BD59-A6C34878D82A}">
                    <a16:rowId xmlns:a16="http://schemas.microsoft.com/office/drawing/2014/main" val="10000"/>
                  </a:ext>
                </a:extLst>
              </a:tr>
              <a:tr h="498762">
                <a:tc>
                  <a:txBody>
                    <a:bodyPr/>
                    <a:lstStyle/>
                    <a:p>
                      <a:pPr algn="l" fontAlgn="b"/>
                      <a:r>
                        <a:rPr lang="en-US" sz="1400" b="1" u="none" strike="noStrike">
                          <a:solidFill>
                            <a:schemeClr val="bg1"/>
                          </a:solidFill>
                          <a:effectLst/>
                          <a:latin typeface="Garamond" panose="02020404030301010803" pitchFamily="18" charset="0"/>
                        </a:rPr>
                        <a:t>HEALTH</a:t>
                      </a:r>
                      <a:endParaRPr lang="en-US" sz="1400" b="1" i="0" u="none" strike="noStrike">
                        <a:solidFill>
                          <a:schemeClr val="bg1"/>
                        </a:solidFill>
                        <a:effectLst/>
                        <a:latin typeface="Garamond" panose="02020404030301010803" pitchFamily="18" charset="0"/>
                      </a:endParaRPr>
                    </a:p>
                  </a:txBody>
                  <a:tcPr marL="9525" marR="9525" marT="9525" marB="0" anchor="b">
                    <a:lnR w="12700" cmpd="sng">
                      <a:noFill/>
                    </a:lnR>
                    <a:noFill/>
                  </a:tcPr>
                </a:tc>
                <a:tc>
                  <a:txBody>
                    <a:bodyPr/>
                    <a:lstStyle/>
                    <a:p>
                      <a:pPr algn="l" rtl="0" fontAlgn="ctr"/>
                      <a:r>
                        <a:rPr lang="en-US" sz="1800" b="1" u="none" strike="noStrike" dirty="0">
                          <a:solidFill>
                            <a:schemeClr val="bg1"/>
                          </a:solidFill>
                          <a:effectLst/>
                          <a:latin typeface="Garamond" panose="02020404030301010803" pitchFamily="18" charset="0"/>
                        </a:rPr>
                        <a:t>1,612</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6,567</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9,487</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1" i="0" u="none" strike="noStrike" dirty="0">
                          <a:solidFill>
                            <a:schemeClr val="bg1"/>
                          </a:solidFill>
                          <a:effectLst/>
                          <a:latin typeface="Garamond" panose="02020404030301010803" pitchFamily="18" charset="0"/>
                        </a:rPr>
                        <a:t>11,270</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bg1"/>
                          </a:solidFill>
                          <a:latin typeface="Garamond" panose="02020404030301010803" pitchFamily="18" charset="0"/>
                        </a:rPr>
                        <a:t>939</a:t>
                      </a:r>
                      <a:endParaRPr lang="en-GB" b="1" dirty="0">
                        <a:solidFill>
                          <a:schemeClr val="bg1"/>
                        </a:solidFill>
                        <a:latin typeface="Garamond" panose="02020404030301010803" pitchFamily="18" charset="0"/>
                      </a:endParaRPr>
                    </a:p>
                  </a:txBody>
                  <a:tcPr marL="9525" marR="9525" marT="9525" marB="0" anchor="ctr">
                    <a:lnL w="12700" cmpd="sng">
                      <a:noFill/>
                    </a:lnL>
                    <a:noFill/>
                  </a:tcPr>
                </a:tc>
                <a:tc>
                  <a:txBody>
                    <a:bodyPr/>
                    <a:lstStyle/>
                    <a:p>
                      <a:pPr algn="l" rtl="0" fontAlgn="ctr"/>
                      <a:r>
                        <a:rPr lang="en-US" sz="1800" b="1" i="0" u="none" strike="noStrike" dirty="0">
                          <a:solidFill>
                            <a:schemeClr val="bg1"/>
                          </a:solidFill>
                          <a:effectLst/>
                          <a:latin typeface="Garamond" panose="02020404030301010803" pitchFamily="18" charset="0"/>
                        </a:rPr>
                        <a:t>28,528</a:t>
                      </a:r>
                    </a:p>
                  </a:txBody>
                  <a:tcPr marL="9525" marR="9525" marT="9525" marB="0" anchor="ctr">
                    <a:noFill/>
                  </a:tcPr>
                </a:tc>
                <a:extLst>
                  <a:ext uri="{0D108BD9-81ED-4DB2-BD59-A6C34878D82A}">
                    <a16:rowId xmlns:a16="http://schemas.microsoft.com/office/drawing/2014/main" val="10001"/>
                  </a:ext>
                </a:extLst>
              </a:tr>
              <a:tr h="498762">
                <a:tc>
                  <a:txBody>
                    <a:bodyPr/>
                    <a:lstStyle/>
                    <a:p>
                      <a:pPr algn="l" fontAlgn="b"/>
                      <a:r>
                        <a:rPr lang="en-US" sz="1400" b="1" u="none" strike="noStrike">
                          <a:solidFill>
                            <a:schemeClr val="bg1"/>
                          </a:solidFill>
                          <a:effectLst/>
                          <a:latin typeface="Garamond" panose="02020404030301010803" pitchFamily="18" charset="0"/>
                        </a:rPr>
                        <a:t>EDUCATION</a:t>
                      </a:r>
                      <a:endParaRPr lang="en-US" sz="1400" b="1" i="0" u="none" strike="noStrike">
                        <a:solidFill>
                          <a:schemeClr val="bg1"/>
                        </a:solidFill>
                        <a:effectLst/>
                        <a:latin typeface="Garamond" panose="02020404030301010803" pitchFamily="18" charset="0"/>
                      </a:endParaRPr>
                    </a:p>
                  </a:txBody>
                  <a:tcPr marL="9525" marR="9525" marT="9525" marB="0" anchor="b">
                    <a:lnR w="12700" cmpd="sng">
                      <a:noFill/>
                    </a:lnR>
                    <a:noFill/>
                  </a:tcPr>
                </a:tc>
                <a:tc>
                  <a:txBody>
                    <a:bodyPr/>
                    <a:lstStyle/>
                    <a:p>
                      <a:pPr algn="l" rtl="0" fontAlgn="ctr"/>
                      <a:r>
                        <a:rPr lang="en-US" sz="1800" b="1" u="none" strike="noStrike">
                          <a:solidFill>
                            <a:schemeClr val="bg1"/>
                          </a:solidFill>
                          <a:effectLst/>
                          <a:latin typeface="Garamond" panose="02020404030301010803" pitchFamily="18" charset="0"/>
                        </a:rPr>
                        <a:t>855</a:t>
                      </a:r>
                      <a:endParaRPr lang="en-US" sz="1800" b="1" i="0" u="none" strike="noStrike">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3,808</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3,194</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en-US" sz="1800" b="1" i="0" u="none" strike="noStrike" dirty="0">
                          <a:solidFill>
                            <a:schemeClr val="bg1"/>
                          </a:solidFill>
                          <a:effectLst/>
                          <a:latin typeface="Garamond" panose="02020404030301010803" pitchFamily="18" charset="0"/>
                        </a:rPr>
                        <a:t>5,489</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bg1"/>
                          </a:solidFill>
                          <a:latin typeface="Garamond" panose="02020404030301010803" pitchFamily="18" charset="0"/>
                        </a:rPr>
                        <a:t>602</a:t>
                      </a:r>
                      <a:endParaRPr lang="en-GB" b="1" dirty="0">
                        <a:solidFill>
                          <a:schemeClr val="bg1"/>
                        </a:solidFill>
                        <a:latin typeface="Garamond" panose="02020404030301010803" pitchFamily="18" charset="0"/>
                      </a:endParaRPr>
                    </a:p>
                  </a:txBody>
                  <a:tcPr marL="9525" marR="9525" marT="9525" marB="0" anchor="ctr">
                    <a:lnL w="12700" cmpd="sng">
                      <a:noFill/>
                    </a:lnL>
                    <a:noFill/>
                  </a:tcPr>
                </a:tc>
                <a:tc>
                  <a:txBody>
                    <a:bodyPr/>
                    <a:lstStyle/>
                    <a:p>
                      <a:pPr algn="l" rtl="0" fontAlgn="ctr"/>
                      <a:r>
                        <a:rPr lang="en-US" sz="1800" b="1" i="0" u="none" strike="noStrike" dirty="0">
                          <a:solidFill>
                            <a:schemeClr val="bg1"/>
                          </a:solidFill>
                          <a:effectLst/>
                          <a:latin typeface="Garamond" panose="02020404030301010803" pitchFamily="18" charset="0"/>
                        </a:rPr>
                        <a:t>13,940</a:t>
                      </a:r>
                    </a:p>
                  </a:txBody>
                  <a:tcPr marL="9525" marR="9525" marT="9525" marB="0" anchor="ctr">
                    <a:noFill/>
                  </a:tcPr>
                </a:tc>
                <a:extLst>
                  <a:ext uri="{0D108BD9-81ED-4DB2-BD59-A6C34878D82A}">
                    <a16:rowId xmlns:a16="http://schemas.microsoft.com/office/drawing/2014/main" val="10002"/>
                  </a:ext>
                </a:extLst>
              </a:tr>
              <a:tr h="498762">
                <a:tc>
                  <a:txBody>
                    <a:bodyPr/>
                    <a:lstStyle/>
                    <a:p>
                      <a:pPr algn="l" fontAlgn="b"/>
                      <a:r>
                        <a:rPr lang="en-US" sz="1400" b="1" u="none" strike="noStrike">
                          <a:solidFill>
                            <a:schemeClr val="bg1"/>
                          </a:solidFill>
                          <a:effectLst/>
                          <a:latin typeface="Garamond" panose="02020404030301010803" pitchFamily="18" charset="0"/>
                        </a:rPr>
                        <a:t>MEDIA&amp;COMM.</a:t>
                      </a:r>
                      <a:endParaRPr lang="en-US" sz="1400" b="1" i="0" u="none" strike="noStrike">
                        <a:solidFill>
                          <a:schemeClr val="bg1"/>
                        </a:solidFill>
                        <a:effectLst/>
                        <a:latin typeface="Garamond" panose="02020404030301010803" pitchFamily="18" charset="0"/>
                      </a:endParaRPr>
                    </a:p>
                  </a:txBody>
                  <a:tcPr marL="9525" marR="9525" marT="9525" marB="0" anchor="b">
                    <a:lnR w="12700" cmpd="sng">
                      <a:noFill/>
                    </a:lnR>
                    <a:noFill/>
                  </a:tcPr>
                </a:tc>
                <a:tc>
                  <a:txBody>
                    <a:bodyPr/>
                    <a:lstStyle/>
                    <a:p>
                      <a:pPr algn="l" rtl="0" fontAlgn="ctr"/>
                      <a:r>
                        <a:rPr lang="en-US" sz="1800" b="1" u="none" strike="noStrike" dirty="0">
                          <a:solidFill>
                            <a:schemeClr val="bg1"/>
                          </a:solidFill>
                          <a:effectLst/>
                          <a:latin typeface="Garamond" panose="02020404030301010803" pitchFamily="18" charset="0"/>
                        </a:rPr>
                        <a:t>54</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304</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u="none" strike="noStrike" dirty="0">
                          <a:solidFill>
                            <a:schemeClr val="bg1"/>
                          </a:solidFill>
                          <a:effectLst/>
                          <a:latin typeface="Garamond" panose="02020404030301010803" pitchFamily="18" charset="0"/>
                        </a:rPr>
                        <a:t>501</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800" b="1" i="0" u="none" strike="noStrike" dirty="0">
                          <a:solidFill>
                            <a:schemeClr val="bg1"/>
                          </a:solidFill>
                          <a:effectLst/>
                          <a:latin typeface="Garamond" panose="02020404030301010803" pitchFamily="18" charset="0"/>
                        </a:rPr>
                        <a:t>578</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bg1"/>
                          </a:solidFill>
                          <a:latin typeface="Garamond" panose="02020404030301010803" pitchFamily="18" charset="0"/>
                        </a:rPr>
                        <a:t>79</a:t>
                      </a:r>
                      <a:endParaRPr lang="en-GB" b="1" dirty="0">
                        <a:solidFill>
                          <a:schemeClr val="bg1"/>
                        </a:solidFill>
                        <a:latin typeface="Garamond" panose="02020404030301010803" pitchFamily="18" charset="0"/>
                      </a:endParaRPr>
                    </a:p>
                  </a:txBody>
                  <a:tcPr marL="9525" marR="9525" marT="9525" marB="0" anchor="ctr">
                    <a:lnL w="12700" cmpd="sng">
                      <a:noFill/>
                    </a:lnL>
                    <a:noFill/>
                  </a:tcPr>
                </a:tc>
                <a:tc>
                  <a:txBody>
                    <a:bodyPr/>
                    <a:lstStyle/>
                    <a:p>
                      <a:pPr algn="l" rtl="0" fontAlgn="ctr"/>
                      <a:r>
                        <a:rPr lang="en-US" sz="1800" b="1" i="0" u="none" strike="noStrike" dirty="0">
                          <a:solidFill>
                            <a:schemeClr val="bg1"/>
                          </a:solidFill>
                          <a:effectLst/>
                          <a:latin typeface="Garamond" panose="02020404030301010803" pitchFamily="18" charset="0"/>
                        </a:rPr>
                        <a:t>1,522</a:t>
                      </a:r>
                    </a:p>
                  </a:txBody>
                  <a:tcPr marL="9525" marR="9525" marT="9525" marB="0" anchor="ctr">
                    <a:noFill/>
                  </a:tcPr>
                </a:tc>
                <a:extLst>
                  <a:ext uri="{0D108BD9-81ED-4DB2-BD59-A6C34878D82A}">
                    <a16:rowId xmlns:a16="http://schemas.microsoft.com/office/drawing/2014/main" val="10003"/>
                  </a:ext>
                </a:extLst>
              </a:tr>
              <a:tr h="743888">
                <a:tc>
                  <a:txBody>
                    <a:bodyPr/>
                    <a:lstStyle/>
                    <a:p>
                      <a:pPr algn="l" fontAlgn="b"/>
                      <a:r>
                        <a:rPr lang="en-US" sz="1400" b="1" u="none" strike="noStrike">
                          <a:solidFill>
                            <a:schemeClr val="bg1"/>
                          </a:solidFill>
                          <a:effectLst/>
                          <a:latin typeface="Garamond" panose="02020404030301010803" pitchFamily="18" charset="0"/>
                        </a:rPr>
                        <a:t>BUSINESS</a:t>
                      </a:r>
                      <a:endParaRPr lang="en-US" sz="1400" b="1" i="0" u="none" strike="noStrike">
                        <a:solidFill>
                          <a:schemeClr val="bg1"/>
                        </a:solidFill>
                        <a:effectLst/>
                        <a:latin typeface="Garamond" panose="02020404030301010803" pitchFamily="18" charset="0"/>
                      </a:endParaRPr>
                    </a:p>
                  </a:txBody>
                  <a:tcPr marL="9525" marR="9525" marT="9525" marB="0" anchor="b">
                    <a:lnR w="12700" cmpd="sng">
                      <a:noFill/>
                    </a:lnR>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415</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1,606</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u="none" strike="noStrike" dirty="0">
                          <a:solidFill>
                            <a:schemeClr val="bg1"/>
                          </a:solidFill>
                          <a:effectLst/>
                          <a:latin typeface="Garamond" panose="02020404030301010803" pitchFamily="18" charset="0"/>
                        </a:rPr>
                        <a:t>1,628</a:t>
                      </a: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i="0" u="none" strike="noStrike" dirty="0">
                          <a:solidFill>
                            <a:schemeClr val="bg1"/>
                          </a:solidFill>
                          <a:effectLst/>
                          <a:latin typeface="Garamond" panose="02020404030301010803" pitchFamily="18" charset="0"/>
                        </a:rPr>
                        <a:t>2,118</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bg1"/>
                          </a:solidFill>
                          <a:latin typeface="Garamond" panose="02020404030301010803" pitchFamily="18" charset="0"/>
                        </a:rPr>
                        <a:t>151</a:t>
                      </a:r>
                      <a:endParaRPr lang="en-GB" b="1" dirty="0">
                        <a:solidFill>
                          <a:schemeClr val="bg1"/>
                        </a:solidFill>
                        <a:latin typeface="Garamond" panose="02020404030301010803" pitchFamily="18" charset="0"/>
                      </a:endParaRPr>
                    </a:p>
                  </a:txBody>
                  <a:tcPr marL="9525" marR="9525" marT="9525" marB="0" anchor="ctr">
                    <a:lnL w="12700" cmpd="sng">
                      <a:noFill/>
                    </a:lnL>
                    <a:noFill/>
                  </a:tcPr>
                </a:tc>
                <a:tc>
                  <a:txBody>
                    <a:bodyPr/>
                    <a:lstStyle/>
                    <a:p>
                      <a:pPr algn="l" rtl="0" fontAlgn="ctr"/>
                      <a:endParaRPr lang="en-US" sz="1800" b="1" u="none" strike="noStrike" dirty="0">
                        <a:solidFill>
                          <a:schemeClr val="bg1"/>
                        </a:solidFill>
                        <a:effectLst/>
                        <a:latin typeface="Garamond" panose="02020404030301010803" pitchFamily="18" charset="0"/>
                      </a:endParaRPr>
                    </a:p>
                    <a:p>
                      <a:pPr algn="l" rtl="0" fontAlgn="ctr"/>
                      <a:r>
                        <a:rPr lang="en-US" sz="1800" b="1" i="0" u="none" strike="noStrike" dirty="0">
                          <a:solidFill>
                            <a:schemeClr val="bg1"/>
                          </a:solidFill>
                          <a:effectLst/>
                          <a:latin typeface="Garamond" panose="02020404030301010803" pitchFamily="18" charset="0"/>
                        </a:rPr>
                        <a:t>5,924</a:t>
                      </a:r>
                    </a:p>
                  </a:txBody>
                  <a:tcPr marL="9525" marR="9525" marT="9525" marB="0" anchor="ctr">
                    <a:noFill/>
                  </a:tcPr>
                </a:tc>
                <a:extLst>
                  <a:ext uri="{0D108BD9-81ED-4DB2-BD59-A6C34878D82A}">
                    <a16:rowId xmlns:a16="http://schemas.microsoft.com/office/drawing/2014/main" val="10004"/>
                  </a:ext>
                </a:extLst>
              </a:tr>
              <a:tr h="498762">
                <a:tc>
                  <a:txBody>
                    <a:bodyPr/>
                    <a:lstStyle/>
                    <a:p>
                      <a:pPr algn="l" fontAlgn="b"/>
                      <a:r>
                        <a:rPr lang="en-US" sz="1400" b="1" u="none" strike="noStrike">
                          <a:solidFill>
                            <a:schemeClr val="bg1"/>
                          </a:solidFill>
                          <a:effectLst/>
                          <a:latin typeface="Garamond" panose="02020404030301010803" pitchFamily="18" charset="0"/>
                        </a:rPr>
                        <a:t>ARTS &amp; CULTURE</a:t>
                      </a:r>
                      <a:endParaRPr lang="en-US" sz="1400" b="1" i="0" u="none" strike="noStrike">
                        <a:solidFill>
                          <a:schemeClr val="bg1"/>
                        </a:solidFill>
                        <a:effectLst/>
                        <a:latin typeface="Garamond" panose="02020404030301010803" pitchFamily="18" charset="0"/>
                      </a:endParaRPr>
                    </a:p>
                  </a:txBody>
                  <a:tcPr marL="9525" marR="9525" marT="9525" marB="0" anchor="b">
                    <a:noFill/>
                  </a:tcPr>
                </a:tc>
                <a:tc>
                  <a:txBody>
                    <a:bodyPr/>
                    <a:lstStyle/>
                    <a:p>
                      <a:pPr algn="l" rtl="0" fontAlgn="ctr"/>
                      <a:r>
                        <a:rPr lang="en-US" sz="1800" b="1" u="none" strike="noStrike">
                          <a:solidFill>
                            <a:schemeClr val="bg1"/>
                          </a:solidFill>
                          <a:effectLst/>
                          <a:latin typeface="Garamond" panose="02020404030301010803" pitchFamily="18" charset="0"/>
                        </a:rPr>
                        <a:t>568</a:t>
                      </a:r>
                      <a:endParaRPr lang="en-US" sz="1800" b="1" i="0" u="none" strike="noStrike">
                        <a:solidFill>
                          <a:schemeClr val="bg1"/>
                        </a:solidFill>
                        <a:effectLst/>
                        <a:latin typeface="Garamond" panose="02020404030301010803" pitchFamily="18" charset="0"/>
                      </a:endParaRPr>
                    </a:p>
                  </a:txBody>
                  <a:tcPr marL="9525" marR="9525" marT="9525" marB="0" anchor="ctr">
                    <a:lnT w="12700" cmpd="sng">
                      <a:noFill/>
                    </a:lnT>
                    <a:noFill/>
                  </a:tcPr>
                </a:tc>
                <a:tc>
                  <a:txBody>
                    <a:bodyPr/>
                    <a:lstStyle/>
                    <a:p>
                      <a:pPr algn="l" rtl="0" fontAlgn="ctr"/>
                      <a:r>
                        <a:rPr lang="en-US" sz="1800" b="1" u="none" strike="noStrike">
                          <a:solidFill>
                            <a:schemeClr val="bg1"/>
                          </a:solidFill>
                          <a:effectLst/>
                          <a:latin typeface="Garamond" panose="02020404030301010803" pitchFamily="18" charset="0"/>
                        </a:rPr>
                        <a:t>2,539</a:t>
                      </a:r>
                      <a:endParaRPr lang="en-US" sz="1800" b="1" i="0" u="none" strike="noStrike">
                        <a:solidFill>
                          <a:schemeClr val="bg1"/>
                        </a:solidFill>
                        <a:effectLst/>
                        <a:latin typeface="Garamond" panose="02020404030301010803" pitchFamily="18" charset="0"/>
                      </a:endParaRPr>
                    </a:p>
                  </a:txBody>
                  <a:tcPr marL="9525" marR="9525" marT="9525" marB="0" anchor="ctr">
                    <a:lnT w="12700" cmpd="sng">
                      <a:noFill/>
                    </a:lnT>
                    <a:noFill/>
                  </a:tcPr>
                </a:tc>
                <a:tc>
                  <a:txBody>
                    <a:bodyPr/>
                    <a:lstStyle/>
                    <a:p>
                      <a:pPr algn="l" rtl="0" fontAlgn="ctr"/>
                      <a:r>
                        <a:rPr lang="en-US" sz="1800" b="1" u="none" strike="noStrike">
                          <a:solidFill>
                            <a:schemeClr val="bg1"/>
                          </a:solidFill>
                          <a:effectLst/>
                          <a:latin typeface="Garamond" panose="02020404030301010803" pitchFamily="18" charset="0"/>
                        </a:rPr>
                        <a:t>3,275</a:t>
                      </a:r>
                      <a:endParaRPr lang="en-US" sz="1800" b="1" i="0" u="none" strike="noStrike">
                        <a:solidFill>
                          <a:schemeClr val="bg1"/>
                        </a:solidFill>
                        <a:effectLst/>
                        <a:latin typeface="Garamond" panose="02020404030301010803" pitchFamily="18" charset="0"/>
                      </a:endParaRPr>
                    </a:p>
                  </a:txBody>
                  <a:tcPr marL="9525" marR="9525" marT="9525" marB="0" anchor="ctr">
                    <a:lnT w="12700" cmpd="sng">
                      <a:noFill/>
                    </a:lnT>
                    <a:noFill/>
                  </a:tcPr>
                </a:tc>
                <a:tc>
                  <a:txBody>
                    <a:bodyPr/>
                    <a:lstStyle/>
                    <a:p>
                      <a:pPr algn="l" rtl="0" fontAlgn="ctr"/>
                      <a:r>
                        <a:rPr lang="en-US" sz="1800" b="1" i="0" u="none" strike="noStrike" dirty="0">
                          <a:solidFill>
                            <a:schemeClr val="bg1"/>
                          </a:solidFill>
                          <a:effectLst/>
                          <a:latin typeface="Garamond" panose="02020404030301010803" pitchFamily="18" charset="0"/>
                        </a:rPr>
                        <a:t>4,030</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lnT w="12700" cmpd="sng">
                      <a:noFill/>
                    </a:lnT>
                    <a:noFill/>
                  </a:tcPr>
                </a:tc>
                <a:tc>
                  <a:txBody>
                    <a:bodyPr/>
                    <a:lstStyle/>
                    <a:p>
                      <a:r>
                        <a:rPr lang="en-US" b="1" dirty="0">
                          <a:solidFill>
                            <a:schemeClr val="bg1"/>
                          </a:solidFill>
                          <a:latin typeface="Garamond" panose="02020404030301010803" pitchFamily="18" charset="0"/>
                        </a:rPr>
                        <a:t>461</a:t>
                      </a:r>
                      <a:endParaRPr lang="en-GB" b="1" dirty="0">
                        <a:solidFill>
                          <a:schemeClr val="bg1"/>
                        </a:solidFill>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10,834</a:t>
                      </a:r>
                    </a:p>
                  </a:txBody>
                  <a:tcPr marL="9525" marR="9525" marT="9525" marB="0" anchor="ctr">
                    <a:noFill/>
                  </a:tcPr>
                </a:tc>
                <a:extLst>
                  <a:ext uri="{0D108BD9-81ED-4DB2-BD59-A6C34878D82A}">
                    <a16:rowId xmlns:a16="http://schemas.microsoft.com/office/drawing/2014/main" val="10005"/>
                  </a:ext>
                </a:extLst>
              </a:tr>
              <a:tr h="498762">
                <a:tc>
                  <a:txBody>
                    <a:bodyPr/>
                    <a:lstStyle/>
                    <a:p>
                      <a:pPr algn="l" fontAlgn="b"/>
                      <a:r>
                        <a:rPr lang="en-US" sz="1400" b="1" u="none" strike="noStrike">
                          <a:solidFill>
                            <a:schemeClr val="bg1"/>
                          </a:solidFill>
                          <a:effectLst/>
                          <a:latin typeface="Garamond" panose="02020404030301010803" pitchFamily="18" charset="0"/>
                        </a:rPr>
                        <a:t>GOVERNANCE</a:t>
                      </a:r>
                      <a:endParaRPr lang="en-US" sz="1400" b="1" i="0" u="none" strike="noStrike">
                        <a:solidFill>
                          <a:schemeClr val="bg1"/>
                        </a:solidFill>
                        <a:effectLst/>
                        <a:latin typeface="Garamond" panose="02020404030301010803" pitchFamily="18" charset="0"/>
                      </a:endParaRPr>
                    </a:p>
                  </a:txBody>
                  <a:tcPr marL="9525" marR="9525" marT="9525" marB="0" anchor="b">
                    <a:noFill/>
                  </a:tcPr>
                </a:tc>
                <a:tc>
                  <a:txBody>
                    <a:bodyPr/>
                    <a:lstStyle/>
                    <a:p>
                      <a:pPr algn="l" rtl="0" fontAlgn="ctr"/>
                      <a:r>
                        <a:rPr lang="en-US" sz="1800" b="1" u="none" strike="noStrike">
                          <a:solidFill>
                            <a:schemeClr val="bg1"/>
                          </a:solidFill>
                          <a:effectLst/>
                          <a:latin typeface="Garamond" panose="02020404030301010803" pitchFamily="18" charset="0"/>
                        </a:rPr>
                        <a:t>45</a:t>
                      </a:r>
                      <a:endParaRPr lang="en-US" sz="1800" b="1" i="0" u="none" strike="noStrike">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u="none" strike="noStrike">
                          <a:solidFill>
                            <a:schemeClr val="bg1"/>
                          </a:solidFill>
                          <a:effectLst/>
                          <a:latin typeface="Garamond" panose="02020404030301010803" pitchFamily="18" charset="0"/>
                        </a:rPr>
                        <a:t>123</a:t>
                      </a:r>
                      <a:endParaRPr lang="en-US" sz="1800" b="1" i="0" u="none" strike="noStrike">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u="none" strike="noStrike">
                          <a:solidFill>
                            <a:schemeClr val="bg1"/>
                          </a:solidFill>
                          <a:effectLst/>
                          <a:latin typeface="Garamond" panose="02020404030301010803" pitchFamily="18" charset="0"/>
                        </a:rPr>
                        <a:t>132</a:t>
                      </a:r>
                      <a:endParaRPr lang="en-US" sz="1800" b="1" i="0" u="none" strike="noStrike">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156</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noFill/>
                  </a:tcPr>
                </a:tc>
                <a:tc>
                  <a:txBody>
                    <a:bodyPr/>
                    <a:lstStyle/>
                    <a:p>
                      <a:r>
                        <a:rPr lang="en-US" b="1" dirty="0">
                          <a:solidFill>
                            <a:schemeClr val="bg1"/>
                          </a:solidFill>
                          <a:latin typeface="Garamond" panose="02020404030301010803" pitchFamily="18" charset="0"/>
                        </a:rPr>
                        <a:t>14</a:t>
                      </a:r>
                      <a:endParaRPr lang="en-GB" b="1" dirty="0">
                        <a:solidFill>
                          <a:schemeClr val="bg1"/>
                        </a:solidFill>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469</a:t>
                      </a:r>
                    </a:p>
                  </a:txBody>
                  <a:tcPr marL="9525" marR="9525" marT="9525" marB="0" anchor="ctr">
                    <a:noFill/>
                  </a:tcPr>
                </a:tc>
                <a:extLst>
                  <a:ext uri="{0D108BD9-81ED-4DB2-BD59-A6C34878D82A}">
                    <a16:rowId xmlns:a16="http://schemas.microsoft.com/office/drawing/2014/main" val="10006"/>
                  </a:ext>
                </a:extLst>
              </a:tr>
              <a:tr h="498762">
                <a:tc>
                  <a:txBody>
                    <a:bodyPr/>
                    <a:lstStyle/>
                    <a:p>
                      <a:pPr algn="l" fontAlgn="b"/>
                      <a:r>
                        <a:rPr lang="en-US" sz="1400" b="1" u="none" strike="noStrike">
                          <a:solidFill>
                            <a:schemeClr val="bg1"/>
                          </a:solidFill>
                          <a:effectLst/>
                          <a:latin typeface="Garamond" panose="02020404030301010803" pitchFamily="18" charset="0"/>
                        </a:rPr>
                        <a:t>SPORTS</a:t>
                      </a:r>
                      <a:endParaRPr lang="en-US" sz="1400" b="1" i="0" u="none" strike="noStrike">
                        <a:solidFill>
                          <a:schemeClr val="bg1"/>
                        </a:solidFill>
                        <a:effectLst/>
                        <a:latin typeface="Garamond" panose="02020404030301010803" pitchFamily="18" charset="0"/>
                      </a:endParaRPr>
                    </a:p>
                  </a:txBody>
                  <a:tcPr marL="9525" marR="9525" marT="9525" marB="0" anchor="b">
                    <a:noFill/>
                  </a:tcPr>
                </a:tc>
                <a:tc>
                  <a:txBody>
                    <a:bodyPr/>
                    <a:lstStyle/>
                    <a:p>
                      <a:pPr algn="l" rtl="0" fontAlgn="ctr"/>
                      <a:r>
                        <a:rPr lang="en-US" sz="1800" b="1" u="none" strike="noStrike" dirty="0">
                          <a:solidFill>
                            <a:schemeClr val="bg1"/>
                          </a:solidFill>
                          <a:effectLst/>
                          <a:latin typeface="Garamond" panose="02020404030301010803" pitchFamily="18" charset="0"/>
                        </a:rPr>
                        <a:t>157</a:t>
                      </a:r>
                      <a:endParaRPr lang="en-US" sz="1800" b="1" i="0" u="none" strike="noStrike" dirty="0">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u="none" strike="noStrike">
                          <a:solidFill>
                            <a:schemeClr val="bg1"/>
                          </a:solidFill>
                          <a:effectLst/>
                          <a:latin typeface="Garamond" panose="02020404030301010803" pitchFamily="18" charset="0"/>
                        </a:rPr>
                        <a:t>448</a:t>
                      </a:r>
                      <a:endParaRPr lang="en-US" sz="1800" b="1" i="0" u="none" strike="noStrike">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u="none" strike="noStrike">
                          <a:solidFill>
                            <a:schemeClr val="bg1"/>
                          </a:solidFill>
                          <a:effectLst/>
                          <a:latin typeface="Garamond" panose="02020404030301010803" pitchFamily="18" charset="0"/>
                        </a:rPr>
                        <a:t>223</a:t>
                      </a:r>
                      <a:endParaRPr lang="en-US" sz="1800" b="1" i="0" u="none" strike="noStrike">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321</a:t>
                      </a:r>
                    </a:p>
                    <a:p>
                      <a:pPr algn="l" rtl="0" fontAlgn="ctr"/>
                      <a:endParaRPr lang="en-US" sz="1800" b="1" i="0" u="none" strike="noStrike" dirty="0">
                        <a:solidFill>
                          <a:schemeClr val="bg1"/>
                        </a:solidFill>
                        <a:effectLst/>
                        <a:latin typeface="Garamond" panose="02020404030301010803" pitchFamily="18" charset="0"/>
                      </a:endParaRPr>
                    </a:p>
                  </a:txBody>
                  <a:tcPr marL="9525" marR="9525" marT="9525" marB="0" anchor="ctr">
                    <a:noFill/>
                  </a:tcPr>
                </a:tc>
                <a:tc>
                  <a:txBody>
                    <a:bodyPr/>
                    <a:lstStyle/>
                    <a:p>
                      <a:r>
                        <a:rPr lang="en-US" b="1" dirty="0">
                          <a:solidFill>
                            <a:schemeClr val="bg1"/>
                          </a:solidFill>
                          <a:latin typeface="Garamond" panose="02020404030301010803" pitchFamily="18" charset="0"/>
                        </a:rPr>
                        <a:t>26</a:t>
                      </a:r>
                      <a:endParaRPr lang="en-GB" b="1" dirty="0">
                        <a:solidFill>
                          <a:schemeClr val="bg1"/>
                        </a:solidFill>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1,186</a:t>
                      </a:r>
                    </a:p>
                  </a:txBody>
                  <a:tcPr marL="9525" marR="9525" marT="9525" marB="0" anchor="ctr">
                    <a:noFill/>
                  </a:tcPr>
                </a:tc>
                <a:extLst>
                  <a:ext uri="{0D108BD9-81ED-4DB2-BD59-A6C34878D82A}">
                    <a16:rowId xmlns:a16="http://schemas.microsoft.com/office/drawing/2014/main" val="10007"/>
                  </a:ext>
                </a:extLst>
              </a:tr>
              <a:tr h="411822">
                <a:tc>
                  <a:txBody>
                    <a:bodyPr/>
                    <a:lstStyle/>
                    <a:p>
                      <a:pPr algn="l" fontAlgn="b"/>
                      <a:r>
                        <a:rPr lang="en-US" sz="1800" b="1" u="none" strike="noStrike" dirty="0">
                          <a:solidFill>
                            <a:schemeClr val="bg1"/>
                          </a:solidFill>
                          <a:effectLst/>
                          <a:latin typeface="Garamond" panose="02020404030301010803" pitchFamily="18" charset="0"/>
                        </a:rPr>
                        <a:t>TOTAL</a:t>
                      </a:r>
                      <a:endParaRPr lang="en-US" sz="1800" b="1" i="0" u="none" strike="noStrike" dirty="0">
                        <a:solidFill>
                          <a:schemeClr val="bg1"/>
                        </a:solidFill>
                        <a:effectLst/>
                        <a:latin typeface="Garamond" panose="02020404030301010803" pitchFamily="18" charset="0"/>
                      </a:endParaRPr>
                    </a:p>
                  </a:txBody>
                  <a:tcPr marL="9525" marR="9525" marT="9525" marB="0" anchor="b">
                    <a:noFill/>
                  </a:tcPr>
                </a:tc>
                <a:tc>
                  <a:txBody>
                    <a:bodyPr/>
                    <a:lstStyle/>
                    <a:p>
                      <a:pPr algn="l" rtl="0" fontAlgn="ctr"/>
                      <a:r>
                        <a:rPr lang="en-US" sz="1800" b="1" i="0" u="none" strike="noStrike" dirty="0">
                          <a:solidFill>
                            <a:schemeClr val="bg1"/>
                          </a:solidFill>
                          <a:effectLst/>
                          <a:latin typeface="Garamond" panose="02020404030301010803" pitchFamily="18" charset="0"/>
                        </a:rPr>
                        <a:t>34,545</a:t>
                      </a:r>
                    </a:p>
                  </a:txBody>
                  <a:tcPr marL="9525" marR="9525" marT="9525" marB="0" anchor="ctr">
                    <a:noFill/>
                  </a:tcPr>
                </a:tc>
                <a:tc>
                  <a:txBody>
                    <a:bodyPr/>
                    <a:lstStyle/>
                    <a:p>
                      <a:pPr algn="l" rtl="0" fontAlgn="ctr"/>
                      <a:r>
                        <a:rPr lang="en-US" sz="1800" b="1" u="none" strike="noStrike" dirty="0">
                          <a:solidFill>
                            <a:schemeClr val="bg1"/>
                          </a:solidFill>
                          <a:effectLst/>
                          <a:latin typeface="Garamond" panose="02020404030301010803" pitchFamily="18" charset="0"/>
                        </a:rPr>
                        <a:t>153,018</a:t>
                      </a:r>
                      <a:endParaRPr lang="en-US" sz="1800" b="1" i="0" u="none" strike="noStrike" dirty="0">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u="none" strike="noStrike" dirty="0">
                          <a:solidFill>
                            <a:schemeClr val="bg1"/>
                          </a:solidFill>
                          <a:effectLst/>
                          <a:latin typeface="Garamond" panose="02020404030301010803" pitchFamily="18" charset="0"/>
                        </a:rPr>
                        <a:t>249,133</a:t>
                      </a:r>
                      <a:endParaRPr lang="en-US" sz="1800" b="1" i="0" u="none" strike="noStrike" dirty="0">
                        <a:solidFill>
                          <a:schemeClr val="bg1"/>
                        </a:solidFill>
                        <a:effectLst/>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323,541</a:t>
                      </a:r>
                    </a:p>
                  </a:txBody>
                  <a:tcPr marL="9525" marR="9525" marT="9525" marB="0" anchor="ctr">
                    <a:noFill/>
                  </a:tcPr>
                </a:tc>
                <a:tc>
                  <a:txBody>
                    <a:bodyPr/>
                    <a:lstStyle/>
                    <a:p>
                      <a:r>
                        <a:rPr lang="en-US" b="1" dirty="0">
                          <a:solidFill>
                            <a:schemeClr val="bg1"/>
                          </a:solidFill>
                          <a:latin typeface="Garamond" panose="02020404030301010803" pitchFamily="18" charset="0"/>
                        </a:rPr>
                        <a:t>35,110</a:t>
                      </a:r>
                      <a:endParaRPr lang="en-GB" b="1" dirty="0">
                        <a:solidFill>
                          <a:schemeClr val="bg1"/>
                        </a:solidFill>
                        <a:latin typeface="Garamond" panose="02020404030301010803" pitchFamily="18" charset="0"/>
                      </a:endParaRPr>
                    </a:p>
                  </a:txBody>
                  <a:tcPr marL="9525" marR="9525" marT="9525" marB="0" anchor="ctr">
                    <a:noFill/>
                  </a:tcPr>
                </a:tc>
                <a:tc>
                  <a:txBody>
                    <a:bodyPr/>
                    <a:lstStyle/>
                    <a:p>
                      <a:pPr algn="l" rtl="0" fontAlgn="ctr"/>
                      <a:r>
                        <a:rPr lang="en-US" sz="1800" b="1" i="0" u="none" strike="noStrike" dirty="0">
                          <a:solidFill>
                            <a:schemeClr val="bg1"/>
                          </a:solidFill>
                          <a:effectLst/>
                          <a:latin typeface="Garamond" panose="02020404030301010803" pitchFamily="18" charset="0"/>
                        </a:rPr>
                        <a:t>795,347</a:t>
                      </a:r>
                    </a:p>
                  </a:txBody>
                  <a:tcPr marL="9525" marR="9525" marT="9525" marB="0" anchor="c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23305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423593" y="548680"/>
            <a:ext cx="7416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defTabSz="685800" rtl="0" eaLnBrk="0" fontAlgn="base" hangingPunct="0">
              <a:lnSpc>
                <a:spcPct val="89000"/>
              </a:lnSpc>
              <a:spcBef>
                <a:spcPct val="0"/>
              </a:spcBef>
              <a:spcAft>
                <a:spcPct val="0"/>
              </a:spcAft>
              <a:defRPr sz="6000" kern="1200" cap="all" baseline="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a:lstStyle>
          <a:p>
            <a:pPr eaLnBrk="1" hangingPunct="1">
              <a:defRPr/>
            </a:pPr>
            <a:r>
              <a:rPr lang="en-US" altLang="en-US" b="1" cap="none" dirty="0">
                <a:solidFill>
                  <a:schemeClr val="bg1"/>
                </a:solidFill>
                <a:latin typeface="Garamond" pitchFamily="18" charset="0"/>
              </a:rPr>
              <a:t>THE CHALLENGES  </a:t>
            </a:r>
          </a:p>
          <a:p>
            <a:pPr marL="342900" indent="-342900" eaLnBrk="1" hangingPunct="1">
              <a:buFont typeface="Arial" pitchFamily="34" charset="0"/>
              <a:buChar char="•"/>
              <a:defRPr/>
            </a:pPr>
            <a:endParaRPr lang="en-US" altLang="en-US" sz="2000" b="1" cap="none" dirty="0">
              <a:solidFill>
                <a:schemeClr val="tx1"/>
              </a:solidFill>
              <a:latin typeface="Garamond" pitchFamily="18" charset="0"/>
            </a:endParaRPr>
          </a:p>
        </p:txBody>
      </p:sp>
      <p:grpSp>
        <p:nvGrpSpPr>
          <p:cNvPr id="3" name="Group 2">
            <a:extLst>
              <a:ext uri="{FF2B5EF4-FFF2-40B4-BE49-F238E27FC236}">
                <a16:creationId xmlns:a16="http://schemas.microsoft.com/office/drawing/2014/main" id="{1B8F36C6-93D7-D442-8953-16943E8420DC}"/>
              </a:ext>
            </a:extLst>
          </p:cNvPr>
          <p:cNvGrpSpPr/>
          <p:nvPr/>
        </p:nvGrpSpPr>
        <p:grpSpPr>
          <a:xfrm>
            <a:off x="212000" y="5702078"/>
            <a:ext cx="11768000" cy="1019397"/>
            <a:chOff x="212000" y="5702078"/>
            <a:chExt cx="11768000" cy="1019397"/>
          </a:xfrm>
        </p:grpSpPr>
        <p:pic>
          <p:nvPicPr>
            <p:cNvPr id="4" name="Picture 3">
              <a:extLst>
                <a:ext uri="{FF2B5EF4-FFF2-40B4-BE49-F238E27FC236}">
                  <a16:creationId xmlns:a16="http://schemas.microsoft.com/office/drawing/2014/main" id="{9A129CB6-4463-5448-A20A-35072A08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5" name="Title 1">
              <a:extLst>
                <a:ext uri="{FF2B5EF4-FFF2-40B4-BE49-F238E27FC236}">
                  <a16:creationId xmlns:a16="http://schemas.microsoft.com/office/drawing/2014/main" id="{EBC77D07-8841-D840-8151-8E5054DE78B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584736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NG" sz="4800" dirty="0">
                <a:solidFill>
                  <a:schemeClr val="bg1"/>
                </a:solidFill>
                <a:latin typeface="Garamond" panose="02020404030301010803" pitchFamily="18" charset="0"/>
              </a:rPr>
              <a:t>POOR QUALITY OF REPORTING </a:t>
            </a:r>
          </a:p>
        </p:txBody>
      </p:sp>
      <p:grpSp>
        <p:nvGrpSpPr>
          <p:cNvPr id="4" name="Group 3">
            <a:extLst>
              <a:ext uri="{FF2B5EF4-FFF2-40B4-BE49-F238E27FC236}">
                <a16:creationId xmlns:a16="http://schemas.microsoft.com/office/drawing/2014/main" id="{3524473A-C1FF-CB48-BE0E-E4BDC2F7CFBC}"/>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F6BB15F9-D7E5-7D42-9B79-E8C9C5088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389023EF-A179-B940-995A-7A16843A4C0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900880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762000" y="0"/>
            <a:ext cx="867176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defTabSz="685800" rtl="0" eaLnBrk="0" fontAlgn="base" hangingPunct="0">
              <a:lnSpc>
                <a:spcPct val="89000"/>
              </a:lnSpc>
              <a:spcBef>
                <a:spcPct val="0"/>
              </a:spcBef>
              <a:spcAft>
                <a:spcPct val="0"/>
              </a:spcAft>
              <a:defRPr sz="6000" kern="1200" cap="all" baseline="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a:lstStyle>
          <a:p>
            <a:pPr algn="l" eaLnBrk="1" hangingPunct="1">
              <a:defRPr/>
            </a:pPr>
            <a:r>
              <a:rPr lang="en-US" altLang="en-US" sz="3200" b="1" dirty="0">
                <a:solidFill>
                  <a:schemeClr val="bg1"/>
                </a:solidFill>
                <a:latin typeface="Garamond" pitchFamily="18" charset="0"/>
              </a:rPr>
              <a:t>POOR QuALITY OF PICTURES &amp; VIDEOS</a:t>
            </a:r>
            <a:r>
              <a:rPr lang="en-US" altLang="en-US" sz="3200" b="1" cap="none" dirty="0">
                <a:solidFill>
                  <a:schemeClr val="bg1"/>
                </a:solidFill>
                <a:latin typeface="Garamond" pitchFamily="18" charset="0"/>
              </a:rPr>
              <a:t> ON THE REPORTING PORTAL</a:t>
            </a:r>
          </a:p>
          <a:p>
            <a:pPr marL="342900" indent="-342900" algn="l" eaLnBrk="1" hangingPunct="1">
              <a:buFont typeface="Arial" pitchFamily="34" charset="0"/>
              <a:buChar char="•"/>
              <a:defRPr/>
            </a:pPr>
            <a:endParaRPr lang="en-US" altLang="en-US" sz="2000" b="1" cap="none" dirty="0">
              <a:solidFill>
                <a:schemeClr val="tx1"/>
              </a:solidFill>
              <a:latin typeface="Garamond" pitchFamily="18" charset="0"/>
            </a:endParaRPr>
          </a:p>
        </p:txBody>
      </p:sp>
      <p:pic>
        <p:nvPicPr>
          <p:cNvPr id="3" name="Content Placeholder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919537" y="1484784"/>
            <a:ext cx="4628506" cy="43204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197" y="1484786"/>
            <a:ext cx="3303259" cy="43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43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1374" y="1429826"/>
            <a:ext cx="5641340" cy="1158330"/>
          </a:xfrm>
        </p:spPr>
        <p:txBody>
          <a:bodyPr>
            <a:normAutofit fontScale="90000"/>
          </a:bodyPr>
          <a:lstStyle/>
          <a:p>
            <a:pPr marL="285750" indent="-285750">
              <a:buFont typeface="Wingdings" pitchFamily="2" charset="2"/>
              <a:buChar char="v"/>
            </a:pPr>
            <a:r>
              <a:rPr lang="en-US" sz="2600" dirty="0">
                <a:solidFill>
                  <a:schemeClr val="bg1"/>
                </a:solidFill>
                <a:latin typeface="Garamond" pitchFamily="18" charset="0"/>
              </a:rPr>
              <a:t>THE PICTURE MUST TELL A COMPLETE STORY</a:t>
            </a:r>
            <a:br>
              <a:rPr lang="en-US" sz="3600" dirty="0">
                <a:solidFill>
                  <a:schemeClr val="bg1"/>
                </a:solidFill>
                <a:latin typeface="Garamond" pitchFamily="18" charset="0"/>
              </a:rPr>
            </a:br>
            <a:endParaRPr lang="en-GB" sz="3600" dirty="0">
              <a:solidFill>
                <a:schemeClr val="bg1"/>
              </a:solidFill>
              <a:latin typeface="Garamond" pitchFamily="18" charset="0"/>
            </a:endParaRPr>
          </a:p>
        </p:txBody>
      </p:sp>
      <p:pic>
        <p:nvPicPr>
          <p:cNvPr id="25603"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225720" y="620688"/>
            <a:ext cx="3908425" cy="2374900"/>
          </a:xfrm>
        </p:spPr>
      </p:pic>
      <p:pic>
        <p:nvPicPr>
          <p:cNvPr id="2560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513" y="3429003"/>
            <a:ext cx="39227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7402" y="92191"/>
            <a:ext cx="5641340" cy="115833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2800" dirty="0">
                <a:solidFill>
                  <a:schemeClr val="bg1"/>
                </a:solidFill>
                <a:latin typeface="Garamond" pitchFamily="18" charset="0"/>
              </a:rPr>
              <a:t>THE RIGHT WAY</a:t>
            </a:r>
            <a:br>
              <a:rPr lang="en-US" sz="2800" dirty="0">
                <a:solidFill>
                  <a:schemeClr val="bg1"/>
                </a:solidFill>
                <a:latin typeface="Garamond" pitchFamily="18" charset="0"/>
              </a:rPr>
            </a:br>
            <a:endParaRPr lang="en-GB" sz="2800" dirty="0">
              <a:solidFill>
                <a:schemeClr val="bg1"/>
              </a:solidFill>
              <a:latin typeface="Garamond" pitchFamily="18" charset="0"/>
            </a:endParaRPr>
          </a:p>
        </p:txBody>
      </p:sp>
      <p:sp>
        <p:nvSpPr>
          <p:cNvPr id="7" name="Title 1"/>
          <p:cNvSpPr txBox="1">
            <a:spLocks/>
          </p:cNvSpPr>
          <p:nvPr/>
        </p:nvSpPr>
        <p:spPr>
          <a:xfrm>
            <a:off x="247402" y="1991360"/>
            <a:ext cx="4984502" cy="1653664"/>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285750" indent="-285750">
              <a:buFont typeface="Wingdings" pitchFamily="2" charset="2"/>
              <a:buChar char="v"/>
            </a:pPr>
            <a:r>
              <a:rPr lang="en-US" sz="2400" dirty="0">
                <a:solidFill>
                  <a:schemeClr val="bg1"/>
                </a:solidFill>
                <a:latin typeface="Garamond" pitchFamily="18" charset="0"/>
              </a:rPr>
              <a:t>THE PICTURE MUST BE CLEAR AND ENGAGING</a:t>
            </a:r>
            <a:endParaRPr lang="en-GB" sz="2400" dirty="0">
              <a:solidFill>
                <a:schemeClr val="bg1"/>
              </a:solidFill>
              <a:latin typeface="Garamond" pitchFamily="18" charset="0"/>
            </a:endParaRPr>
          </a:p>
        </p:txBody>
      </p:sp>
      <p:sp>
        <p:nvSpPr>
          <p:cNvPr id="9" name="Title 1"/>
          <p:cNvSpPr txBox="1">
            <a:spLocks/>
          </p:cNvSpPr>
          <p:nvPr/>
        </p:nvSpPr>
        <p:spPr>
          <a:xfrm>
            <a:off x="247402" y="4105096"/>
            <a:ext cx="5970111" cy="115833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285750" indent="-285750">
              <a:buFont typeface="Wingdings" pitchFamily="2" charset="2"/>
              <a:buChar char="v"/>
            </a:pPr>
            <a:r>
              <a:rPr lang="en-US" sz="2300" dirty="0">
                <a:solidFill>
                  <a:schemeClr val="bg1"/>
                </a:solidFill>
                <a:latin typeface="Garamond" pitchFamily="18" charset="0"/>
              </a:rPr>
              <a:t>THE FOCUS MUST BE ON THE BENEFICIARIES AND THE BENEFITS</a:t>
            </a:r>
            <a:endParaRPr lang="en-GB" sz="2300" dirty="0">
              <a:solidFill>
                <a:schemeClr val="bg1"/>
              </a:solidFill>
              <a:latin typeface="Garamond" pitchFamily="18" charset="0"/>
            </a:endParaRPr>
          </a:p>
        </p:txBody>
      </p:sp>
    </p:spTree>
    <p:extLst>
      <p:ext uri="{BB962C8B-B14F-4D97-AF65-F5344CB8AC3E}">
        <p14:creationId xmlns:p14="http://schemas.microsoft.com/office/powerpoint/2010/main" val="20025214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US" sz="4800" b="1" dirty="0">
                <a:solidFill>
                  <a:schemeClr val="bg1"/>
                </a:solidFill>
                <a:latin typeface="Garamond" pitchFamily="18" charset="0"/>
              </a:rPr>
              <a:t>NON-PAYMENT OF MONTHLY REMMITANCE BY PARISHES </a:t>
            </a:r>
            <a:endParaRPr lang="en-NG" sz="4800"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CAF5744C-8085-D94C-BCD3-7D8E7232B1DE}"/>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A9A772E0-BBC4-7E43-90BD-F1517B0AE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43FA7A5F-B396-9B41-BAF7-42FB40AC715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91453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all background images">
            <a:extLst>
              <a:ext uri="{FF2B5EF4-FFF2-40B4-BE49-F238E27FC236}">
                <a16:creationId xmlns:a16="http://schemas.microsoft.com/office/drawing/2014/main" id="{E1D14836-DD49-4221-89D7-F3784A01539C}"/>
              </a:ext>
            </a:extLst>
          </p:cNvPr>
          <p:cNvPicPr>
            <a:picLocks noChangeAspect="1" noChangeArrowheads="1"/>
          </p:cNvPicPr>
          <p:nvPr/>
        </p:nvPicPr>
        <p:blipFill rotWithShape="1">
          <a:blip r:embed="rId2">
            <a:alphaModFix amt="11000"/>
            <a:extLst>
              <a:ext uri="{28A0092B-C50C-407E-A947-70E740481C1C}">
                <a14:useLocalDpi xmlns:a14="http://schemas.microsoft.com/office/drawing/2010/main" val="0"/>
              </a:ext>
            </a:extLst>
          </a:blip>
          <a:srcRect r="2439" b="218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A036A-D2B7-4F67-907E-92A8A7F42F1D}"/>
              </a:ext>
            </a:extLst>
          </p:cNvPr>
          <p:cNvSpPr>
            <a:spLocks noGrp="1"/>
          </p:cNvSpPr>
          <p:nvPr>
            <p:ph type="ctrTitle"/>
          </p:nvPr>
        </p:nvSpPr>
        <p:spPr>
          <a:xfrm>
            <a:off x="212000" y="136524"/>
            <a:ext cx="11597379" cy="5429027"/>
          </a:xfrm>
        </p:spPr>
        <p:txBody>
          <a:bodyPr rtlCol="0">
            <a:normAutofit/>
          </a:bodyPr>
          <a:lstStyle/>
          <a:p>
            <a:pPr algn="l">
              <a:defRPr/>
            </a:pPr>
            <a:r>
              <a:rPr lang="en-US" altLang="en-US" sz="4800" b="1" dirty="0">
                <a:solidFill>
                  <a:schemeClr val="bg1">
                    <a:lumMod val="95000"/>
                  </a:schemeClr>
                </a:solidFill>
                <a:latin typeface="Garamond" panose="02020404030301010803" pitchFamily="18" charset="0"/>
                <a:ea typeface="FangSong" panose="02010609060101010101" pitchFamily="49" charset="-122"/>
              </a:rPr>
              <a:t>Role Of CSR Office</a:t>
            </a:r>
            <a:br>
              <a:rPr lang="en-US" altLang="en-US" sz="4800" dirty="0">
                <a:solidFill>
                  <a:schemeClr val="bg1">
                    <a:lumMod val="95000"/>
                  </a:schemeClr>
                </a:solidFill>
                <a:latin typeface="Garamond" panose="02020404030301010803" pitchFamily="18" charset="0"/>
              </a:rPr>
            </a:br>
            <a:r>
              <a:rPr lang="en-US" altLang="en-US" sz="4800" dirty="0">
                <a:solidFill>
                  <a:schemeClr val="bg1">
                    <a:lumMod val="95000"/>
                  </a:schemeClr>
                </a:solidFill>
                <a:latin typeface="Garamond" panose="02020404030301010803" pitchFamily="18" charset="0"/>
              </a:rPr>
              <a:t> </a:t>
            </a:r>
            <a:br>
              <a:rPr lang="en-US" altLang="en-US" sz="4800" dirty="0">
                <a:solidFill>
                  <a:schemeClr val="bg1">
                    <a:lumMod val="95000"/>
                  </a:schemeClr>
                </a:solidFill>
                <a:latin typeface="Garamond" panose="02020404030301010803" pitchFamily="18" charset="0"/>
              </a:rPr>
            </a:br>
            <a:r>
              <a:rPr lang="en-US" altLang="en-US" sz="4800" dirty="0">
                <a:solidFill>
                  <a:schemeClr val="bg1">
                    <a:lumMod val="95000"/>
                  </a:schemeClr>
                </a:solidFill>
                <a:latin typeface="Garamond" panose="02020404030301010803" pitchFamily="18" charset="0"/>
              </a:rPr>
              <a:t>To position the mission to demonstrate more active CSR presence in society and communities and to be able to effectively communicate its positive contribution via social media, online platforms, public forums and all other media channels.</a:t>
            </a:r>
            <a:endParaRPr lang="en-US" sz="4800" b="1" i="1" dirty="0">
              <a:solidFill>
                <a:schemeClr val="bg1">
                  <a:lumMod val="95000"/>
                </a:schemeClr>
              </a:solidFill>
            </a:endParaRPr>
          </a:p>
        </p:txBody>
      </p:sp>
      <p:sp>
        <p:nvSpPr>
          <p:cNvPr id="19459" name="Slide Number Placeholder 2">
            <a:extLst>
              <a:ext uri="{FF2B5EF4-FFF2-40B4-BE49-F238E27FC236}">
                <a16:creationId xmlns:a16="http://schemas.microsoft.com/office/drawing/2014/main" id="{35AB1D33-7D20-4E9E-824F-4631BAE221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191DD-F4E0-4A45-B043-52A56846689E}" type="slidenum">
              <a:rPr lang="es-ES" altLang="en-US">
                <a:solidFill>
                  <a:schemeClr val="tx2"/>
                </a:solidFill>
              </a:rPr>
              <a:pPr/>
              <a:t>8</a:t>
            </a:fld>
            <a:endParaRPr lang="es-ES" altLang="en-US">
              <a:solidFill>
                <a:schemeClr val="tx2"/>
              </a:solidFill>
            </a:endParaRPr>
          </a:p>
        </p:txBody>
      </p:sp>
      <p:grpSp>
        <p:nvGrpSpPr>
          <p:cNvPr id="4" name="Group 3">
            <a:extLst>
              <a:ext uri="{FF2B5EF4-FFF2-40B4-BE49-F238E27FC236}">
                <a16:creationId xmlns:a16="http://schemas.microsoft.com/office/drawing/2014/main" id="{F9D69998-810F-4061-9004-C099A1926F7C}"/>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CC181263-8317-450B-9352-4A72DD25A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3E98F62B-45D3-4876-9AD0-5F7E7015FB0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325789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4880" y="508000"/>
            <a:ext cx="10505440" cy="5729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bg1"/>
                </a:solidFill>
                <a:latin typeface="Garamond" pitchFamily="18" charset="0"/>
              </a:rPr>
              <a:t>ABOUT 25% OF PARISHES DO NOT PAY THEIR STATUTORY CSR MONTHLY CONTRIBUTIONS AT ALL.</a:t>
            </a:r>
            <a:endParaRPr lang="en-GB" b="1" dirty="0">
              <a:solidFill>
                <a:schemeClr val="bg1"/>
              </a:solidFill>
              <a:latin typeface="Garamond" pitchFamily="18" charset="0"/>
            </a:endParaRPr>
          </a:p>
        </p:txBody>
      </p:sp>
      <p:grpSp>
        <p:nvGrpSpPr>
          <p:cNvPr id="4" name="Group 3">
            <a:extLst>
              <a:ext uri="{FF2B5EF4-FFF2-40B4-BE49-F238E27FC236}">
                <a16:creationId xmlns:a16="http://schemas.microsoft.com/office/drawing/2014/main" id="{9DFFF775-8902-EB47-967B-A4A8305DB853}"/>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550C985F-D6B4-6647-A5D4-20ACB3AA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B9E4759F-1CD8-F745-967C-4D4A3EEB856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3668143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US" sz="3600" b="1" dirty="0">
                <a:solidFill>
                  <a:schemeClr val="bg1"/>
                </a:solidFill>
                <a:latin typeface="Garamond" pitchFamily="18" charset="0"/>
              </a:rPr>
              <a:t>POOR COMMUNICATION OF CSR ACTIVITIES </a:t>
            </a:r>
            <a:br>
              <a:rPr lang="en-US" sz="3600" b="1" dirty="0">
                <a:solidFill>
                  <a:schemeClr val="bg1"/>
                </a:solidFill>
                <a:latin typeface="Garamond" pitchFamily="18" charset="0"/>
              </a:rPr>
            </a:br>
            <a:r>
              <a:rPr lang="en-US" sz="3600" b="1" dirty="0">
                <a:solidFill>
                  <a:schemeClr val="bg1"/>
                </a:solidFill>
                <a:latin typeface="Garamond" pitchFamily="18" charset="0"/>
              </a:rPr>
              <a:t>(A CASE OF WINKING IN THE DARK</a:t>
            </a:r>
            <a:r>
              <a:rPr lang="en-US" sz="3600" b="1" dirty="0">
                <a:solidFill>
                  <a:schemeClr val="bg1"/>
                </a:solidFill>
              </a:rPr>
              <a:t>)</a:t>
            </a:r>
            <a:endParaRPr lang="en-NG" sz="3600"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2FDF2CFE-5317-4D47-8634-0FF721DA182B}"/>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1201D141-16FC-E048-9DAE-DB82E1704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7DEAF2B8-E93C-1D48-97EF-1BB9C0236E8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240037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2276872"/>
            <a:ext cx="7632848" cy="1296144"/>
          </a:xfrm>
        </p:spPr>
        <p:txBody>
          <a:bodyPr>
            <a:noAutofit/>
          </a:bodyPr>
          <a:lstStyle/>
          <a:p>
            <a:pPr>
              <a:defRPr/>
            </a:pPr>
            <a:br>
              <a:rPr lang="en-US" sz="2800" b="1" dirty="0">
                <a:solidFill>
                  <a:schemeClr val="bg1"/>
                </a:solidFill>
              </a:rPr>
            </a:br>
            <a:endParaRPr lang="en-GB" sz="2800" b="1" dirty="0">
              <a:solidFill>
                <a:schemeClr val="bg1"/>
              </a:solidFill>
            </a:endParaRPr>
          </a:p>
        </p:txBody>
      </p:sp>
      <p:sp>
        <p:nvSpPr>
          <p:cNvPr id="3" name="Subtitle 2"/>
          <p:cNvSpPr>
            <a:spLocks noGrp="1"/>
          </p:cNvSpPr>
          <p:nvPr>
            <p:ph type="subTitle" idx="1"/>
          </p:nvPr>
        </p:nvSpPr>
        <p:spPr>
          <a:xfrm>
            <a:off x="680720" y="1584960"/>
            <a:ext cx="11023600" cy="4076288"/>
          </a:xfrm>
        </p:spPr>
        <p:txBody>
          <a:bodyPr>
            <a:noAutofit/>
          </a:bodyPr>
          <a:lstStyle/>
          <a:p>
            <a:pPr marL="457200" indent="-457200">
              <a:buFont typeface="Wingdings" pitchFamily="2" charset="2"/>
              <a:buChar char="v"/>
              <a:defRPr/>
            </a:pPr>
            <a:r>
              <a:rPr lang="en-US" sz="3600" b="1" dirty="0">
                <a:solidFill>
                  <a:schemeClr val="bg1"/>
                </a:solidFill>
                <a:latin typeface="Garamond" pitchFamily="18" charset="0"/>
              </a:rPr>
              <a:t>THE WORLD IS A GLOBAL VILLAGE, THE CSR ACTIVITIES OF A PARISH IF WELL CHRONICLED ON SOCIAL MEDIA CAN REVERBERATE AROUND THE WORLD</a:t>
            </a:r>
            <a:endParaRPr lang="en-GB" sz="3600" b="1" dirty="0">
              <a:solidFill>
                <a:schemeClr val="bg1"/>
              </a:solidFill>
              <a:latin typeface="Garamond" pitchFamily="18" charset="0"/>
            </a:endParaRPr>
          </a:p>
        </p:txBody>
      </p:sp>
      <p:sp>
        <p:nvSpPr>
          <p:cNvPr id="4" name="Title 1"/>
          <p:cNvSpPr txBox="1">
            <a:spLocks/>
          </p:cNvSpPr>
          <p:nvPr/>
        </p:nvSpPr>
        <p:spPr>
          <a:xfrm>
            <a:off x="3215681" y="692697"/>
            <a:ext cx="565559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GB" sz="2800" b="1" dirty="0">
              <a:solidFill>
                <a:schemeClr val="bg1"/>
              </a:solidFill>
            </a:endParaRPr>
          </a:p>
        </p:txBody>
      </p:sp>
      <p:grpSp>
        <p:nvGrpSpPr>
          <p:cNvPr id="5" name="Group 4">
            <a:extLst>
              <a:ext uri="{FF2B5EF4-FFF2-40B4-BE49-F238E27FC236}">
                <a16:creationId xmlns:a16="http://schemas.microsoft.com/office/drawing/2014/main" id="{B2B5463A-8120-A240-B377-A7D309DDC6E7}"/>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B9D2D2A2-383E-9A4F-AF44-8F0BA139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826E94EA-E044-F94D-93A0-F618DDF6C02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351141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US" sz="4400" b="1" dirty="0">
                <a:solidFill>
                  <a:schemeClr val="bg1"/>
                </a:solidFill>
                <a:latin typeface="Garamond" pitchFamily="18" charset="0"/>
              </a:rPr>
              <a:t>THE VARIANCE BETWEEN INFLOWS AND THE NEEDS ASSESSMENT</a:t>
            </a:r>
            <a:endParaRPr lang="en-NG" sz="4400"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1BA501AE-CD9E-AF4A-8283-6B4FBB8CC9D4}"/>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85C9C6C1-1C79-654F-B10C-F280D297F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3B56B9BF-6EC4-C746-9DD4-13E3AB7E420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40069457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9120" y="386080"/>
            <a:ext cx="10881360" cy="5995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itchFamily="2" charset="2"/>
              <a:buChar char="v"/>
              <a:defRPr/>
            </a:pPr>
            <a:r>
              <a:rPr lang="en-US" sz="5400" b="1" dirty="0">
                <a:solidFill>
                  <a:schemeClr val="bg1"/>
                </a:solidFill>
                <a:latin typeface="Garamond" pitchFamily="18" charset="0"/>
              </a:rPr>
              <a:t>THE NEEDS WE ARE FACING FAR EXCEEDS OUR INFLOWS</a:t>
            </a:r>
            <a:r>
              <a:rPr lang="en-US" sz="3600" b="1" dirty="0">
                <a:solidFill>
                  <a:schemeClr val="bg1"/>
                </a:solidFill>
                <a:latin typeface="Garamond" pitchFamily="18" charset="0"/>
              </a:rPr>
              <a:t>.</a:t>
            </a:r>
            <a:endParaRPr lang="en-GB" sz="3600" b="1" dirty="0">
              <a:solidFill>
                <a:schemeClr val="bg1"/>
              </a:solidFill>
              <a:latin typeface="Garamond" pitchFamily="18" charset="0"/>
            </a:endParaRPr>
          </a:p>
        </p:txBody>
      </p:sp>
      <p:grpSp>
        <p:nvGrpSpPr>
          <p:cNvPr id="4" name="Group 3">
            <a:extLst>
              <a:ext uri="{FF2B5EF4-FFF2-40B4-BE49-F238E27FC236}">
                <a16:creationId xmlns:a16="http://schemas.microsoft.com/office/drawing/2014/main" id="{4E7960E6-284F-C942-9168-DA9B638F7EB8}"/>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05A239AF-8F30-BE40-A184-186CA5420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3604305C-A93D-7748-A627-35F79B1047A3}"/>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8391335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US" sz="4000" b="1" dirty="0">
                <a:solidFill>
                  <a:schemeClr val="bg1"/>
                </a:solidFill>
                <a:latin typeface="Garamond" pitchFamily="18" charset="0"/>
              </a:rPr>
              <a:t>FOCUSING ON FEEDING AS A LOW HANGING FRUIT HAS BECOME A DISADVANTAGE</a:t>
            </a:r>
            <a:endParaRPr lang="en-NG" sz="4000"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CEF8C173-B4F2-B041-997D-A3F4E5B8DD20}"/>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BBB65A97-2229-AF41-AE97-4A2E29CB5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0295CAF6-2C39-3C4E-8E1F-10F66340B430}"/>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854844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71664" y="332659"/>
            <a:ext cx="5464224" cy="104854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chemeClr val="bg1"/>
                </a:solidFill>
                <a:latin typeface="Garamond" pitchFamily="18" charset="0"/>
              </a:rPr>
              <a:t>FEEDING</a:t>
            </a:r>
            <a:endParaRPr lang="en-GB" sz="4000" b="1" dirty="0">
              <a:solidFill>
                <a:schemeClr val="bg1"/>
              </a:solidFill>
              <a:latin typeface="Garamond" pitchFamily="18" charset="0"/>
            </a:endParaRPr>
          </a:p>
        </p:txBody>
      </p:sp>
      <p:sp>
        <p:nvSpPr>
          <p:cNvPr id="4" name="Title 1"/>
          <p:cNvSpPr txBox="1">
            <a:spLocks/>
          </p:cNvSpPr>
          <p:nvPr/>
        </p:nvSpPr>
        <p:spPr>
          <a:xfrm>
            <a:off x="619760" y="1270000"/>
            <a:ext cx="10698480" cy="428752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160000"/>
              </a:lnSpc>
              <a:buFont typeface="Wingdings" pitchFamily="2" charset="2"/>
              <a:buChar char="v"/>
              <a:defRPr/>
            </a:pPr>
            <a:r>
              <a:rPr lang="en-US" sz="4000" b="1" dirty="0">
                <a:solidFill>
                  <a:schemeClr val="bg1"/>
                </a:solidFill>
                <a:latin typeface="Garamond" pitchFamily="18" charset="0"/>
              </a:rPr>
              <a:t>67% OF CSR EXPENDITURE IS SKEWED TOWARDS FEEDING</a:t>
            </a:r>
          </a:p>
          <a:p>
            <a:pPr algn="l">
              <a:lnSpc>
                <a:spcPct val="160000"/>
              </a:lnSpc>
              <a:defRPr/>
            </a:pPr>
            <a:endParaRPr lang="en-US" sz="4000" b="1" dirty="0">
              <a:solidFill>
                <a:schemeClr val="bg1"/>
              </a:solidFill>
              <a:latin typeface="Garamond" pitchFamily="18" charset="0"/>
            </a:endParaRPr>
          </a:p>
          <a:p>
            <a:pPr marL="285750" indent="-285750" algn="l">
              <a:lnSpc>
                <a:spcPct val="160000"/>
              </a:lnSpc>
              <a:buFont typeface="Wingdings" pitchFamily="2" charset="2"/>
              <a:buChar char="v"/>
              <a:defRPr/>
            </a:pPr>
            <a:r>
              <a:rPr lang="en-US" sz="4000" b="1" dirty="0">
                <a:solidFill>
                  <a:schemeClr val="bg1"/>
                </a:solidFill>
                <a:latin typeface="Garamond" pitchFamily="18" charset="0"/>
              </a:rPr>
              <a:t>IN THE LAST </a:t>
            </a:r>
            <a:r>
              <a:rPr lang="en-US" sz="4000" dirty="0">
                <a:solidFill>
                  <a:schemeClr val="bg1"/>
                </a:solidFill>
                <a:latin typeface="Garamond" pitchFamily="18" charset="0"/>
              </a:rPr>
              <a:t>FOUR </a:t>
            </a:r>
            <a:r>
              <a:rPr lang="en-US" sz="4000" b="1" dirty="0">
                <a:solidFill>
                  <a:schemeClr val="bg1"/>
                </a:solidFill>
                <a:latin typeface="Garamond" pitchFamily="18" charset="0"/>
              </a:rPr>
              <a:t>YEARS WE HAVE SPENT OVER </a:t>
            </a:r>
            <a:r>
              <a:rPr lang="en-US" sz="4000" b="1" u="sng" dirty="0">
                <a:solidFill>
                  <a:schemeClr val="bg1"/>
                </a:solidFill>
                <a:latin typeface="Garamond" pitchFamily="18" charset="0"/>
              </a:rPr>
              <a:t>N16 BILLION </a:t>
            </a:r>
            <a:r>
              <a:rPr lang="en-US" sz="4000" b="1" dirty="0">
                <a:solidFill>
                  <a:schemeClr val="bg1"/>
                </a:solidFill>
                <a:latin typeface="Garamond" pitchFamily="18" charset="0"/>
              </a:rPr>
              <a:t>ON FEEDING, WHILST THE OTHER INITIATIVES  HAVE GULPED OVER </a:t>
            </a:r>
            <a:r>
              <a:rPr lang="en-US" sz="4000" b="1" u="sng" dirty="0">
                <a:solidFill>
                  <a:schemeClr val="bg1"/>
                </a:solidFill>
                <a:latin typeface="Garamond" pitchFamily="18" charset="0"/>
              </a:rPr>
              <a:t>N4 BILLION </a:t>
            </a:r>
            <a:endParaRPr lang="en-GB" sz="4000" b="1" u="sng" dirty="0">
              <a:solidFill>
                <a:schemeClr val="bg1"/>
              </a:solidFill>
              <a:latin typeface="Garamond" pitchFamily="18" charset="0"/>
            </a:endParaRPr>
          </a:p>
          <a:p>
            <a:pPr marL="285750" indent="-285750">
              <a:buFont typeface="Wingdings" pitchFamily="2" charset="2"/>
              <a:buChar char="v"/>
              <a:defRPr/>
            </a:pPr>
            <a:r>
              <a:rPr lang="en-US" sz="4000" b="1" dirty="0">
                <a:solidFill>
                  <a:schemeClr val="bg1"/>
                </a:solidFill>
                <a:latin typeface="Garamond" pitchFamily="18" charset="0"/>
              </a:rPr>
              <a:t> </a:t>
            </a:r>
            <a:endParaRPr lang="en-GB" sz="4000" b="1" dirty="0">
              <a:solidFill>
                <a:schemeClr val="bg1"/>
              </a:solidFill>
              <a:latin typeface="Garamond" pitchFamily="18" charset="0"/>
            </a:endParaRPr>
          </a:p>
        </p:txBody>
      </p:sp>
      <p:sp>
        <p:nvSpPr>
          <p:cNvPr id="5" name="Title 1"/>
          <p:cNvSpPr txBox="1">
            <a:spLocks/>
          </p:cNvSpPr>
          <p:nvPr/>
        </p:nvSpPr>
        <p:spPr>
          <a:xfrm>
            <a:off x="2429784" y="3501008"/>
            <a:ext cx="7338624" cy="3240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buFont typeface="Wingdings" pitchFamily="2" charset="2"/>
              <a:buChar char="v"/>
              <a:defRPr/>
            </a:pPr>
            <a:endParaRPr lang="en-GB" sz="2400" b="1" u="sng" dirty="0">
              <a:latin typeface="Garamond" pitchFamily="18" charset="0"/>
            </a:endParaRPr>
          </a:p>
        </p:txBody>
      </p:sp>
      <p:grpSp>
        <p:nvGrpSpPr>
          <p:cNvPr id="6" name="Group 5">
            <a:extLst>
              <a:ext uri="{FF2B5EF4-FFF2-40B4-BE49-F238E27FC236}">
                <a16:creationId xmlns:a16="http://schemas.microsoft.com/office/drawing/2014/main" id="{EB11ED11-71A5-D940-9784-F2074946E231}"/>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CA54C9B9-D4C0-7F48-9B1B-3A6FFAEB9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B96E9A31-DA23-6341-BD33-0BB9C3B4335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593988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2EDDB3-52FD-3749-A9C1-696B4BC90594}"/>
              </a:ext>
            </a:extLst>
          </p:cNvPr>
          <p:cNvSpPr txBox="1">
            <a:spLocks noGrp="1"/>
          </p:cNvSpPr>
          <p:nvPr>
            <p:ph type="ctrTitle"/>
          </p:nvPr>
        </p:nvSpPr>
        <p:spPr>
          <a:xfrm>
            <a:off x="762000" y="0"/>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6000" b="1" dirty="0">
                <a:solidFill>
                  <a:schemeClr val="bg1"/>
                </a:solidFill>
                <a:latin typeface="Garamond" pitchFamily="18" charset="0"/>
              </a:rPr>
              <a:t>FEEDING</a:t>
            </a:r>
            <a:endParaRPr lang="en-GB" sz="6000" b="1" dirty="0">
              <a:solidFill>
                <a:schemeClr val="bg1"/>
              </a:solidFill>
              <a:latin typeface="Garamond" pitchFamily="18" charset="0"/>
            </a:endParaRPr>
          </a:p>
        </p:txBody>
      </p:sp>
      <p:sp>
        <p:nvSpPr>
          <p:cNvPr id="3" name="Subtitle 2">
            <a:extLst>
              <a:ext uri="{FF2B5EF4-FFF2-40B4-BE49-F238E27FC236}">
                <a16:creationId xmlns:a16="http://schemas.microsoft.com/office/drawing/2014/main" id="{4B3BEE7E-96FA-0849-AC7C-1B287A650E51}"/>
              </a:ext>
            </a:extLst>
          </p:cNvPr>
          <p:cNvSpPr>
            <a:spLocks noGrp="1"/>
          </p:cNvSpPr>
          <p:nvPr>
            <p:ph type="subTitle" idx="1"/>
          </p:nvPr>
        </p:nvSpPr>
        <p:spPr>
          <a:xfrm>
            <a:off x="762000" y="1910080"/>
            <a:ext cx="10972800" cy="4216400"/>
          </a:xfrm>
        </p:spPr>
        <p:txBody>
          <a:bodyPr>
            <a:normAutofit fontScale="92500"/>
          </a:bodyPr>
          <a:lstStyle/>
          <a:p>
            <a:pPr marL="457200" indent="-457200" algn="l">
              <a:lnSpc>
                <a:spcPct val="150000"/>
              </a:lnSpc>
              <a:buFont typeface="Wingdings" pitchFamily="2" charset="2"/>
              <a:buChar char="v"/>
            </a:pPr>
            <a:r>
              <a:rPr lang="en-US" sz="3600" b="1" dirty="0">
                <a:solidFill>
                  <a:schemeClr val="bg1"/>
                </a:solidFill>
                <a:latin typeface="Garamond" pitchFamily="18" charset="0"/>
              </a:rPr>
              <a:t>APART FROM FEEDING, WE SHOULD EQUALLY FOCUS ON OTHER INITIATIVES.</a:t>
            </a:r>
          </a:p>
          <a:p>
            <a:pPr marL="457200" indent="-457200" algn="l">
              <a:lnSpc>
                <a:spcPct val="150000"/>
              </a:lnSpc>
              <a:buFont typeface="Wingdings" pitchFamily="2" charset="2"/>
              <a:buChar char="v"/>
            </a:pPr>
            <a:r>
              <a:rPr lang="en-US" sz="3600" b="1" dirty="0">
                <a:solidFill>
                  <a:schemeClr val="bg1"/>
                </a:solidFill>
                <a:latin typeface="Garamond" pitchFamily="18" charset="0"/>
              </a:rPr>
              <a:t> SOCIAL       -      PRISONS/ORPAHANGE/CHARITY SHOPS/EMPOWERMENT/JUVENILE DELIQUENCY/</a:t>
            </a:r>
            <a:endParaRPr lang="en-NG" sz="3600" dirty="0"/>
          </a:p>
        </p:txBody>
      </p:sp>
      <p:grpSp>
        <p:nvGrpSpPr>
          <p:cNvPr id="5" name="Group 4">
            <a:extLst>
              <a:ext uri="{FF2B5EF4-FFF2-40B4-BE49-F238E27FC236}">
                <a16:creationId xmlns:a16="http://schemas.microsoft.com/office/drawing/2014/main" id="{FA7B3FDD-E430-844B-82D3-9E377B17880C}"/>
              </a:ext>
            </a:extLst>
          </p:cNvPr>
          <p:cNvGrpSpPr/>
          <p:nvPr/>
        </p:nvGrpSpPr>
        <p:grpSpPr>
          <a:xfrm>
            <a:off x="212000" y="5702078"/>
            <a:ext cx="11768000" cy="1019397"/>
            <a:chOff x="212000" y="5702078"/>
            <a:chExt cx="11768000" cy="1019397"/>
          </a:xfrm>
        </p:grpSpPr>
        <p:pic>
          <p:nvPicPr>
            <p:cNvPr id="6" name="Picture 5">
              <a:extLst>
                <a:ext uri="{FF2B5EF4-FFF2-40B4-BE49-F238E27FC236}">
                  <a16:creationId xmlns:a16="http://schemas.microsoft.com/office/drawing/2014/main" id="{C22D64B3-FCF0-1346-B395-8F3F3B7CB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7" name="Title 1">
              <a:extLst>
                <a:ext uri="{FF2B5EF4-FFF2-40B4-BE49-F238E27FC236}">
                  <a16:creationId xmlns:a16="http://schemas.microsoft.com/office/drawing/2014/main" id="{BC293B69-408F-8E41-8226-F81BE4B234C1}"/>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6499296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7500" y="-68263"/>
            <a:ext cx="11214100" cy="6311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150000"/>
              </a:lnSpc>
              <a:buFont typeface="Wingdings" pitchFamily="2" charset="2"/>
              <a:buChar char="v"/>
              <a:defRPr/>
            </a:pPr>
            <a:r>
              <a:rPr lang="en-US" sz="3200" b="1" dirty="0">
                <a:solidFill>
                  <a:schemeClr val="bg1"/>
                </a:solidFill>
                <a:latin typeface="Garamond" pitchFamily="18" charset="0"/>
              </a:rPr>
              <a:t>HEALTH       </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EDUCATION</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MEDIA &amp; COMMUNICATION</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BUSINESS &amp; ECONOMY</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ARTS &amp; CULTURE</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GOVERNANCE &amp; POLITICS</a:t>
            </a:r>
          </a:p>
          <a:p>
            <a:pPr marL="285750" indent="-285750" algn="l">
              <a:lnSpc>
                <a:spcPct val="150000"/>
              </a:lnSpc>
              <a:buFont typeface="Wingdings" pitchFamily="2" charset="2"/>
              <a:buChar char="v"/>
              <a:defRPr/>
            </a:pPr>
            <a:r>
              <a:rPr lang="en-US" sz="3200" b="1" dirty="0">
                <a:solidFill>
                  <a:schemeClr val="bg1"/>
                </a:solidFill>
                <a:latin typeface="Garamond" pitchFamily="18" charset="0"/>
              </a:rPr>
              <a:t>SPORTS</a:t>
            </a:r>
          </a:p>
        </p:txBody>
      </p:sp>
      <p:grpSp>
        <p:nvGrpSpPr>
          <p:cNvPr id="3" name="Group 2">
            <a:extLst>
              <a:ext uri="{FF2B5EF4-FFF2-40B4-BE49-F238E27FC236}">
                <a16:creationId xmlns:a16="http://schemas.microsoft.com/office/drawing/2014/main" id="{0A78EBE5-40A0-B547-9766-9C19CE82F69E}"/>
              </a:ext>
            </a:extLst>
          </p:cNvPr>
          <p:cNvGrpSpPr/>
          <p:nvPr/>
        </p:nvGrpSpPr>
        <p:grpSpPr>
          <a:xfrm>
            <a:off x="212000" y="5702078"/>
            <a:ext cx="11768000" cy="1019397"/>
            <a:chOff x="212000" y="5702078"/>
            <a:chExt cx="11768000" cy="1019397"/>
          </a:xfrm>
        </p:grpSpPr>
        <p:pic>
          <p:nvPicPr>
            <p:cNvPr id="4" name="Picture 3">
              <a:extLst>
                <a:ext uri="{FF2B5EF4-FFF2-40B4-BE49-F238E27FC236}">
                  <a16:creationId xmlns:a16="http://schemas.microsoft.com/office/drawing/2014/main" id="{88D76E59-4B8A-6C48-BCA7-30AF4A087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5" name="Title 1">
              <a:extLst>
                <a:ext uri="{FF2B5EF4-FFF2-40B4-BE49-F238E27FC236}">
                  <a16:creationId xmlns:a16="http://schemas.microsoft.com/office/drawing/2014/main" id="{95AFC5E5-F67E-D34E-BD2B-90612410E16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801523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D0E-B84B-8745-BAAE-B81220D9DC59}"/>
              </a:ext>
            </a:extLst>
          </p:cNvPr>
          <p:cNvSpPr>
            <a:spLocks noGrp="1"/>
          </p:cNvSpPr>
          <p:nvPr>
            <p:ph type="title"/>
          </p:nvPr>
        </p:nvSpPr>
        <p:spPr/>
        <p:txBody>
          <a:bodyPr>
            <a:normAutofit/>
          </a:bodyPr>
          <a:lstStyle/>
          <a:p>
            <a:pPr algn="ctr"/>
            <a:r>
              <a:rPr lang="en-NG" sz="6000" dirty="0">
                <a:solidFill>
                  <a:schemeClr val="bg1"/>
                </a:solidFill>
                <a:latin typeface="Garamond" panose="02020404030301010803" pitchFamily="18" charset="0"/>
              </a:rPr>
              <a:t>CHALLENGES</a:t>
            </a:r>
          </a:p>
        </p:txBody>
      </p:sp>
      <p:sp>
        <p:nvSpPr>
          <p:cNvPr id="3" name="Content Placeholder 2">
            <a:extLst>
              <a:ext uri="{FF2B5EF4-FFF2-40B4-BE49-F238E27FC236}">
                <a16:creationId xmlns:a16="http://schemas.microsoft.com/office/drawing/2014/main" id="{DC21A784-F9FC-0543-A1B9-6D1F0DBEED50}"/>
              </a:ext>
            </a:extLst>
          </p:cNvPr>
          <p:cNvSpPr>
            <a:spLocks noGrp="1"/>
          </p:cNvSpPr>
          <p:nvPr>
            <p:ph idx="1"/>
          </p:nvPr>
        </p:nvSpPr>
        <p:spPr/>
        <p:txBody>
          <a:bodyPr>
            <a:normAutofit/>
          </a:bodyPr>
          <a:lstStyle/>
          <a:p>
            <a:pPr algn="ctr"/>
            <a:r>
              <a:rPr lang="en-US" sz="5400" b="1" dirty="0">
                <a:solidFill>
                  <a:schemeClr val="bg1"/>
                </a:solidFill>
                <a:latin typeface="Garamond" pitchFamily="18" charset="0"/>
              </a:rPr>
              <a:t>SIGNATURE PROJECTS</a:t>
            </a:r>
            <a:endParaRPr lang="en-NG" sz="5400"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142EE0A2-8A89-8D4C-96A7-218B0D9B6F81}"/>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2DF4B61D-40B7-C048-A345-5BBC7003B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D3766EB7-7845-334C-A4B5-9EE7742A92F4}"/>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57778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C3B3-9542-8B49-9930-ED01D47BA696}"/>
              </a:ext>
            </a:extLst>
          </p:cNvPr>
          <p:cNvSpPr>
            <a:spLocks noGrp="1"/>
          </p:cNvSpPr>
          <p:nvPr>
            <p:ph type="title"/>
          </p:nvPr>
        </p:nvSpPr>
        <p:spPr>
          <a:xfrm>
            <a:off x="429638" y="35151"/>
            <a:ext cx="10515600" cy="1325563"/>
          </a:xfrm>
        </p:spPr>
        <p:txBody>
          <a:bodyPr/>
          <a:lstStyle/>
          <a:p>
            <a:r>
              <a:rPr lang="en-NG" dirty="0">
                <a:solidFill>
                  <a:schemeClr val="bg1"/>
                </a:solidFill>
                <a:latin typeface="Garamond" panose="02020404030301010803" pitchFamily="18" charset="0"/>
              </a:rPr>
              <a:t>ROADMAP</a:t>
            </a:r>
          </a:p>
        </p:txBody>
      </p:sp>
      <p:sp>
        <p:nvSpPr>
          <p:cNvPr id="3" name="Content Placeholder 2">
            <a:extLst>
              <a:ext uri="{FF2B5EF4-FFF2-40B4-BE49-F238E27FC236}">
                <a16:creationId xmlns:a16="http://schemas.microsoft.com/office/drawing/2014/main" id="{F256EC9F-66CE-D746-8C55-B26AC4BD6451}"/>
              </a:ext>
            </a:extLst>
          </p:cNvPr>
          <p:cNvSpPr>
            <a:spLocks noGrp="1"/>
          </p:cNvSpPr>
          <p:nvPr>
            <p:ph idx="1"/>
          </p:nvPr>
        </p:nvSpPr>
        <p:spPr>
          <a:xfrm>
            <a:off x="2010" y="1070093"/>
            <a:ext cx="11977990" cy="4717814"/>
          </a:xfrm>
        </p:spPr>
        <p:txBody>
          <a:bodyPr>
            <a:normAutofit fontScale="92500" lnSpcReduction="20000"/>
          </a:bodyPr>
          <a:lstStyle/>
          <a:p>
            <a:pPr marL="0" indent="0" algn="just">
              <a:lnSpc>
                <a:spcPct val="200000"/>
              </a:lnSpc>
              <a:buNone/>
            </a:pPr>
            <a:r>
              <a:rPr lang="en-NG" dirty="0">
                <a:solidFill>
                  <a:schemeClr val="bg1"/>
                </a:solidFill>
                <a:latin typeface="Garamond" panose="02020404030301010803" pitchFamily="18" charset="0"/>
              </a:rPr>
              <a:t>1. A think tank was setup comprising professionals in various cadares to strategize and develop the roadmap for the new assignment.</a:t>
            </a:r>
          </a:p>
          <a:p>
            <a:pPr marL="0" indent="0" algn="just">
              <a:lnSpc>
                <a:spcPct val="200000"/>
              </a:lnSpc>
              <a:buNone/>
            </a:pPr>
            <a:r>
              <a:rPr lang="en-NG" dirty="0">
                <a:solidFill>
                  <a:schemeClr val="bg1"/>
                </a:solidFill>
                <a:latin typeface="Garamond" panose="02020404030301010803" pitchFamily="18" charset="0"/>
              </a:rPr>
              <a:t>2. Trainings and Workshops were arranged internally and we attended programs at the Canadian High Commission, Lagos Business School and Alder Consulting. </a:t>
            </a:r>
          </a:p>
          <a:p>
            <a:pPr marL="0" indent="0" algn="just">
              <a:lnSpc>
                <a:spcPct val="200000"/>
              </a:lnSpc>
              <a:buNone/>
            </a:pPr>
            <a:r>
              <a:rPr lang="en-NG" dirty="0">
                <a:solidFill>
                  <a:schemeClr val="bg1"/>
                </a:solidFill>
                <a:latin typeface="Garamond" panose="02020404030301010803" pitchFamily="18" charset="0"/>
              </a:rPr>
              <a:t>3. We developed the Policy document and the Operational Manual as the framework for Christian Social Responsibility across the mission globally.</a:t>
            </a:r>
          </a:p>
        </p:txBody>
      </p:sp>
      <p:grpSp>
        <p:nvGrpSpPr>
          <p:cNvPr id="6" name="Group 5">
            <a:extLst>
              <a:ext uri="{FF2B5EF4-FFF2-40B4-BE49-F238E27FC236}">
                <a16:creationId xmlns:a16="http://schemas.microsoft.com/office/drawing/2014/main" id="{12A3050F-4C12-0A44-B0AB-92EBF3FB6BFA}"/>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B5D2BEB6-897F-9948-B7D9-6CE50C263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ACFBE86B-F4B5-5D4F-8D70-2E381827D0BB}"/>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648790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600" y="0"/>
            <a:ext cx="11257280" cy="63398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v"/>
              <a:defRPr/>
            </a:pPr>
            <a:r>
              <a:rPr lang="en-US" sz="3200" b="1" dirty="0">
                <a:solidFill>
                  <a:schemeClr val="bg1"/>
                </a:solidFill>
                <a:latin typeface="Garamond" pitchFamily="18" charset="0"/>
              </a:rPr>
              <a:t>THERE IS A DEARTH OF SIGNATURE PROJECTS BECAUSE THE PROVINCES AND REGIONS THAT ARE TO EMBARK ON SUCH PROJECTS ARE NOT PRIORTISING THEM. </a:t>
            </a:r>
          </a:p>
          <a:p>
            <a:pPr marL="457200" indent="-457200" algn="l">
              <a:buFont typeface="Wingdings" pitchFamily="2" charset="2"/>
              <a:buChar char="v"/>
              <a:defRPr/>
            </a:pPr>
            <a:endParaRPr lang="en-US" sz="3200" b="1" dirty="0">
              <a:solidFill>
                <a:schemeClr val="bg1"/>
              </a:solidFill>
              <a:latin typeface="Garamond" pitchFamily="18" charset="0"/>
            </a:endParaRPr>
          </a:p>
          <a:p>
            <a:pPr marL="457200" indent="-457200" algn="l">
              <a:buFont typeface="Wingdings" pitchFamily="2" charset="2"/>
              <a:buChar char="v"/>
              <a:defRPr/>
            </a:pPr>
            <a:r>
              <a:rPr lang="en-US" sz="3200" b="1" dirty="0">
                <a:solidFill>
                  <a:schemeClr val="bg1"/>
                </a:solidFill>
                <a:latin typeface="Garamond" pitchFamily="18" charset="0"/>
              </a:rPr>
              <a:t>EVERY REGION/PROVINCE MUST EMBARK ON SIGNATURE PROJECTS AS A MATTER OF PRIORITY</a:t>
            </a:r>
            <a:endParaRPr lang="en-GB" sz="3200" b="1" dirty="0">
              <a:solidFill>
                <a:schemeClr val="bg1"/>
              </a:solidFill>
              <a:latin typeface="Garamond" pitchFamily="18" charset="0"/>
            </a:endParaRPr>
          </a:p>
        </p:txBody>
      </p:sp>
      <p:grpSp>
        <p:nvGrpSpPr>
          <p:cNvPr id="6" name="Group 5">
            <a:extLst>
              <a:ext uri="{FF2B5EF4-FFF2-40B4-BE49-F238E27FC236}">
                <a16:creationId xmlns:a16="http://schemas.microsoft.com/office/drawing/2014/main" id="{B985675E-F285-134A-828E-D1FF0B638E89}"/>
              </a:ext>
            </a:extLst>
          </p:cNvPr>
          <p:cNvGrpSpPr/>
          <p:nvPr/>
        </p:nvGrpSpPr>
        <p:grpSpPr>
          <a:xfrm>
            <a:off x="212000" y="5702078"/>
            <a:ext cx="11768000" cy="1019397"/>
            <a:chOff x="212000" y="5702078"/>
            <a:chExt cx="11768000" cy="1019397"/>
          </a:xfrm>
        </p:grpSpPr>
        <p:pic>
          <p:nvPicPr>
            <p:cNvPr id="7" name="Picture 6">
              <a:extLst>
                <a:ext uri="{FF2B5EF4-FFF2-40B4-BE49-F238E27FC236}">
                  <a16:creationId xmlns:a16="http://schemas.microsoft.com/office/drawing/2014/main" id="{2A7C48DB-7719-504B-AA1B-CD1EFC2A2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8" name="Title 1">
              <a:extLst>
                <a:ext uri="{FF2B5EF4-FFF2-40B4-BE49-F238E27FC236}">
                  <a16:creationId xmlns:a16="http://schemas.microsoft.com/office/drawing/2014/main" id="{E62101C9-8806-274D-A616-D4880E46D8F0}"/>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668574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132" y="2771800"/>
            <a:ext cx="6912768" cy="2520280"/>
          </a:xfrm>
        </p:spPr>
        <p:txBody>
          <a:bodyPr>
            <a:noAutofit/>
          </a:bodyPr>
          <a:lstStyle/>
          <a:p>
            <a:pPr>
              <a:defRPr/>
            </a:pPr>
            <a:r>
              <a:rPr lang="en-US" sz="8000" b="1" dirty="0">
                <a:solidFill>
                  <a:schemeClr val="bg1"/>
                </a:solidFill>
                <a:latin typeface="Garamond" pitchFamily="18" charset="0"/>
              </a:rPr>
              <a:t>THE WAY FORWARD</a:t>
            </a:r>
            <a:br>
              <a:rPr lang="en-US" sz="8000" b="1" dirty="0">
                <a:solidFill>
                  <a:schemeClr val="bg1"/>
                </a:solidFill>
                <a:latin typeface="Garamond" pitchFamily="18" charset="0"/>
              </a:rPr>
            </a:br>
            <a:r>
              <a:rPr lang="en-US" sz="8000" b="1" dirty="0">
                <a:solidFill>
                  <a:schemeClr val="bg1"/>
                </a:solidFill>
                <a:latin typeface="Garamond" pitchFamily="18" charset="0"/>
              </a:rPr>
              <a:t>(1)</a:t>
            </a:r>
            <a:br>
              <a:rPr lang="en-US" sz="8000" b="1" dirty="0">
                <a:solidFill>
                  <a:schemeClr val="bg1"/>
                </a:solidFill>
                <a:latin typeface="Garamond" pitchFamily="18" charset="0"/>
              </a:rPr>
            </a:br>
            <a:endParaRPr lang="en-GB" sz="8000" b="1" dirty="0">
              <a:solidFill>
                <a:schemeClr val="bg1"/>
              </a:solidFill>
              <a:latin typeface="Garamond" pitchFamily="18" charset="0"/>
            </a:endParaRPr>
          </a:p>
        </p:txBody>
      </p:sp>
    </p:spTree>
    <p:extLst>
      <p:ext uri="{BB962C8B-B14F-4D97-AF65-F5344CB8AC3E}">
        <p14:creationId xmlns:p14="http://schemas.microsoft.com/office/powerpoint/2010/main" val="512490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020" y="1518136"/>
            <a:ext cx="10779759" cy="3759199"/>
          </a:xfrm>
        </p:spPr>
        <p:txBody>
          <a:bodyPr>
            <a:normAutofit/>
          </a:bodyPr>
          <a:lstStyle/>
          <a:p>
            <a:pPr marL="457200" indent="-457200">
              <a:buFont typeface="Wingdings" pitchFamily="2" charset="2"/>
              <a:buChar char="v"/>
              <a:defRPr/>
            </a:pPr>
            <a:r>
              <a:rPr lang="en-US" b="1" dirty="0">
                <a:solidFill>
                  <a:schemeClr val="bg1"/>
                </a:solidFill>
                <a:latin typeface="Garamond" pitchFamily="18" charset="0"/>
              </a:rPr>
              <a:t>100% REPORTING OF CSR ACTIVITIES ACROSS BOARD SHOULD BE THE MINIMUM BENCHMARK</a:t>
            </a:r>
            <a:r>
              <a:rPr lang="en-US" b="1" dirty="0">
                <a:solidFill>
                  <a:schemeClr val="bg1"/>
                </a:solidFill>
              </a:rPr>
              <a:t>. </a:t>
            </a:r>
            <a:endParaRPr lang="en-GB" b="1" dirty="0">
              <a:solidFill>
                <a:schemeClr val="bg1"/>
              </a:solidFill>
            </a:endParaRPr>
          </a:p>
        </p:txBody>
      </p:sp>
      <p:sp>
        <p:nvSpPr>
          <p:cNvPr id="3" name="Title 1"/>
          <p:cNvSpPr txBox="1">
            <a:spLocks/>
          </p:cNvSpPr>
          <p:nvPr/>
        </p:nvSpPr>
        <p:spPr>
          <a:xfrm>
            <a:off x="129541" y="-66040"/>
            <a:ext cx="8050872"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anose="02020404030301010803" pitchFamily="18" charset="0"/>
              </a:rPr>
              <a:t>REPORTING COMPLIANCE </a:t>
            </a:r>
            <a:endParaRPr lang="en-GB" sz="3200" b="1" dirty="0">
              <a:solidFill>
                <a:schemeClr val="bg1"/>
              </a:solidFill>
              <a:latin typeface="Garamond" panose="02020404030301010803" pitchFamily="18" charset="0"/>
            </a:endParaRPr>
          </a:p>
        </p:txBody>
      </p:sp>
      <p:grpSp>
        <p:nvGrpSpPr>
          <p:cNvPr id="4" name="Group 3">
            <a:extLst>
              <a:ext uri="{FF2B5EF4-FFF2-40B4-BE49-F238E27FC236}">
                <a16:creationId xmlns:a16="http://schemas.microsoft.com/office/drawing/2014/main" id="{69462181-B8B2-D740-8EB7-5E9E576385EE}"/>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179E85F6-517E-4747-A6CA-A16D5E306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CFCC2561-3539-1846-B698-D3B6FA8589FC}"/>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7863070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7592"/>
            <a:ext cx="12192000" cy="5102816"/>
          </a:xfrm>
        </p:spPr>
        <p:txBody>
          <a:bodyPr>
            <a:normAutofit fontScale="90000"/>
          </a:bodyPr>
          <a:lstStyle/>
          <a:p>
            <a:pPr marL="342900" indent="-342900">
              <a:lnSpc>
                <a:spcPct val="150000"/>
              </a:lnSpc>
              <a:buFont typeface="Wingdings" pitchFamily="2" charset="2"/>
              <a:buChar char="v"/>
              <a:defRPr/>
            </a:pPr>
            <a:r>
              <a:rPr lang="en-US" sz="3600" b="1" dirty="0">
                <a:solidFill>
                  <a:schemeClr val="bg1"/>
                </a:solidFill>
                <a:latin typeface="Garamond" pitchFamily="18" charset="0"/>
              </a:rPr>
              <a:t>PROVINCES ARE TO ENSURE BEFORE CLOSING THE PORTAL FOR THE MONTH THAT ALL PARISHES/AREAS/ZONES/PROVINCES/REGIONS HAVE NOT JUST COMPETELY INPUTED THEIR CSR ACTIVITIES BUT PROVIDE EVIDENCE OF THE PAYMENT OF THE MONTHLY CSR CONTRIBUTIONS.</a:t>
            </a:r>
            <a:endParaRPr lang="en-GB" sz="3600" b="1" dirty="0">
              <a:solidFill>
                <a:schemeClr val="bg1"/>
              </a:solidFill>
              <a:latin typeface="Garamond" pitchFamily="18" charset="0"/>
            </a:endParaRPr>
          </a:p>
        </p:txBody>
      </p:sp>
      <p:sp>
        <p:nvSpPr>
          <p:cNvPr id="3" name="Title 1"/>
          <p:cNvSpPr txBox="1">
            <a:spLocks/>
          </p:cNvSpPr>
          <p:nvPr/>
        </p:nvSpPr>
        <p:spPr>
          <a:xfrm>
            <a:off x="212000" y="0"/>
            <a:ext cx="7939237" cy="12241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chemeClr val="bg1"/>
                </a:solidFill>
                <a:latin typeface="Garamond" pitchFamily="18" charset="0"/>
              </a:rPr>
              <a:t>REPORTING COMPLIANCE</a:t>
            </a:r>
            <a:endParaRPr lang="en-GB" sz="4000" b="1" dirty="0">
              <a:solidFill>
                <a:schemeClr val="bg1"/>
              </a:solidFill>
            </a:endParaRPr>
          </a:p>
        </p:txBody>
      </p:sp>
      <p:grpSp>
        <p:nvGrpSpPr>
          <p:cNvPr id="4" name="Group 3">
            <a:extLst>
              <a:ext uri="{FF2B5EF4-FFF2-40B4-BE49-F238E27FC236}">
                <a16:creationId xmlns:a16="http://schemas.microsoft.com/office/drawing/2014/main" id="{891020EE-46B5-5840-9A2A-F224B21954F3}"/>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B09AE56A-B441-4344-B5D2-F5A604D27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B70A9B63-57CA-544E-AACE-1523BF460F42}"/>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1968779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640" y="843280"/>
            <a:ext cx="11348720" cy="4958040"/>
          </a:xfrm>
        </p:spPr>
        <p:txBody>
          <a:bodyPr>
            <a:normAutofit/>
          </a:bodyPr>
          <a:lstStyle/>
          <a:p>
            <a:pPr>
              <a:defRPr/>
            </a:pPr>
            <a:r>
              <a:rPr lang="en-US" sz="4000" b="1" dirty="0">
                <a:solidFill>
                  <a:schemeClr val="bg1"/>
                </a:solidFill>
                <a:latin typeface="Garamond" pitchFamily="18" charset="0"/>
              </a:rPr>
              <a:t>WE MUST ENCOURAGE PARISHES TO COLLECT, UTILISE AND REPORT  THE 3</a:t>
            </a:r>
            <a:r>
              <a:rPr lang="en-US" sz="4000" b="1" baseline="30000" dirty="0">
                <a:solidFill>
                  <a:schemeClr val="bg1"/>
                </a:solidFill>
                <a:latin typeface="Garamond" pitchFamily="18" charset="0"/>
              </a:rPr>
              <a:t>RD</a:t>
            </a:r>
            <a:r>
              <a:rPr lang="en-US" sz="4000" b="1" dirty="0">
                <a:solidFill>
                  <a:schemeClr val="bg1"/>
                </a:solidFill>
                <a:latin typeface="Garamond" pitchFamily="18" charset="0"/>
              </a:rPr>
              <a:t> SUNDAY CSR OFFERING.</a:t>
            </a:r>
            <a:br>
              <a:rPr lang="en-US" sz="4000" b="1" dirty="0">
                <a:solidFill>
                  <a:schemeClr val="bg1"/>
                </a:solidFill>
                <a:latin typeface="Garamond" pitchFamily="18" charset="0"/>
              </a:rPr>
            </a:br>
            <a:br>
              <a:rPr lang="en-US" sz="4000" b="1" dirty="0">
                <a:solidFill>
                  <a:schemeClr val="bg1"/>
                </a:solidFill>
                <a:latin typeface="Garamond" pitchFamily="18" charset="0"/>
              </a:rPr>
            </a:br>
            <a:r>
              <a:rPr lang="en-US" sz="4000" b="1" dirty="0">
                <a:solidFill>
                  <a:schemeClr val="bg1"/>
                </a:solidFill>
                <a:latin typeface="Garamond" pitchFamily="18" charset="0"/>
              </a:rPr>
              <a:t>THIS IS HOW WE ENSURE THAT THE 44,000 OPERATING CENTERS ACTUALLY ENGAGE IN CSR </a:t>
            </a:r>
            <a:endParaRPr lang="en-GB" sz="4000" b="1" dirty="0">
              <a:solidFill>
                <a:schemeClr val="bg1"/>
              </a:solidFill>
              <a:latin typeface="Garamond" pitchFamily="18" charset="0"/>
            </a:endParaRPr>
          </a:p>
        </p:txBody>
      </p:sp>
      <p:sp>
        <p:nvSpPr>
          <p:cNvPr id="3" name="Title 1"/>
          <p:cNvSpPr txBox="1">
            <a:spLocks/>
          </p:cNvSpPr>
          <p:nvPr/>
        </p:nvSpPr>
        <p:spPr>
          <a:xfrm>
            <a:off x="212000" y="127145"/>
            <a:ext cx="8701237" cy="12241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chemeClr val="bg1"/>
                </a:solidFill>
                <a:latin typeface="Garamond" pitchFamily="18" charset="0"/>
              </a:rPr>
              <a:t>REPORTING COMPLIANCE</a:t>
            </a:r>
            <a:endParaRPr lang="en-GB" sz="4000" b="1" dirty="0">
              <a:solidFill>
                <a:schemeClr val="bg1"/>
              </a:solidFill>
            </a:endParaRPr>
          </a:p>
        </p:txBody>
      </p:sp>
      <p:grpSp>
        <p:nvGrpSpPr>
          <p:cNvPr id="4" name="Group 3">
            <a:extLst>
              <a:ext uri="{FF2B5EF4-FFF2-40B4-BE49-F238E27FC236}">
                <a16:creationId xmlns:a16="http://schemas.microsoft.com/office/drawing/2014/main" id="{EF821A23-205B-534E-845C-CCBE1A1FD79A}"/>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33170C9D-9095-9043-A974-9BBD292C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07F7E586-3FAA-9746-BACF-03F81FDD2C4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23664609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
            <a:ext cx="12090400" cy="5455879"/>
          </a:xfrm>
        </p:spPr>
        <p:txBody>
          <a:bodyPr>
            <a:noAutofit/>
          </a:bodyPr>
          <a:lstStyle/>
          <a:p>
            <a:pPr marL="342900" indent="-342900">
              <a:buFont typeface="Wingdings" pitchFamily="2" charset="2"/>
              <a:buChar char="v"/>
              <a:defRPr/>
            </a:pPr>
            <a:r>
              <a:rPr lang="en-US" sz="4000" b="1" dirty="0">
                <a:solidFill>
                  <a:schemeClr val="bg1"/>
                </a:solidFill>
                <a:latin typeface="Garamond" pitchFamily="18" charset="0"/>
              </a:rPr>
              <a:t>WE MUST BEGIN TO ENGAGE SOME LEVEL OF PROFESSIONAL DOCUMENTATION OF CSR ACTIVITIES IN FORM OF QUALITY PICTURES, VIDEOS AND WRITE-UPS THAT CAN BE USED IN THE POST EVENT REPORTING OF CSR ACTIVITIES AND INITIATIVES</a:t>
            </a:r>
            <a:endParaRPr lang="en-GB" sz="4000" b="1" dirty="0">
              <a:solidFill>
                <a:schemeClr val="bg1"/>
              </a:solidFill>
              <a:latin typeface="Garamond" pitchFamily="18" charset="0"/>
            </a:endParaRPr>
          </a:p>
        </p:txBody>
      </p:sp>
      <p:sp>
        <p:nvSpPr>
          <p:cNvPr id="3" name="Title 1"/>
          <p:cNvSpPr txBox="1">
            <a:spLocks/>
          </p:cNvSpPr>
          <p:nvPr/>
        </p:nvSpPr>
        <p:spPr>
          <a:xfrm>
            <a:off x="520700" y="136525"/>
            <a:ext cx="10934700"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chemeClr val="bg1"/>
                </a:solidFill>
                <a:latin typeface="Garamond" pitchFamily="18" charset="0"/>
              </a:rPr>
              <a:t>QUALITY PICTURES, VIDEOS &amp; WRITE-UPS</a:t>
            </a:r>
            <a:r>
              <a:rPr lang="en-US" sz="3600" b="1" dirty="0">
                <a:solidFill>
                  <a:schemeClr val="bg1"/>
                </a:solidFill>
              </a:rPr>
              <a:t> </a:t>
            </a:r>
            <a:endParaRPr lang="en-GB" sz="3600" b="1" dirty="0">
              <a:solidFill>
                <a:schemeClr val="bg1"/>
              </a:solidFill>
            </a:endParaRPr>
          </a:p>
        </p:txBody>
      </p:sp>
      <p:grpSp>
        <p:nvGrpSpPr>
          <p:cNvPr id="4" name="Group 3">
            <a:extLst>
              <a:ext uri="{FF2B5EF4-FFF2-40B4-BE49-F238E27FC236}">
                <a16:creationId xmlns:a16="http://schemas.microsoft.com/office/drawing/2014/main" id="{A7F415E1-918F-0047-9A82-8898C3BB452A}"/>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8B229010-1432-7C4C-A164-6868AFE1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449687BC-90E8-FA47-9693-54AAE05A699A}"/>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13268612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00" y="1130300"/>
            <a:ext cx="11408500" cy="4711700"/>
          </a:xfrm>
        </p:spPr>
        <p:txBody>
          <a:bodyPr>
            <a:normAutofit/>
          </a:bodyPr>
          <a:lstStyle/>
          <a:p>
            <a:pPr marL="571500" indent="-571500">
              <a:buFont typeface="Arial" panose="020B0604020202020204" pitchFamily="34" charset="0"/>
              <a:buChar char="•"/>
              <a:defRPr/>
            </a:pPr>
            <a:r>
              <a:rPr lang="en-US" sz="3600" b="1" dirty="0">
                <a:solidFill>
                  <a:schemeClr val="bg1"/>
                </a:solidFill>
                <a:latin typeface="Garamond" pitchFamily="18" charset="0"/>
              </a:rPr>
              <a:t>EVERY REGION/PROVINCE MUST HAVE A CSR COMMUNICATION TEAM TO BE LED BY THE APICP CSR. </a:t>
            </a:r>
            <a:br>
              <a:rPr lang="en-US" sz="3600" b="1" dirty="0">
                <a:solidFill>
                  <a:schemeClr val="bg1"/>
                </a:solidFill>
                <a:latin typeface="Garamond" pitchFamily="18" charset="0"/>
              </a:rPr>
            </a:br>
            <a:br>
              <a:rPr lang="en-US" sz="3600" b="1" dirty="0">
                <a:solidFill>
                  <a:schemeClr val="bg1"/>
                </a:solidFill>
                <a:latin typeface="Garamond" pitchFamily="18" charset="0"/>
              </a:rPr>
            </a:br>
            <a:r>
              <a:rPr lang="en-US" sz="3600" b="1" dirty="0">
                <a:solidFill>
                  <a:schemeClr val="bg1"/>
                </a:solidFill>
                <a:latin typeface="Garamond" pitchFamily="18" charset="0"/>
              </a:rPr>
              <a:t>&gt; THEY ARE TO GIVE WIDE AND MAXIMUM PUBLICITY FOR THE CSR ACTIVITIES OF THE PROVINCE</a:t>
            </a:r>
            <a:br>
              <a:rPr lang="en-US" sz="3600" b="1" dirty="0">
                <a:solidFill>
                  <a:schemeClr val="bg1"/>
                </a:solidFill>
                <a:latin typeface="Garamond" pitchFamily="18" charset="0"/>
              </a:rPr>
            </a:br>
            <a:br>
              <a:rPr lang="en-US" sz="2400" b="1" dirty="0">
                <a:solidFill>
                  <a:schemeClr val="bg1"/>
                </a:solidFill>
                <a:latin typeface="Garamond" pitchFamily="18" charset="0"/>
              </a:rPr>
            </a:br>
            <a:endParaRPr lang="en-GB" sz="2400" b="1" dirty="0">
              <a:solidFill>
                <a:schemeClr val="bg1"/>
              </a:solidFill>
              <a:latin typeface="Garamond" pitchFamily="18" charset="0"/>
            </a:endParaRPr>
          </a:p>
        </p:txBody>
      </p:sp>
      <p:sp>
        <p:nvSpPr>
          <p:cNvPr id="3" name="Title 1"/>
          <p:cNvSpPr txBox="1">
            <a:spLocks/>
          </p:cNvSpPr>
          <p:nvPr/>
        </p:nvSpPr>
        <p:spPr>
          <a:xfrm>
            <a:off x="-292603" y="60718"/>
            <a:ext cx="6129560" cy="955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itchFamily="18" charset="0"/>
              </a:rPr>
              <a:t>COMMUNICATION</a:t>
            </a:r>
            <a:endParaRPr lang="en-GB" sz="3200" b="1" dirty="0">
              <a:solidFill>
                <a:schemeClr val="bg1"/>
              </a:solidFill>
            </a:endParaRPr>
          </a:p>
        </p:txBody>
      </p:sp>
      <p:grpSp>
        <p:nvGrpSpPr>
          <p:cNvPr id="6" name="Group 5">
            <a:extLst>
              <a:ext uri="{FF2B5EF4-FFF2-40B4-BE49-F238E27FC236}">
                <a16:creationId xmlns:a16="http://schemas.microsoft.com/office/drawing/2014/main" id="{D1962854-DE5E-8443-9104-222668CE90BE}"/>
              </a:ext>
            </a:extLst>
          </p:cNvPr>
          <p:cNvGrpSpPr/>
          <p:nvPr/>
        </p:nvGrpSpPr>
        <p:grpSpPr>
          <a:xfrm>
            <a:off x="212000" y="5702078"/>
            <a:ext cx="11768000" cy="1019397"/>
            <a:chOff x="212000" y="5702078"/>
            <a:chExt cx="11768000" cy="1019397"/>
          </a:xfrm>
        </p:grpSpPr>
        <p:pic>
          <p:nvPicPr>
            <p:cNvPr id="9" name="Picture 8">
              <a:extLst>
                <a:ext uri="{FF2B5EF4-FFF2-40B4-BE49-F238E27FC236}">
                  <a16:creationId xmlns:a16="http://schemas.microsoft.com/office/drawing/2014/main" id="{C1869171-AE4C-1A4E-B22C-3011BDAB2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0" name="Title 1">
              <a:extLst>
                <a:ext uri="{FF2B5EF4-FFF2-40B4-BE49-F238E27FC236}">
                  <a16:creationId xmlns:a16="http://schemas.microsoft.com/office/drawing/2014/main" id="{257309A2-78FC-9C4E-9B85-031C850D5A5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8608548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90778" y="0"/>
            <a:ext cx="6129560" cy="955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itchFamily="18" charset="0"/>
              </a:rPr>
              <a:t>COMMUNICATION</a:t>
            </a:r>
            <a:endParaRPr lang="en-GB" sz="3200" b="1" dirty="0">
              <a:solidFill>
                <a:schemeClr val="bg1"/>
              </a:solidFill>
            </a:endParaRPr>
          </a:p>
        </p:txBody>
      </p:sp>
      <p:sp>
        <p:nvSpPr>
          <p:cNvPr id="8" name="Title 1"/>
          <p:cNvSpPr txBox="1">
            <a:spLocks/>
          </p:cNvSpPr>
          <p:nvPr/>
        </p:nvSpPr>
        <p:spPr>
          <a:xfrm>
            <a:off x="212000" y="955282"/>
            <a:ext cx="10710000" cy="48155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v"/>
              <a:defRPr/>
            </a:pPr>
            <a:r>
              <a:rPr lang="en-US" sz="2900" b="1" dirty="0">
                <a:solidFill>
                  <a:schemeClr val="bg1"/>
                </a:solidFill>
                <a:latin typeface="Garamond" pitchFamily="18" charset="0"/>
              </a:rPr>
              <a:t>AT LITTLE OR NO COST, WE MUST ENGAGE INSTRUMENTALITIES OF SOCIAL MEDIA PLAFORMS TO PROPAGATE OUR CSR WORKS. </a:t>
            </a:r>
          </a:p>
          <a:p>
            <a:pPr marL="342900" indent="-342900" algn="l">
              <a:buFont typeface="Wingdings" pitchFamily="2" charset="2"/>
              <a:buChar char="v"/>
              <a:defRPr/>
            </a:pPr>
            <a:endParaRPr lang="en-US" sz="2900" b="1" dirty="0">
              <a:solidFill>
                <a:schemeClr val="bg1"/>
              </a:solidFill>
              <a:latin typeface="Garamond" pitchFamily="18" charset="0"/>
            </a:endParaRPr>
          </a:p>
          <a:p>
            <a:pPr marL="342900" indent="-342900" algn="l">
              <a:buFont typeface="Wingdings" pitchFamily="2" charset="2"/>
              <a:buChar char="v"/>
              <a:defRPr/>
            </a:pPr>
            <a:r>
              <a:rPr lang="en-GB" sz="2900" b="1" dirty="0">
                <a:solidFill>
                  <a:schemeClr val="bg1"/>
                </a:solidFill>
                <a:latin typeface="Garamond" panose="02020404030301010803" pitchFamily="18" charset="0"/>
              </a:rPr>
              <a:t>“LET YOUR LIGHT SO SHINE BEFORE MEN, THAT THEY MAY SEE YOUR GOOD WORKS, AND GLORIFY YOUR FATHER WHICH IS IN HEAVEN.” (MATT. 5:14–16.)</a:t>
            </a:r>
            <a:br>
              <a:rPr lang="en-US" sz="2400" b="1" dirty="0">
                <a:solidFill>
                  <a:schemeClr val="bg1"/>
                </a:solidFill>
                <a:latin typeface="Garamond" pitchFamily="18" charset="0"/>
              </a:rPr>
            </a:br>
            <a:endParaRPr lang="en-GB" sz="2400" b="1" dirty="0">
              <a:solidFill>
                <a:schemeClr val="bg1"/>
              </a:solidFill>
              <a:latin typeface="Garamond" pitchFamily="18" charset="0"/>
            </a:endParaRPr>
          </a:p>
        </p:txBody>
      </p:sp>
      <p:grpSp>
        <p:nvGrpSpPr>
          <p:cNvPr id="9" name="Group 8">
            <a:extLst>
              <a:ext uri="{FF2B5EF4-FFF2-40B4-BE49-F238E27FC236}">
                <a16:creationId xmlns:a16="http://schemas.microsoft.com/office/drawing/2014/main" id="{C9927FCB-304F-EA4F-92BB-F6496758543C}"/>
              </a:ext>
            </a:extLst>
          </p:cNvPr>
          <p:cNvGrpSpPr/>
          <p:nvPr/>
        </p:nvGrpSpPr>
        <p:grpSpPr>
          <a:xfrm>
            <a:off x="212000" y="5702078"/>
            <a:ext cx="11768000" cy="1019397"/>
            <a:chOff x="212000" y="5702078"/>
            <a:chExt cx="11768000" cy="1019397"/>
          </a:xfrm>
        </p:grpSpPr>
        <p:pic>
          <p:nvPicPr>
            <p:cNvPr id="10" name="Picture 9">
              <a:extLst>
                <a:ext uri="{FF2B5EF4-FFF2-40B4-BE49-F238E27FC236}">
                  <a16:creationId xmlns:a16="http://schemas.microsoft.com/office/drawing/2014/main" id="{8C56E97A-BDA1-8640-A2C6-738978689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1" name="Title 1">
              <a:extLst>
                <a:ext uri="{FF2B5EF4-FFF2-40B4-BE49-F238E27FC236}">
                  <a16:creationId xmlns:a16="http://schemas.microsoft.com/office/drawing/2014/main" id="{22C57DBC-CF38-6843-A441-0ED96CF651D9}"/>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8515732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255"/>
            <a:ext cx="10515600" cy="1325563"/>
          </a:xfrm>
        </p:spPr>
        <p:txBody>
          <a:bodyPr/>
          <a:lstStyle/>
          <a:p>
            <a:r>
              <a:rPr lang="en-US" dirty="0">
                <a:solidFill>
                  <a:schemeClr val="bg1"/>
                </a:solidFill>
                <a:latin typeface="Garamond" pitchFamily="18" charset="0"/>
              </a:rPr>
              <a:t>COMMUNICATION </a:t>
            </a:r>
            <a:endParaRPr lang="en-GB" dirty="0">
              <a:solidFill>
                <a:schemeClr val="bg1"/>
              </a:solidFill>
              <a:latin typeface="Garamond" pitchFamily="18" charset="0"/>
            </a:endParaRPr>
          </a:p>
        </p:txBody>
      </p:sp>
      <p:sp>
        <p:nvSpPr>
          <p:cNvPr id="3" name="Content Placeholder 2"/>
          <p:cNvSpPr>
            <a:spLocks noGrp="1"/>
          </p:cNvSpPr>
          <p:nvPr>
            <p:ph idx="1"/>
          </p:nvPr>
        </p:nvSpPr>
        <p:spPr>
          <a:xfrm>
            <a:off x="419100" y="1343818"/>
            <a:ext cx="10934700" cy="4833145"/>
          </a:xfrm>
        </p:spPr>
        <p:txBody>
          <a:bodyPr>
            <a:normAutofit/>
          </a:bodyPr>
          <a:lstStyle/>
          <a:p>
            <a:pPr marL="0" indent="0">
              <a:buNone/>
            </a:pPr>
            <a:r>
              <a:rPr lang="en-US" sz="3200" dirty="0">
                <a:solidFill>
                  <a:schemeClr val="bg1"/>
                </a:solidFill>
                <a:latin typeface="Garamond" pitchFamily="18" charset="0"/>
              </a:rPr>
              <a:t>ALL REGIONS AND PROVINCES MUST CREATE AND BE ACTIVELY PRESENT ON THE FOLLOWING SOCIAL MEDIA PLATFORMS. </a:t>
            </a:r>
          </a:p>
          <a:p>
            <a:pPr marL="514350" indent="-514350">
              <a:buAutoNum type="arabicPeriod"/>
            </a:pPr>
            <a:r>
              <a:rPr lang="en-US" sz="3200" dirty="0">
                <a:solidFill>
                  <a:schemeClr val="bg1"/>
                </a:solidFill>
                <a:latin typeface="Garamond" pitchFamily="18" charset="0"/>
              </a:rPr>
              <a:t>FACEBOOK            5. TIKTOK</a:t>
            </a:r>
          </a:p>
          <a:p>
            <a:pPr marL="514350" indent="-514350">
              <a:buAutoNum type="arabicPeriod"/>
            </a:pPr>
            <a:r>
              <a:rPr lang="en-US" sz="3200" dirty="0">
                <a:solidFill>
                  <a:schemeClr val="bg1"/>
                </a:solidFill>
                <a:latin typeface="Garamond" pitchFamily="18" charset="0"/>
              </a:rPr>
              <a:t>INSTAGRAM          6. LINKEDIN</a:t>
            </a:r>
          </a:p>
          <a:p>
            <a:pPr marL="514350" indent="-514350">
              <a:buAutoNum type="arabicPeriod"/>
            </a:pPr>
            <a:r>
              <a:rPr lang="en-US" sz="3200" dirty="0">
                <a:solidFill>
                  <a:schemeClr val="bg1"/>
                </a:solidFill>
                <a:latin typeface="Garamond" pitchFamily="18" charset="0"/>
              </a:rPr>
              <a:t>YOUTUBE               7. TWITTER                8.  WHATSAPP</a:t>
            </a:r>
          </a:p>
          <a:p>
            <a:pPr marL="514350" indent="-514350">
              <a:buAutoNum type="arabicPeriod"/>
            </a:pPr>
            <a:r>
              <a:rPr lang="en-US" sz="3200" dirty="0">
                <a:solidFill>
                  <a:schemeClr val="bg1"/>
                </a:solidFill>
                <a:latin typeface="Garamond" pitchFamily="18" charset="0"/>
              </a:rPr>
              <a:t>SNAPCHAT            9. EMAIL (NEWSLETTER</a:t>
            </a:r>
            <a:r>
              <a:rPr lang="en-US" sz="3200" dirty="0">
                <a:solidFill>
                  <a:schemeClr val="bg1"/>
                </a:solidFill>
              </a:rPr>
              <a:t>)</a:t>
            </a:r>
            <a:endParaRPr lang="en-GB" sz="3200" dirty="0">
              <a:solidFill>
                <a:schemeClr val="bg1"/>
              </a:solidFill>
            </a:endParaRPr>
          </a:p>
        </p:txBody>
      </p:sp>
      <p:grpSp>
        <p:nvGrpSpPr>
          <p:cNvPr id="4" name="Group 3">
            <a:extLst>
              <a:ext uri="{FF2B5EF4-FFF2-40B4-BE49-F238E27FC236}">
                <a16:creationId xmlns:a16="http://schemas.microsoft.com/office/drawing/2014/main" id="{4C7D5AFD-6E83-C048-ABFB-1A0642B857DE}"/>
              </a:ext>
            </a:extLst>
          </p:cNvPr>
          <p:cNvGrpSpPr/>
          <p:nvPr/>
        </p:nvGrpSpPr>
        <p:grpSpPr>
          <a:xfrm>
            <a:off x="212000" y="5702078"/>
            <a:ext cx="11768000" cy="1019397"/>
            <a:chOff x="212000" y="5702078"/>
            <a:chExt cx="11768000" cy="1019397"/>
          </a:xfrm>
        </p:grpSpPr>
        <p:pic>
          <p:nvPicPr>
            <p:cNvPr id="5" name="Picture 4">
              <a:extLst>
                <a:ext uri="{FF2B5EF4-FFF2-40B4-BE49-F238E27FC236}">
                  <a16:creationId xmlns:a16="http://schemas.microsoft.com/office/drawing/2014/main" id="{10F27A5D-C836-E448-A236-0638CE3A4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6" name="Title 1">
              <a:extLst>
                <a:ext uri="{FF2B5EF4-FFF2-40B4-BE49-F238E27FC236}">
                  <a16:creationId xmlns:a16="http://schemas.microsoft.com/office/drawing/2014/main" id="{2E40C2C5-62F2-5547-9D63-2550942003B5}"/>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9464425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52578" y="-99392"/>
            <a:ext cx="612956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Garamond" pitchFamily="18" charset="0"/>
              </a:rPr>
              <a:t>COMMUNICATION</a:t>
            </a:r>
            <a:endParaRPr lang="en-GB" sz="3200" b="1" dirty="0">
              <a:solidFill>
                <a:schemeClr val="bg1"/>
              </a:solidFill>
            </a:endParaRPr>
          </a:p>
        </p:txBody>
      </p:sp>
      <p:sp>
        <p:nvSpPr>
          <p:cNvPr id="7" name="Title 1"/>
          <p:cNvSpPr txBox="1">
            <a:spLocks/>
          </p:cNvSpPr>
          <p:nvPr/>
        </p:nvSpPr>
        <p:spPr>
          <a:xfrm>
            <a:off x="1631504" y="1412776"/>
            <a:ext cx="8064896" cy="16561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v"/>
              <a:defRPr/>
            </a:pPr>
            <a:endParaRPr lang="en-GB" sz="2400" b="1" dirty="0">
              <a:latin typeface="Garamond" pitchFamily="18" charset="0"/>
            </a:endParaRPr>
          </a:p>
        </p:txBody>
      </p:sp>
      <p:sp>
        <p:nvSpPr>
          <p:cNvPr id="8" name="Title 1"/>
          <p:cNvSpPr txBox="1">
            <a:spLocks/>
          </p:cNvSpPr>
          <p:nvPr/>
        </p:nvSpPr>
        <p:spPr>
          <a:xfrm>
            <a:off x="1631504" y="3068961"/>
            <a:ext cx="8712968" cy="13681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GB" sz="2000" b="1" dirty="0">
              <a:latin typeface="Garamond" pitchFamily="18" charset="0"/>
            </a:endParaRPr>
          </a:p>
        </p:txBody>
      </p:sp>
      <p:sp>
        <p:nvSpPr>
          <p:cNvPr id="9" name="Title 1"/>
          <p:cNvSpPr txBox="1">
            <a:spLocks/>
          </p:cNvSpPr>
          <p:nvPr/>
        </p:nvSpPr>
        <p:spPr>
          <a:xfrm>
            <a:off x="520700" y="1016000"/>
            <a:ext cx="11277599" cy="50132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v"/>
              <a:defRPr/>
            </a:pPr>
            <a:r>
              <a:rPr lang="en-US" sz="3600" b="1" dirty="0">
                <a:solidFill>
                  <a:schemeClr val="bg1"/>
                </a:solidFill>
                <a:latin typeface="Garamond" pitchFamily="18" charset="0"/>
              </a:rPr>
              <a:t>THERE MUST BE A SOCIAL MEDIA REPORTING DAY ONCE A MONTH : LAST SUNDAY OF THE MONTH AND WE USE THE #LOVEINACTION.</a:t>
            </a:r>
          </a:p>
          <a:p>
            <a:pPr marL="342900" indent="-342900" algn="l">
              <a:buFont typeface="Wingdings" pitchFamily="2" charset="2"/>
              <a:buChar char="v"/>
              <a:defRPr/>
            </a:pPr>
            <a:endParaRPr lang="en-US" sz="3600" b="1" dirty="0">
              <a:solidFill>
                <a:schemeClr val="bg1"/>
              </a:solidFill>
              <a:latin typeface="Garamond" pitchFamily="18" charset="0"/>
            </a:endParaRPr>
          </a:p>
          <a:p>
            <a:pPr algn="l">
              <a:defRPr/>
            </a:pPr>
            <a:endParaRPr lang="en-US" sz="3600" b="1" dirty="0">
              <a:solidFill>
                <a:schemeClr val="bg1"/>
              </a:solidFill>
              <a:latin typeface="Garamond" pitchFamily="18" charset="0"/>
            </a:endParaRPr>
          </a:p>
          <a:p>
            <a:pPr marL="342900" indent="-342900" algn="l">
              <a:buFont typeface="Wingdings" pitchFamily="2" charset="2"/>
              <a:buChar char="v"/>
              <a:defRPr/>
            </a:pPr>
            <a:r>
              <a:rPr lang="en-US" sz="3600" b="1" dirty="0">
                <a:solidFill>
                  <a:schemeClr val="bg1"/>
                </a:solidFill>
                <a:latin typeface="Garamond" pitchFamily="18" charset="0"/>
              </a:rPr>
              <a:t>WE ARE TO USE THE #LOVEINACTION FOR ALL OUR POSTINGS ON THAT DAY.</a:t>
            </a:r>
            <a:br>
              <a:rPr lang="en-US" sz="2800" b="1" dirty="0">
                <a:solidFill>
                  <a:schemeClr val="bg1"/>
                </a:solidFill>
                <a:latin typeface="Garamond" pitchFamily="18" charset="0"/>
              </a:rPr>
            </a:br>
            <a:endParaRPr lang="en-GB" sz="2800" b="1" dirty="0">
              <a:solidFill>
                <a:schemeClr val="bg1"/>
              </a:solidFill>
              <a:latin typeface="Garamond" pitchFamily="18" charset="0"/>
            </a:endParaRPr>
          </a:p>
        </p:txBody>
      </p:sp>
      <p:grpSp>
        <p:nvGrpSpPr>
          <p:cNvPr id="6" name="Group 5">
            <a:extLst>
              <a:ext uri="{FF2B5EF4-FFF2-40B4-BE49-F238E27FC236}">
                <a16:creationId xmlns:a16="http://schemas.microsoft.com/office/drawing/2014/main" id="{9EBB1DE5-5A70-034D-A0F1-94744E77ECCC}"/>
              </a:ext>
            </a:extLst>
          </p:cNvPr>
          <p:cNvGrpSpPr/>
          <p:nvPr/>
        </p:nvGrpSpPr>
        <p:grpSpPr>
          <a:xfrm>
            <a:off x="212000" y="5702078"/>
            <a:ext cx="11768000" cy="1019397"/>
            <a:chOff x="212000" y="5702078"/>
            <a:chExt cx="11768000" cy="1019397"/>
          </a:xfrm>
        </p:grpSpPr>
        <p:pic>
          <p:nvPicPr>
            <p:cNvPr id="10" name="Picture 9">
              <a:extLst>
                <a:ext uri="{FF2B5EF4-FFF2-40B4-BE49-F238E27FC236}">
                  <a16:creationId xmlns:a16="http://schemas.microsoft.com/office/drawing/2014/main" id="{B951BB05-F3E3-1240-84AB-F4B8A174D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0" y="5702078"/>
              <a:ext cx="1019397" cy="1019397"/>
            </a:xfrm>
            <a:prstGeom prst="rect">
              <a:avLst/>
            </a:prstGeom>
          </p:spPr>
        </p:pic>
        <p:sp>
          <p:nvSpPr>
            <p:cNvPr id="11" name="Title 1">
              <a:extLst>
                <a:ext uri="{FF2B5EF4-FFF2-40B4-BE49-F238E27FC236}">
                  <a16:creationId xmlns:a16="http://schemas.microsoft.com/office/drawing/2014/main" id="{DACFB181-E45E-B74C-A48C-E663B66F9CBA}"/>
                </a:ext>
              </a:extLst>
            </p:cNvPr>
            <p:cNvSpPr txBox="1">
              <a:spLocks/>
            </p:cNvSpPr>
            <p:nvPr/>
          </p:nvSpPr>
          <p:spPr>
            <a:xfrm>
              <a:off x="10151958" y="6029213"/>
              <a:ext cx="1828042" cy="365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7213" indent="-557213" algn="l">
                <a:defRPr/>
              </a:pPr>
              <a:r>
                <a:rPr lang="en-US" altLang="en-US" sz="1500" b="1" dirty="0">
                  <a:solidFill>
                    <a:schemeClr val="bg1">
                      <a:lumMod val="95000"/>
                    </a:schemeClr>
                  </a:solidFill>
                  <a:latin typeface="Ubuntu Mono" panose="020B05090306020A0204" pitchFamily="49" charset="0"/>
                  <a:ea typeface="FangSong" panose="02010609060101010101" pitchFamily="49" charset="-122"/>
                  <a:cs typeface="HighVoltage" panose="020B0604020202020204" pitchFamily="34" charset="0"/>
                </a:rPr>
                <a:t>#RCCGLoveInAction</a:t>
              </a:r>
              <a:endParaRPr lang="en-US" sz="1500" i="1" dirty="0">
                <a:solidFill>
                  <a:schemeClr val="bg1">
                    <a:lumMod val="95000"/>
                  </a:schemeClr>
                </a:solidFill>
                <a:latin typeface="Ubuntu Mono" panose="020B05090306020A0204" pitchFamily="49" charset="0"/>
                <a:cs typeface="HighVoltage" panose="020B0604020202020204" pitchFamily="34" charset="0"/>
              </a:endParaRPr>
            </a:p>
          </p:txBody>
        </p:sp>
      </p:grpSp>
    </p:spTree>
    <p:extLst>
      <p:ext uri="{BB962C8B-B14F-4D97-AF65-F5344CB8AC3E}">
        <p14:creationId xmlns:p14="http://schemas.microsoft.com/office/powerpoint/2010/main" val="3559399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2939</TotalTime>
  <Words>4560</Words>
  <Application>Microsoft Macintosh PowerPoint</Application>
  <PresentationFormat>Widescreen</PresentationFormat>
  <Paragraphs>695</Paragraphs>
  <Slides>111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22" baseType="lpstr">
      <vt:lpstr>Arial</vt:lpstr>
      <vt:lpstr>Calibri</vt:lpstr>
      <vt:lpstr>Calibri Light</vt:lpstr>
      <vt:lpstr>Calisto MT</vt:lpstr>
      <vt:lpstr>Garamond</vt:lpstr>
      <vt:lpstr>Poppins</vt:lpstr>
      <vt:lpstr>Poppins SemiBold</vt:lpstr>
      <vt:lpstr>Ubuntu Mono</vt:lpstr>
      <vt:lpstr>Wingdings</vt:lpstr>
      <vt:lpstr>Office Theme</vt:lpstr>
      <vt:lpstr>Document</vt:lpstr>
      <vt:lpstr>PowerPoint Presentation</vt:lpstr>
      <vt:lpstr>PowerPoint Presentation</vt:lpstr>
      <vt:lpstr>PROBLEM STATEMENT</vt:lpstr>
      <vt:lpstr>PROBLEM STATEMENT  As the curtain of the world rolls to an end, there is so much destitution, devastation, disease, despair and despondency.  The people are hurting, and we must give them the comfort of Christ in all its ramifications.  The Church is losing influence and relevance globally.   We have treated CSR with kid gloves because we lack understanding of its importance.   Thus, the need to establish Christian Social Responsibility as a core arm of the mission.  </vt:lpstr>
      <vt:lpstr>PowerPoint Presentation</vt:lpstr>
      <vt:lpstr>The Mandate  1. Initiation &amp; Implementation – to establish and implement a CSR policy for the mission.  2. Coordination – to maintain oversight and coordinate all CSR programs of all the organs of the mission   3. Harmonization – to harmonize all CSR programs, processes and activities at all levels and arms of the mission for greater impact.   </vt:lpstr>
      <vt:lpstr>The Mandate  4. Standardization – to establish, guide and ensure compliance with approved standards  5. Communication To provide the framework for internal and external communication and drive the overall CSR communication for the mission. </vt:lpstr>
      <vt:lpstr>Role Of CSR Office   To position the mission to demonstrate more active CSR presence in society and communities and to be able to effectively communicate its positive contribution via social media, online platforms, public forums and all other media channels.</vt:lpstr>
      <vt:lpstr>ROADMAP</vt:lpstr>
      <vt:lpstr>ROADMAP</vt:lpstr>
      <vt:lpstr>What Is Christian Social Responsibility (CSR)?  Christian Social Responsibility is a faith-based obligation to meet societal needs through the demonstration of love that positively impacts communities and individuals.   #RCCGLoveInAction</vt:lpstr>
      <vt:lpstr>Why Christian &amp; Not Corporate Social Responsibility? </vt:lpstr>
      <vt:lpstr>Why Christian &amp; Not Corporate Social Responsibility? </vt:lpstr>
      <vt:lpstr>Christian Social Responsibility </vt:lpstr>
      <vt:lpstr>  The Case For CSR </vt:lpstr>
      <vt:lpstr>Sustainable Development Goals</vt:lpstr>
      <vt:lpstr>PowerPoint Presentation</vt:lpstr>
      <vt:lpstr>PowerPoint Presentation</vt:lpstr>
      <vt:lpstr>Scriptural Foundation</vt:lpstr>
      <vt:lpstr>Scriptural Foundation: CSR – A Matter of Life &amp; Death, Heaven &amp; Hell</vt:lpstr>
      <vt:lpstr>PowerPoint Presentation</vt:lpstr>
      <vt:lpstr>PowerPoint Presentation</vt:lpstr>
      <vt:lpstr>PowerPoint Presentation</vt:lpstr>
      <vt:lpstr>PowerPoint Presentation</vt:lpstr>
      <vt:lpstr>PowerPoint Presentation</vt:lpstr>
      <vt:lpstr>Vision Statement</vt:lpstr>
      <vt:lpstr>Vision Statement</vt:lpstr>
      <vt:lpstr>Vision Statement</vt:lpstr>
      <vt:lpstr>RCCG VISION</vt:lpstr>
      <vt:lpstr>RCCG MISSION</vt:lpstr>
      <vt:lpstr>PowerPoint Presentation</vt:lpstr>
      <vt:lpstr>PowerPoint Presentation</vt:lpstr>
      <vt:lpstr>PowerPoint Presentation</vt:lpstr>
      <vt:lpstr>PowerPoint Presentation</vt:lpstr>
      <vt:lpstr>PowerPoint Presentation</vt:lpstr>
      <vt:lpstr>PowerPoint Presentation</vt:lpstr>
      <vt:lpstr>CSR VISION STATEMENT</vt:lpstr>
      <vt:lpstr>CSR MISSION STATEMENT</vt:lpstr>
      <vt:lpstr>Core Values </vt:lpstr>
      <vt:lpstr>MODUS OPERANDI </vt:lpstr>
      <vt:lpstr>NEEDS ASSESSMENT – OUTCOME (HUNGER)</vt:lpstr>
      <vt:lpstr>NEEDS ASSESSMENT – OUTCOME (HEALTH)</vt:lpstr>
      <vt:lpstr>NEEDS ASSESSMENT – OUTCOME (HEALTH)</vt:lpstr>
      <vt:lpstr>NEEDS ASSESSMENT – OUTCOME (HEALTH)</vt:lpstr>
      <vt:lpstr>POST NEEDS ASSESSMENT (HEALTH)</vt:lpstr>
      <vt:lpstr>POST NEEDS ASSESSMENT (HEALTH)</vt:lpstr>
      <vt:lpstr>SECTION B</vt:lpstr>
      <vt:lpstr>THE WHEEL- EIGHT SPHERES OF INFLUENCE (SHEMBAGS)</vt:lpstr>
      <vt:lpstr>SOCIAL</vt:lpstr>
      <vt:lpstr>THE ELEMENTS OF SOCIAL </vt:lpstr>
      <vt:lpstr>HEALTH </vt:lpstr>
      <vt:lpstr>The Elements of Health</vt:lpstr>
      <vt:lpstr>The Elements of Health</vt:lpstr>
      <vt:lpstr>                           EDUCATION</vt:lpstr>
      <vt:lpstr>The Elements of Education</vt:lpstr>
      <vt:lpstr>The Elements of Education</vt:lpstr>
      <vt:lpstr>            MEDIA &amp; COMMUNICATION</vt:lpstr>
      <vt:lpstr>The Elements of Media and Communication</vt:lpstr>
      <vt:lpstr>BUSINESS AND THE ECONOMY</vt:lpstr>
      <vt:lpstr>The Elements of Business and The Economy</vt:lpstr>
      <vt:lpstr>ARTS, CULTURE &amp; ENTERTAINMENT</vt:lpstr>
      <vt:lpstr>The Elements of Arts, Culture and Entertainment</vt:lpstr>
      <vt:lpstr> GOVERNANCE &amp; POLITICS</vt:lpstr>
      <vt:lpstr>The Elements of Governance and Politics</vt:lpstr>
      <vt:lpstr> SPORTS</vt:lpstr>
      <vt:lpstr>The Elements of Sports</vt:lpstr>
      <vt:lpstr>SECTION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PowerPoint Presentation</vt:lpstr>
      <vt:lpstr>THE PICTURE MUST TELL A COMPLETE STORY </vt:lpstr>
      <vt:lpstr>CHALLENGES</vt:lpstr>
      <vt:lpstr>PowerPoint Presentation</vt:lpstr>
      <vt:lpstr>CHALLENGES</vt:lpstr>
      <vt:lpstr> </vt:lpstr>
      <vt:lpstr>CHALLENGES</vt:lpstr>
      <vt:lpstr>PowerPoint Presentation</vt:lpstr>
      <vt:lpstr>CHALLENGES</vt:lpstr>
      <vt:lpstr>PowerPoint Presentation</vt:lpstr>
      <vt:lpstr>FEEDING</vt:lpstr>
      <vt:lpstr>PowerPoint Presentation</vt:lpstr>
      <vt:lpstr>CHALLENGES</vt:lpstr>
      <vt:lpstr>PowerPoint Presentation</vt:lpstr>
      <vt:lpstr>THE WAY FORWARD (1) </vt:lpstr>
      <vt:lpstr>100% REPORTING OF CSR ACTIVITIES ACROSS BOARD SHOULD BE THE MINIMUM BENCHMARK. </vt:lpstr>
      <vt:lpstr>PROVINCES ARE TO ENSURE BEFORE CLOSING THE PORTAL FOR THE MONTH THAT ALL PARISHES/AREAS/ZONES/PROVINCES/REGIONS HAVE NOT JUST COMPETELY INPUTED THEIR CSR ACTIVITIES BUT PROVIDE EVIDENCE OF THE PAYMENT OF THE MONTHLY CSR CONTRIBUTIONS.</vt:lpstr>
      <vt:lpstr>WE MUST ENCOURAGE PARISHES TO COLLECT, UTILISE AND REPORT  THE 3RD SUNDAY CSR OFFERING.  THIS IS HOW WE ENSURE THAT THE 44,000 OPERATING CENTERS ACTUALLY ENGAGE IN CSR </vt:lpstr>
      <vt:lpstr>WE MUST BEGIN TO ENGAGE SOME LEVEL OF PROFESSIONAL DOCUMENTATION OF CSR ACTIVITIES IN FORM OF QUALITY PICTURES, VIDEOS AND WRITE-UPS THAT CAN BE USED IN THE POST EVENT REPORTING OF CSR ACTIVITIES AND INITIATIVES</vt:lpstr>
      <vt:lpstr>EVERY REGION/PROVINCE MUST HAVE A CSR COMMUNICATION TEAM TO BE LED BY THE APICP CSR.   &gt; THEY ARE TO GIVE WIDE AND MAXIMUM PUBLICITY FOR THE CSR ACTIVITIES OF THE PROVINCE  </vt:lpstr>
      <vt:lpstr>PowerPoint Presentation</vt:lpstr>
      <vt:lpstr>COMMUNICATION </vt:lpstr>
      <vt:lpstr>PowerPoint Presentation</vt:lpstr>
      <vt:lpstr>REGIONS  AND PROVINCES MUST PUBLISH PERIODICALLY THEIR OWN CSR MAGAZINES (ONLINE) AND GIVE MAXIMUM PUBLICITY IN THE MEDIA (BOTH MAIN &amp; SOCIAL) FOR THEIR SIGNATURE PROJECTS.  </vt:lpstr>
      <vt:lpstr>WE HAVE OPENED A CSR WHATSAPP PAGE FOR  REGIONS AND PROVINCES TO REPORT THEIR SIGNATURE PROJECTS, APART FROM PUTTING THEM ON THE PORTAL FOR EASE OF DISEMMINATION.  THE WHATSAPP PAGE IS NAMED ‘CSR PROJECTS’ AND WE ARE ENLISTING ALL APICP CSR TO POST THEIR INITIATIVES AS THEY OCCUR     </vt:lpstr>
      <vt:lpstr>NOT ALL CSR INITIATIVES INVOLVES SPENDING OF MONEY </vt:lpstr>
      <vt:lpstr>THE WAY FORWARD (2)</vt:lpstr>
      <vt:lpstr>FOR US TO FULLFIL THE MANDATE OF THE MISSION, WE MUST WIDEN OUR FUNDS NET TO ENCOURAGE AND MOBILISE OUR MEMBERS AND THE CITIZENRY TO PARTNER WITH US IN PROVIDING HELP TO THE HELPLESS </vt:lpstr>
      <vt:lpstr>PowerPoint Presentation</vt:lpstr>
      <vt:lpstr>PowerPoint Presentation</vt:lpstr>
      <vt:lpstr>PowerPoint Presentation</vt:lpstr>
      <vt:lpstr>HIS LOVE FOUNDATION- CROWDFUNDING </vt:lpstr>
      <vt:lpstr>WHAT’S IN IT FOR ME? </vt:lpstr>
      <vt:lpstr>CONCLUSION</vt:lpstr>
      <vt:lpstr>VIDEOS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 Oyegbola</dc:creator>
  <cp:lastModifiedBy>Michael Ilegar</cp:lastModifiedBy>
  <cp:revision>319</cp:revision>
  <cp:lastPrinted>2022-02-03T08:53:20Z</cp:lastPrinted>
  <dcterms:created xsi:type="dcterms:W3CDTF">2019-10-15T09:12:25Z</dcterms:created>
  <dcterms:modified xsi:type="dcterms:W3CDTF">2022-02-04T09:38:19Z</dcterms:modified>
</cp:coreProperties>
</file>