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3"/>
  </p:notesMasterIdLst>
  <p:sldIdLst>
    <p:sldId id="256" r:id="rId2"/>
    <p:sldId id="267" r:id="rId3"/>
    <p:sldId id="257" r:id="rId4"/>
    <p:sldId id="911" r:id="rId5"/>
    <p:sldId id="258" r:id="rId6"/>
    <p:sldId id="259" r:id="rId7"/>
    <p:sldId id="268" r:id="rId8"/>
    <p:sldId id="269" r:id="rId9"/>
    <p:sldId id="270" r:id="rId10"/>
    <p:sldId id="912" r:id="rId11"/>
    <p:sldId id="271" r:id="rId12"/>
    <p:sldId id="272" r:id="rId13"/>
    <p:sldId id="773" r:id="rId14"/>
    <p:sldId id="273" r:id="rId15"/>
    <p:sldId id="774" r:id="rId16"/>
    <p:sldId id="274" r:id="rId17"/>
    <p:sldId id="275" r:id="rId18"/>
    <p:sldId id="775" r:id="rId19"/>
    <p:sldId id="776" r:id="rId20"/>
    <p:sldId id="260" r:id="rId21"/>
    <p:sldId id="261" r:id="rId22"/>
    <p:sldId id="778" r:id="rId23"/>
    <p:sldId id="777" r:id="rId24"/>
    <p:sldId id="779" r:id="rId25"/>
    <p:sldId id="262" r:id="rId26"/>
    <p:sldId id="780" r:id="rId27"/>
    <p:sldId id="263" r:id="rId28"/>
    <p:sldId id="276" r:id="rId29"/>
    <p:sldId id="277" r:id="rId30"/>
    <p:sldId id="278" r:id="rId31"/>
    <p:sldId id="781" r:id="rId32"/>
    <p:sldId id="755" r:id="rId33"/>
    <p:sldId id="757" r:id="rId34"/>
    <p:sldId id="281" r:id="rId35"/>
    <p:sldId id="758" r:id="rId36"/>
    <p:sldId id="718" r:id="rId37"/>
    <p:sldId id="729" r:id="rId38"/>
    <p:sldId id="760" r:id="rId39"/>
    <p:sldId id="782" r:id="rId40"/>
    <p:sldId id="577" r:id="rId41"/>
    <p:sldId id="584" r:id="rId42"/>
    <p:sldId id="761" r:id="rId43"/>
    <p:sldId id="783" r:id="rId44"/>
    <p:sldId id="762" r:id="rId45"/>
    <p:sldId id="763" r:id="rId46"/>
    <p:sldId id="764" r:id="rId47"/>
    <p:sldId id="282" r:id="rId48"/>
    <p:sldId id="784" r:id="rId49"/>
    <p:sldId id="785" r:id="rId50"/>
    <p:sldId id="765" r:id="rId51"/>
    <p:sldId id="786" r:id="rId52"/>
    <p:sldId id="766" r:id="rId53"/>
    <p:sldId id="787" r:id="rId54"/>
    <p:sldId id="767" r:id="rId55"/>
    <p:sldId id="514" r:id="rId56"/>
    <p:sldId id="709" r:id="rId57"/>
    <p:sldId id="772" r:id="rId58"/>
    <p:sldId id="788" r:id="rId59"/>
    <p:sldId id="843" r:id="rId60"/>
    <p:sldId id="873" r:id="rId61"/>
    <p:sldId id="844" r:id="rId62"/>
    <p:sldId id="853" r:id="rId63"/>
    <p:sldId id="855" r:id="rId64"/>
    <p:sldId id="856" r:id="rId65"/>
    <p:sldId id="877" r:id="rId66"/>
    <p:sldId id="864" r:id="rId67"/>
    <p:sldId id="865" r:id="rId68"/>
    <p:sldId id="878" r:id="rId69"/>
    <p:sldId id="879" r:id="rId70"/>
    <p:sldId id="846" r:id="rId71"/>
    <p:sldId id="895" r:id="rId72"/>
    <p:sldId id="857" r:id="rId73"/>
    <p:sldId id="847" r:id="rId74"/>
    <p:sldId id="880" r:id="rId75"/>
    <p:sldId id="876" r:id="rId76"/>
    <p:sldId id="881" r:id="rId77"/>
    <p:sldId id="858" r:id="rId78"/>
    <p:sldId id="859" r:id="rId79"/>
    <p:sldId id="860" r:id="rId80"/>
    <p:sldId id="861" r:id="rId81"/>
    <p:sldId id="863" r:id="rId82"/>
    <p:sldId id="848" r:id="rId83"/>
    <p:sldId id="883" r:id="rId84"/>
    <p:sldId id="882" r:id="rId85"/>
    <p:sldId id="862" r:id="rId86"/>
    <p:sldId id="885" r:id="rId87"/>
    <p:sldId id="884" r:id="rId88"/>
    <p:sldId id="849" r:id="rId89"/>
    <p:sldId id="801" r:id="rId90"/>
    <p:sldId id="795" r:id="rId91"/>
    <p:sldId id="829" r:id="rId92"/>
    <p:sldId id="807" r:id="rId93"/>
    <p:sldId id="841" r:id="rId94"/>
    <p:sldId id="803" r:id="rId95"/>
    <p:sldId id="808" r:id="rId96"/>
    <p:sldId id="813" r:id="rId97"/>
    <p:sldId id="804" r:id="rId98"/>
    <p:sldId id="814" r:id="rId99"/>
    <p:sldId id="809" r:id="rId100"/>
    <p:sldId id="867" r:id="rId101"/>
    <p:sldId id="769" r:id="rId102"/>
    <p:sldId id="887" r:id="rId103"/>
    <p:sldId id="886" r:id="rId104"/>
    <p:sldId id="888" r:id="rId105"/>
    <p:sldId id="889" r:id="rId106"/>
    <p:sldId id="890" r:id="rId107"/>
    <p:sldId id="790" r:id="rId108"/>
    <p:sldId id="791" r:id="rId109"/>
    <p:sldId id="792" r:id="rId110"/>
    <p:sldId id="793" r:id="rId111"/>
    <p:sldId id="794" r:id="rId112"/>
    <p:sldId id="796" r:id="rId113"/>
    <p:sldId id="797" r:id="rId114"/>
    <p:sldId id="770" r:id="rId115"/>
    <p:sldId id="897" r:id="rId116"/>
    <p:sldId id="896" r:id="rId117"/>
    <p:sldId id="898" r:id="rId118"/>
    <p:sldId id="903" r:id="rId119"/>
    <p:sldId id="902" r:id="rId120"/>
    <p:sldId id="901" r:id="rId121"/>
    <p:sldId id="900" r:id="rId122"/>
    <p:sldId id="904" r:id="rId123"/>
    <p:sldId id="831" r:id="rId124"/>
    <p:sldId id="832" r:id="rId125"/>
    <p:sldId id="842" r:id="rId126"/>
    <p:sldId id="835" r:id="rId127"/>
    <p:sldId id="871" r:id="rId128"/>
    <p:sldId id="834" r:id="rId129"/>
    <p:sldId id="899" r:id="rId130"/>
    <p:sldId id="833" r:id="rId131"/>
    <p:sldId id="905" r:id="rId132"/>
    <p:sldId id="836" r:id="rId133"/>
    <p:sldId id="906" r:id="rId134"/>
    <p:sldId id="872" r:id="rId135"/>
    <p:sldId id="845" r:id="rId136"/>
    <p:sldId id="913" r:id="rId137"/>
    <p:sldId id="875" r:id="rId138"/>
    <p:sldId id="907" r:id="rId139"/>
    <p:sldId id="908" r:id="rId140"/>
    <p:sldId id="909" r:id="rId141"/>
    <p:sldId id="910" r:id="rId142"/>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791"/>
    <p:restoredTop sz="95988"/>
  </p:normalViewPr>
  <p:slideViewPr>
    <p:cSldViewPr snapToGrid="0" snapToObjects="1">
      <p:cViewPr varScale="1">
        <p:scale>
          <a:sx n="80" d="100"/>
          <a:sy n="80" d="100"/>
        </p:scale>
        <p:origin x="200" y="976"/>
      </p:cViewPr>
      <p:guideLst/>
    </p:cSldViewPr>
  </p:slideViewPr>
  <p:notesTextViewPr>
    <p:cViewPr>
      <p:scale>
        <a:sx n="1" d="1"/>
        <a:sy n="1" d="1"/>
      </p:scale>
      <p:origin x="0" y="0"/>
    </p:cViewPr>
  </p:notesText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C0ACE-F346-444C-AF96-625F7637840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E2D2CFC-3D06-4109-A9B4-20B1116BF236}">
      <dgm:prSet/>
      <dgm:spPr/>
      <dgm:t>
        <a:bodyPr/>
        <a:lstStyle/>
        <a:p>
          <a:r>
            <a:rPr lang="en-GB" b="1" dirty="0">
              <a:highlight>
                <a:srgbClr val="C0C0C0"/>
              </a:highlight>
            </a:rPr>
            <a:t>Hebrews 13:17 KJV </a:t>
          </a:r>
          <a:r>
            <a:rPr lang="en-GB" b="1" dirty="0"/>
            <a:t>- “Obey them that have the rule over you and submit yourselves: for they watch for your souls, as they that must give account, that they may do it with joy, and not with grief: for that is unprofitable for you”.</a:t>
          </a:r>
          <a:endParaRPr lang="en-US" b="1" dirty="0"/>
        </a:p>
      </dgm:t>
    </dgm:pt>
    <dgm:pt modelId="{52E175A6-50EB-4552-89E1-E6785138885F}" type="parTrans" cxnId="{C36BBAF4-8A32-4F31-8F71-171BD903AE02}">
      <dgm:prSet/>
      <dgm:spPr/>
      <dgm:t>
        <a:bodyPr/>
        <a:lstStyle/>
        <a:p>
          <a:endParaRPr lang="en-US"/>
        </a:p>
      </dgm:t>
    </dgm:pt>
    <dgm:pt modelId="{47D90697-F5F4-46DF-B4F6-817976755774}" type="sibTrans" cxnId="{C36BBAF4-8A32-4F31-8F71-171BD903AE02}">
      <dgm:prSet/>
      <dgm:spPr/>
      <dgm:t>
        <a:bodyPr/>
        <a:lstStyle/>
        <a:p>
          <a:endParaRPr lang="en-US"/>
        </a:p>
      </dgm:t>
    </dgm:pt>
    <dgm:pt modelId="{8C001A1C-EBD4-4631-8B83-D76E26F25AD9}">
      <dgm:prSet/>
      <dgm:spPr/>
      <dgm:t>
        <a:bodyPr/>
        <a:lstStyle/>
        <a:p>
          <a:r>
            <a:rPr lang="en-GB" b="1" dirty="0">
              <a:highlight>
                <a:srgbClr val="C0C0C0"/>
              </a:highlight>
            </a:rPr>
            <a:t>Hebrews 13:17 NLT-</a:t>
          </a:r>
          <a:r>
            <a:rPr lang="en-GB" b="1" dirty="0"/>
            <a:t> “Obey your spiritual leaders and do what they say. Their work is to watch over your souls, and they are accountable to God. Give them reason to do this with joy and not with sorrow. That would certainly not be for your benefit.</a:t>
          </a:r>
          <a:endParaRPr lang="en-US" b="1" dirty="0"/>
        </a:p>
      </dgm:t>
    </dgm:pt>
    <dgm:pt modelId="{930F2AEF-5CCB-4FC4-855D-217F06FF9C3F}" type="parTrans" cxnId="{DEC860A3-09D4-4EB2-9876-C95BEACC79D8}">
      <dgm:prSet/>
      <dgm:spPr/>
      <dgm:t>
        <a:bodyPr/>
        <a:lstStyle/>
        <a:p>
          <a:endParaRPr lang="en-US"/>
        </a:p>
      </dgm:t>
    </dgm:pt>
    <dgm:pt modelId="{102EEFDB-AA27-4483-B8BE-C434DB270508}" type="sibTrans" cxnId="{DEC860A3-09D4-4EB2-9876-C95BEACC79D8}">
      <dgm:prSet/>
      <dgm:spPr/>
      <dgm:t>
        <a:bodyPr/>
        <a:lstStyle/>
        <a:p>
          <a:endParaRPr lang="en-US"/>
        </a:p>
      </dgm:t>
    </dgm:pt>
    <dgm:pt modelId="{72DED11D-84C9-E34D-873C-8382A5C2E95E}" type="pres">
      <dgm:prSet presAssocID="{601C0ACE-F346-444C-AF96-625F7637840E}" presName="vert0" presStyleCnt="0">
        <dgm:presLayoutVars>
          <dgm:dir/>
          <dgm:animOne val="branch"/>
          <dgm:animLvl val="lvl"/>
        </dgm:presLayoutVars>
      </dgm:prSet>
      <dgm:spPr/>
    </dgm:pt>
    <dgm:pt modelId="{7E5731C8-1B7E-884B-AC59-A4FBDC7EAD40}" type="pres">
      <dgm:prSet presAssocID="{7E2D2CFC-3D06-4109-A9B4-20B1116BF236}" presName="thickLine" presStyleLbl="alignNode1" presStyleIdx="0" presStyleCnt="2"/>
      <dgm:spPr/>
    </dgm:pt>
    <dgm:pt modelId="{9C85A50A-379E-144E-A04D-0A695177CECB}" type="pres">
      <dgm:prSet presAssocID="{7E2D2CFC-3D06-4109-A9B4-20B1116BF236}" presName="horz1" presStyleCnt="0"/>
      <dgm:spPr/>
    </dgm:pt>
    <dgm:pt modelId="{D4FF7DF8-DA5C-1E4B-A8CC-4E4B4F52EECA}" type="pres">
      <dgm:prSet presAssocID="{7E2D2CFC-3D06-4109-A9B4-20B1116BF236}" presName="tx1" presStyleLbl="revTx" presStyleIdx="0" presStyleCnt="2"/>
      <dgm:spPr/>
    </dgm:pt>
    <dgm:pt modelId="{EDDD48E8-8FDB-FA48-B509-D5FF10A5A994}" type="pres">
      <dgm:prSet presAssocID="{7E2D2CFC-3D06-4109-A9B4-20B1116BF236}" presName="vert1" presStyleCnt="0"/>
      <dgm:spPr/>
    </dgm:pt>
    <dgm:pt modelId="{11D8F395-7944-2544-8C44-576A1953F1A6}" type="pres">
      <dgm:prSet presAssocID="{8C001A1C-EBD4-4631-8B83-D76E26F25AD9}" presName="thickLine" presStyleLbl="alignNode1" presStyleIdx="1" presStyleCnt="2"/>
      <dgm:spPr/>
    </dgm:pt>
    <dgm:pt modelId="{808D2524-674E-7441-8E39-27FC18D3F7D7}" type="pres">
      <dgm:prSet presAssocID="{8C001A1C-EBD4-4631-8B83-D76E26F25AD9}" presName="horz1" presStyleCnt="0"/>
      <dgm:spPr/>
    </dgm:pt>
    <dgm:pt modelId="{C2704685-CDF5-A54D-96E1-4DB58406FCB3}" type="pres">
      <dgm:prSet presAssocID="{8C001A1C-EBD4-4631-8B83-D76E26F25AD9}" presName="tx1" presStyleLbl="revTx" presStyleIdx="1" presStyleCnt="2" custScaleY="96791"/>
      <dgm:spPr/>
    </dgm:pt>
    <dgm:pt modelId="{7D888CAC-C5DB-0048-9536-C345DB4460E6}" type="pres">
      <dgm:prSet presAssocID="{8C001A1C-EBD4-4631-8B83-D76E26F25AD9}" presName="vert1" presStyleCnt="0"/>
      <dgm:spPr/>
    </dgm:pt>
  </dgm:ptLst>
  <dgm:cxnLst>
    <dgm:cxn modelId="{A2924117-924C-C546-A100-A7BAB320B797}" type="presOf" srcId="{601C0ACE-F346-444C-AF96-625F7637840E}" destId="{72DED11D-84C9-E34D-873C-8382A5C2E95E}" srcOrd="0" destOrd="0" presId="urn:microsoft.com/office/officeart/2008/layout/LinedList"/>
    <dgm:cxn modelId="{15FB955E-D23A-4142-B26F-C8E06CBD770E}" type="presOf" srcId="{8C001A1C-EBD4-4631-8B83-D76E26F25AD9}" destId="{C2704685-CDF5-A54D-96E1-4DB58406FCB3}" srcOrd="0" destOrd="0" presId="urn:microsoft.com/office/officeart/2008/layout/LinedList"/>
    <dgm:cxn modelId="{DEC860A3-09D4-4EB2-9876-C95BEACC79D8}" srcId="{601C0ACE-F346-444C-AF96-625F7637840E}" destId="{8C001A1C-EBD4-4631-8B83-D76E26F25AD9}" srcOrd="1" destOrd="0" parTransId="{930F2AEF-5CCB-4FC4-855D-217F06FF9C3F}" sibTransId="{102EEFDB-AA27-4483-B8BE-C434DB270508}"/>
    <dgm:cxn modelId="{D5E357BE-8EF4-B848-BF02-843ED782DF32}" type="presOf" srcId="{7E2D2CFC-3D06-4109-A9B4-20B1116BF236}" destId="{D4FF7DF8-DA5C-1E4B-A8CC-4E4B4F52EECA}" srcOrd="0" destOrd="0" presId="urn:microsoft.com/office/officeart/2008/layout/LinedList"/>
    <dgm:cxn modelId="{C36BBAF4-8A32-4F31-8F71-171BD903AE02}" srcId="{601C0ACE-F346-444C-AF96-625F7637840E}" destId="{7E2D2CFC-3D06-4109-A9B4-20B1116BF236}" srcOrd="0" destOrd="0" parTransId="{52E175A6-50EB-4552-89E1-E6785138885F}" sibTransId="{47D90697-F5F4-46DF-B4F6-817976755774}"/>
    <dgm:cxn modelId="{586078C2-8895-B54A-97B7-2946357573C9}" type="presParOf" srcId="{72DED11D-84C9-E34D-873C-8382A5C2E95E}" destId="{7E5731C8-1B7E-884B-AC59-A4FBDC7EAD40}" srcOrd="0" destOrd="0" presId="urn:microsoft.com/office/officeart/2008/layout/LinedList"/>
    <dgm:cxn modelId="{668CC9D2-0A97-9949-9D37-0C99954E95EE}" type="presParOf" srcId="{72DED11D-84C9-E34D-873C-8382A5C2E95E}" destId="{9C85A50A-379E-144E-A04D-0A695177CECB}" srcOrd="1" destOrd="0" presId="urn:microsoft.com/office/officeart/2008/layout/LinedList"/>
    <dgm:cxn modelId="{6A83880D-B90A-4145-974C-DA877F3C8E1C}" type="presParOf" srcId="{9C85A50A-379E-144E-A04D-0A695177CECB}" destId="{D4FF7DF8-DA5C-1E4B-A8CC-4E4B4F52EECA}" srcOrd="0" destOrd="0" presId="urn:microsoft.com/office/officeart/2008/layout/LinedList"/>
    <dgm:cxn modelId="{FCFD41E0-E3DD-1545-BC61-9841019721E6}" type="presParOf" srcId="{9C85A50A-379E-144E-A04D-0A695177CECB}" destId="{EDDD48E8-8FDB-FA48-B509-D5FF10A5A994}" srcOrd="1" destOrd="0" presId="urn:microsoft.com/office/officeart/2008/layout/LinedList"/>
    <dgm:cxn modelId="{EDF00552-E6BC-3142-9994-0B8676BF1199}" type="presParOf" srcId="{72DED11D-84C9-E34D-873C-8382A5C2E95E}" destId="{11D8F395-7944-2544-8C44-576A1953F1A6}" srcOrd="2" destOrd="0" presId="urn:microsoft.com/office/officeart/2008/layout/LinedList"/>
    <dgm:cxn modelId="{436E72CB-4A7B-CD40-97D8-E866EE2615FA}" type="presParOf" srcId="{72DED11D-84C9-E34D-873C-8382A5C2E95E}" destId="{808D2524-674E-7441-8E39-27FC18D3F7D7}" srcOrd="3" destOrd="0" presId="urn:microsoft.com/office/officeart/2008/layout/LinedList"/>
    <dgm:cxn modelId="{84ECCB64-F227-294E-A3FE-DD179003101E}" type="presParOf" srcId="{808D2524-674E-7441-8E39-27FC18D3F7D7}" destId="{C2704685-CDF5-A54D-96E1-4DB58406FCB3}" srcOrd="0" destOrd="0" presId="urn:microsoft.com/office/officeart/2008/layout/LinedList"/>
    <dgm:cxn modelId="{08F38507-3B9F-C040-B2B8-EF83B82EB68D}" type="presParOf" srcId="{808D2524-674E-7441-8E39-27FC18D3F7D7}" destId="{7D888CAC-C5DB-0048-9536-C345DB4460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731C8-1B7E-884B-AC59-A4FBDC7EAD40}">
      <dsp:nvSpPr>
        <dsp:cNvPr id="0" name=""/>
        <dsp:cNvSpPr/>
      </dsp:nvSpPr>
      <dsp:spPr>
        <a:xfrm>
          <a:off x="0" y="1509"/>
          <a:ext cx="569319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FF7DF8-DA5C-1E4B-A8CC-4E4B4F52EECA}">
      <dsp:nvSpPr>
        <dsp:cNvPr id="0" name=""/>
        <dsp:cNvSpPr/>
      </dsp:nvSpPr>
      <dsp:spPr>
        <a:xfrm>
          <a:off x="0" y="1509"/>
          <a:ext cx="5693192" cy="228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b="1" kern="1200" dirty="0">
              <a:highlight>
                <a:srgbClr val="C0C0C0"/>
              </a:highlight>
            </a:rPr>
            <a:t>Hebrews 13:17 KJV </a:t>
          </a:r>
          <a:r>
            <a:rPr lang="en-GB" sz="2100" b="1" kern="1200" dirty="0"/>
            <a:t>- “Obey them that have the rule over you and submit yourselves: for they watch for your souls, as they that must give account, that they may do it with joy, and not with grief: for that is unprofitable for you”.</a:t>
          </a:r>
          <a:endParaRPr lang="en-US" sz="2100" b="1" kern="1200" dirty="0"/>
        </a:p>
      </dsp:txBody>
      <dsp:txXfrm>
        <a:off x="0" y="1509"/>
        <a:ext cx="5693192" cy="2285053"/>
      </dsp:txXfrm>
    </dsp:sp>
    <dsp:sp modelId="{11D8F395-7944-2544-8C44-576A1953F1A6}">
      <dsp:nvSpPr>
        <dsp:cNvPr id="0" name=""/>
        <dsp:cNvSpPr/>
      </dsp:nvSpPr>
      <dsp:spPr>
        <a:xfrm>
          <a:off x="0" y="2286562"/>
          <a:ext cx="569319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04685-CDF5-A54D-96E1-4DB58406FCB3}">
      <dsp:nvSpPr>
        <dsp:cNvPr id="0" name=""/>
        <dsp:cNvSpPr/>
      </dsp:nvSpPr>
      <dsp:spPr>
        <a:xfrm>
          <a:off x="0" y="2286562"/>
          <a:ext cx="5693192" cy="221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b="1" kern="1200" dirty="0">
              <a:highlight>
                <a:srgbClr val="C0C0C0"/>
              </a:highlight>
            </a:rPr>
            <a:t>Hebrews 13:17 NLT-</a:t>
          </a:r>
          <a:r>
            <a:rPr lang="en-GB" sz="2100" b="1" kern="1200" dirty="0"/>
            <a:t> “Obey your spiritual leaders and do what they say. Their work is to watch over your souls, and they are accountable to God. Give them reason to do this with joy and not with sorrow. That would certainly not be for your benefit.</a:t>
          </a:r>
          <a:endParaRPr lang="en-US" sz="2100" b="1" kern="1200" dirty="0"/>
        </a:p>
      </dsp:txBody>
      <dsp:txXfrm>
        <a:off x="0" y="2286562"/>
        <a:ext cx="5693192" cy="221172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662AC-79DA-D947-91E6-10EA8457A121}" type="datetimeFigureOut">
              <a:rPr lang="en-NG" smtClean="0"/>
              <a:t>03/11/2021</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C5FF1-72FA-3449-B42A-4671C0189BCD}" type="slidenum">
              <a:rPr lang="en-NG" smtClean="0"/>
              <a:t>‹#›</a:t>
            </a:fld>
            <a:endParaRPr lang="en-NG"/>
          </a:p>
        </p:txBody>
      </p:sp>
    </p:spTree>
    <p:extLst>
      <p:ext uri="{BB962C8B-B14F-4D97-AF65-F5344CB8AC3E}">
        <p14:creationId xmlns:p14="http://schemas.microsoft.com/office/powerpoint/2010/main" val="1276562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D07C5FF1-72FA-3449-B42A-4671C0189BCD}" type="slidenum">
              <a:rPr lang="en-NG" smtClean="0"/>
              <a:t>121</a:t>
            </a:fld>
            <a:endParaRPr lang="en-NG"/>
          </a:p>
        </p:txBody>
      </p:sp>
    </p:spTree>
    <p:extLst>
      <p:ext uri="{BB962C8B-B14F-4D97-AF65-F5344CB8AC3E}">
        <p14:creationId xmlns:p14="http://schemas.microsoft.com/office/powerpoint/2010/main" val="1105255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09025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94723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20012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118797"/>
      </p:ext>
    </p:extLst>
  </p:cSld>
  <p:clrMapOvr>
    <a:masterClrMapping/>
  </p:clrMapOvr>
  <p:transition spd="med">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254203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778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2796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69116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4315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5909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28467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11/3/21</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2849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11/3/21</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758010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www.hislovefoundation.com/?fbclid=IwAR3EFBKMizk5gzmnleGBNoBuIA3mwjHBJrPjqLlMBpTh1Lk005zEPzwn6A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EE4E7BB9-F0F6-4AA3-A986-1A30A8976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787B0-B696-BE43-8DC5-B7F9F4EE2C65}"/>
              </a:ext>
            </a:extLst>
          </p:cNvPr>
          <p:cNvSpPr>
            <a:spLocks noGrp="1"/>
          </p:cNvSpPr>
          <p:nvPr>
            <p:ph type="ctrTitle"/>
          </p:nvPr>
        </p:nvSpPr>
        <p:spPr>
          <a:xfrm>
            <a:off x="582778" y="4730598"/>
            <a:ext cx="10923422" cy="1124294"/>
          </a:xfrm>
        </p:spPr>
        <p:txBody>
          <a:bodyPr anchor="t">
            <a:normAutofit fontScale="90000"/>
          </a:bodyPr>
          <a:lstStyle/>
          <a:p>
            <a:pPr>
              <a:lnSpc>
                <a:spcPct val="110000"/>
              </a:lnSpc>
            </a:pPr>
            <a:r>
              <a:rPr lang="en-NG" sz="3600" dirty="0"/>
              <a:t>STRATEGIZE FOR RELEVANCE: </a:t>
            </a:r>
            <a:r>
              <a:rPr lang="en-NG" sz="3600" i="0" dirty="0"/>
              <a:t>CSR AS A VEHICLE </a:t>
            </a:r>
            <a:br>
              <a:rPr lang="en-NG" sz="3600" dirty="0"/>
            </a:br>
            <a:r>
              <a:rPr lang="en-NG" sz="3600" dirty="0"/>
              <a:t>USING RCCG AS A CASE STUDY</a:t>
            </a:r>
            <a:br>
              <a:rPr lang="en-NG" sz="1800" dirty="0"/>
            </a:br>
            <a:endParaRPr lang="en-NG" sz="1800" dirty="0"/>
          </a:p>
        </p:txBody>
      </p:sp>
      <p:sp>
        <p:nvSpPr>
          <p:cNvPr id="3" name="Subtitle 2">
            <a:extLst>
              <a:ext uri="{FF2B5EF4-FFF2-40B4-BE49-F238E27FC236}">
                <a16:creationId xmlns:a16="http://schemas.microsoft.com/office/drawing/2014/main" id="{70A1B4E1-4868-534B-9FEF-C15BD072F462}"/>
              </a:ext>
            </a:extLst>
          </p:cNvPr>
          <p:cNvSpPr>
            <a:spLocks noGrp="1"/>
          </p:cNvSpPr>
          <p:nvPr>
            <p:ph type="subTitle" idx="1"/>
          </p:nvPr>
        </p:nvSpPr>
        <p:spPr>
          <a:xfrm>
            <a:off x="1243889" y="5854892"/>
            <a:ext cx="10286999" cy="419668"/>
          </a:xfrm>
        </p:spPr>
        <p:txBody>
          <a:bodyPr>
            <a:normAutofit/>
          </a:bodyPr>
          <a:lstStyle/>
          <a:p>
            <a:pPr algn="r"/>
            <a:r>
              <a:rPr lang="en-NG" b="1" i="1" dirty="0"/>
              <a:t>PASTOR IDOWU ILUYOMADE (INTERCONTINENTAL OVERSEER CSR)</a:t>
            </a:r>
          </a:p>
        </p:txBody>
      </p:sp>
      <p:sp>
        <p:nvSpPr>
          <p:cNvPr id="52" name="Freeform: Shape 51">
            <a:extLst>
              <a:ext uri="{FF2B5EF4-FFF2-40B4-BE49-F238E27FC236}">
                <a16:creationId xmlns:a16="http://schemas.microsoft.com/office/drawing/2014/main" id="{7EFD341D-2F0E-4DA0-833F-0ED07BBD5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0149"/>
            <a:ext cx="4722113" cy="3795528"/>
          </a:xfrm>
          <a:custGeom>
            <a:avLst/>
            <a:gdLst>
              <a:gd name="connsiteX0" fmla="*/ 4560861 w 4722113"/>
              <a:gd name="connsiteY0" fmla="*/ 0 h 3795528"/>
              <a:gd name="connsiteX1" fmla="*/ 4722113 w 4722113"/>
              <a:gd name="connsiteY1" fmla="*/ 3583011 h 3795528"/>
              <a:gd name="connsiteX2" fmla="*/ 0 w 4722113"/>
              <a:gd name="connsiteY2" fmla="*/ 3795528 h 3795528"/>
              <a:gd name="connsiteX3" fmla="*/ 0 w 4722113"/>
              <a:gd name="connsiteY3" fmla="*/ 205259 h 3795528"/>
            </a:gdLst>
            <a:ahLst/>
            <a:cxnLst>
              <a:cxn ang="0">
                <a:pos x="connsiteX0" y="connsiteY0"/>
              </a:cxn>
              <a:cxn ang="0">
                <a:pos x="connsiteX1" y="connsiteY1"/>
              </a:cxn>
              <a:cxn ang="0">
                <a:pos x="connsiteX2" y="connsiteY2"/>
              </a:cxn>
              <a:cxn ang="0">
                <a:pos x="connsiteX3" y="connsiteY3"/>
              </a:cxn>
            </a:cxnLst>
            <a:rect l="l" t="t" r="r" b="b"/>
            <a:pathLst>
              <a:path w="4722113" h="3795528">
                <a:moveTo>
                  <a:pt x="4560861" y="0"/>
                </a:moveTo>
                <a:lnTo>
                  <a:pt x="4722113" y="3583011"/>
                </a:lnTo>
                <a:lnTo>
                  <a:pt x="0" y="3795528"/>
                </a:lnTo>
                <a:lnTo>
                  <a:pt x="0" y="205259"/>
                </a:lnTo>
                <a:close/>
              </a:path>
            </a:pathLst>
          </a:custGeom>
          <a:solidFill>
            <a:schemeClr val="tx1">
              <a:lumMod val="95000"/>
            </a:schemeClr>
          </a:solidFill>
          <a:ln w="1270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1C2F87B8-60B3-479B-9E40-1EB9D750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388"/>
            <a:ext cx="4588792" cy="3533237"/>
          </a:xfrm>
          <a:custGeom>
            <a:avLst/>
            <a:gdLst>
              <a:gd name="connsiteX0" fmla="*/ 4421432 w 4588792"/>
              <a:gd name="connsiteY0" fmla="*/ 0 h 3533237"/>
              <a:gd name="connsiteX1" fmla="*/ 4438677 w 4588792"/>
              <a:gd name="connsiteY1" fmla="*/ 9736 h 3533237"/>
              <a:gd name="connsiteX2" fmla="*/ 4441233 w 4588792"/>
              <a:gd name="connsiteY2" fmla="*/ 18306 h 3533237"/>
              <a:gd name="connsiteX3" fmla="*/ 4588783 w 4588792"/>
              <a:gd name="connsiteY3" fmla="*/ 3307712 h 3533237"/>
              <a:gd name="connsiteX4" fmla="*/ 4561075 w 4588792"/>
              <a:gd name="connsiteY4" fmla="*/ 3327045 h 3533237"/>
              <a:gd name="connsiteX5" fmla="*/ 33760 w 4588792"/>
              <a:gd name="connsiteY5" fmla="*/ 3531784 h 3533237"/>
              <a:gd name="connsiteX6" fmla="*/ 0 w 4588792"/>
              <a:gd name="connsiteY6" fmla="*/ 3533237 h 3533237"/>
              <a:gd name="connsiteX7" fmla="*/ 0 w 4588792"/>
              <a:gd name="connsiteY7" fmla="*/ 202570 h 3533237"/>
              <a:gd name="connsiteX8" fmla="*/ 212261 w 4588792"/>
              <a:gd name="connsiteY8" fmla="*/ 193017 h 3533237"/>
              <a:gd name="connsiteX9" fmla="*/ 236729 w 4588792"/>
              <a:gd name="connsiteY9" fmla="*/ 187525 h 3533237"/>
              <a:gd name="connsiteX10" fmla="*/ 262295 w 4588792"/>
              <a:gd name="connsiteY10" fmla="*/ 190766 h 3533237"/>
              <a:gd name="connsiteX11" fmla="*/ 600364 w 4588792"/>
              <a:gd name="connsiteY11" fmla="*/ 175551 h 3533237"/>
              <a:gd name="connsiteX12" fmla="*/ 645239 w 4588792"/>
              <a:gd name="connsiteY12" fmla="*/ 173531 h 3533237"/>
              <a:gd name="connsiteX13" fmla="*/ 670092 w 4588792"/>
              <a:gd name="connsiteY13" fmla="*/ 167733 h 3533237"/>
              <a:gd name="connsiteX14" fmla="*/ 695478 w 4588792"/>
              <a:gd name="connsiteY14" fmla="*/ 161228 h 3533237"/>
              <a:gd name="connsiteX15" fmla="*/ 720068 w 4588792"/>
              <a:gd name="connsiteY15" fmla="*/ 157808 h 3533237"/>
              <a:gd name="connsiteX16" fmla="*/ 739064 w 4588792"/>
              <a:gd name="connsiteY16" fmla="*/ 156595 h 3533237"/>
              <a:gd name="connsiteX17" fmla="*/ 759122 w 4588792"/>
              <a:gd name="connsiteY17" fmla="*/ 158858 h 3533237"/>
              <a:gd name="connsiteX18" fmla="*/ 772507 w 4588792"/>
              <a:gd name="connsiteY18" fmla="*/ 156938 h 3533237"/>
              <a:gd name="connsiteX19" fmla="*/ 797699 w 4588792"/>
              <a:gd name="connsiteY19" fmla="*/ 159196 h 3533237"/>
              <a:gd name="connsiteX20" fmla="*/ 834468 w 4588792"/>
              <a:gd name="connsiteY20" fmla="*/ 160666 h 3533237"/>
              <a:gd name="connsiteX21" fmla="*/ 859832 w 4588792"/>
              <a:gd name="connsiteY21" fmla="*/ 162855 h 3533237"/>
              <a:gd name="connsiteX22" fmla="*/ 864740 w 4588792"/>
              <a:gd name="connsiteY22" fmla="*/ 163653 h 3533237"/>
              <a:gd name="connsiteX23" fmla="*/ 1029732 w 4588792"/>
              <a:gd name="connsiteY23" fmla="*/ 156228 h 3533237"/>
              <a:gd name="connsiteX24" fmla="*/ 1041851 w 4588792"/>
              <a:gd name="connsiteY24" fmla="*/ 154543 h 3533237"/>
              <a:gd name="connsiteX25" fmla="*/ 1082964 w 4588792"/>
              <a:gd name="connsiteY25" fmla="*/ 153832 h 3533237"/>
              <a:gd name="connsiteX26" fmla="*/ 1088857 w 4588792"/>
              <a:gd name="connsiteY26" fmla="*/ 152014 h 3533237"/>
              <a:gd name="connsiteX27" fmla="*/ 1129071 w 4588792"/>
              <a:gd name="connsiteY27" fmla="*/ 151757 h 3533237"/>
              <a:gd name="connsiteX28" fmla="*/ 1172996 w 4588792"/>
              <a:gd name="connsiteY28" fmla="*/ 148461 h 3533237"/>
              <a:gd name="connsiteX29" fmla="*/ 1176121 w 4588792"/>
              <a:gd name="connsiteY29" fmla="*/ 144777 h 3533237"/>
              <a:gd name="connsiteX30" fmla="*/ 1185753 w 4588792"/>
              <a:gd name="connsiteY30" fmla="*/ 144032 h 3533237"/>
              <a:gd name="connsiteX31" fmla="*/ 1200942 w 4588792"/>
              <a:gd name="connsiteY31" fmla="*/ 143416 h 3533237"/>
              <a:gd name="connsiteX32" fmla="*/ 1235125 w 4588792"/>
              <a:gd name="connsiteY32" fmla="*/ 145597 h 35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8792" h="3533237">
                <a:moveTo>
                  <a:pt x="4421432" y="0"/>
                </a:moveTo>
                <a:cubicBezTo>
                  <a:pt x="4431220" y="3064"/>
                  <a:pt x="4432814" y="3955"/>
                  <a:pt x="4438677" y="9736"/>
                </a:cubicBezTo>
                <a:lnTo>
                  <a:pt x="4441233" y="18306"/>
                </a:lnTo>
                <a:lnTo>
                  <a:pt x="4588783" y="3307712"/>
                </a:lnTo>
                <a:cubicBezTo>
                  <a:pt x="4589186" y="3317673"/>
                  <a:pt x="4576807" y="3326312"/>
                  <a:pt x="4561075" y="3327045"/>
                </a:cubicBezTo>
                <a:cubicBezTo>
                  <a:pt x="3836075" y="3362312"/>
                  <a:pt x="1229361" y="3479955"/>
                  <a:pt x="33760" y="3531784"/>
                </a:cubicBezTo>
                <a:lnTo>
                  <a:pt x="0" y="3533237"/>
                </a:lnTo>
                <a:lnTo>
                  <a:pt x="0" y="202570"/>
                </a:lnTo>
                <a:lnTo>
                  <a:pt x="212261" y="193017"/>
                </a:lnTo>
                <a:lnTo>
                  <a:pt x="236729" y="187525"/>
                </a:lnTo>
                <a:cubicBezTo>
                  <a:pt x="250580" y="187095"/>
                  <a:pt x="253773" y="189686"/>
                  <a:pt x="262295" y="190766"/>
                </a:cubicBezTo>
                <a:lnTo>
                  <a:pt x="600364" y="175551"/>
                </a:lnTo>
                <a:lnTo>
                  <a:pt x="645239" y="173531"/>
                </a:lnTo>
                <a:lnTo>
                  <a:pt x="670092" y="167733"/>
                </a:lnTo>
                <a:cubicBezTo>
                  <a:pt x="680344" y="171014"/>
                  <a:pt x="687389" y="163380"/>
                  <a:pt x="695478" y="161228"/>
                </a:cubicBezTo>
                <a:lnTo>
                  <a:pt x="720068" y="157808"/>
                </a:lnTo>
                <a:cubicBezTo>
                  <a:pt x="726400" y="157404"/>
                  <a:pt x="732732" y="157000"/>
                  <a:pt x="739064" y="156595"/>
                </a:cubicBezTo>
                <a:lnTo>
                  <a:pt x="759122" y="158858"/>
                </a:lnTo>
                <a:cubicBezTo>
                  <a:pt x="764697" y="158914"/>
                  <a:pt x="766078" y="156881"/>
                  <a:pt x="772507" y="156938"/>
                </a:cubicBezTo>
                <a:lnTo>
                  <a:pt x="797699" y="159196"/>
                </a:lnTo>
                <a:lnTo>
                  <a:pt x="834468" y="160666"/>
                </a:lnTo>
                <a:lnTo>
                  <a:pt x="859832" y="162855"/>
                </a:lnTo>
                <a:lnTo>
                  <a:pt x="864740" y="163653"/>
                </a:lnTo>
                <a:lnTo>
                  <a:pt x="1029732" y="156228"/>
                </a:lnTo>
                <a:lnTo>
                  <a:pt x="1041851" y="154543"/>
                </a:lnTo>
                <a:cubicBezTo>
                  <a:pt x="1055555" y="154306"/>
                  <a:pt x="1069260" y="154069"/>
                  <a:pt x="1082964" y="153832"/>
                </a:cubicBezTo>
                <a:lnTo>
                  <a:pt x="1088857" y="152014"/>
                </a:lnTo>
                <a:lnTo>
                  <a:pt x="1129071" y="151757"/>
                </a:lnTo>
                <a:cubicBezTo>
                  <a:pt x="1142356" y="150939"/>
                  <a:pt x="1165407" y="150249"/>
                  <a:pt x="1172996" y="148461"/>
                </a:cubicBezTo>
                <a:lnTo>
                  <a:pt x="1176121" y="144777"/>
                </a:lnTo>
                <a:cubicBezTo>
                  <a:pt x="1179332" y="144529"/>
                  <a:pt x="1182543" y="144280"/>
                  <a:pt x="1185753" y="144032"/>
                </a:cubicBezTo>
                <a:cubicBezTo>
                  <a:pt x="1186471" y="144271"/>
                  <a:pt x="1200368" y="143420"/>
                  <a:pt x="1200942" y="143416"/>
                </a:cubicBezTo>
                <a:lnTo>
                  <a:pt x="1235125" y="145597"/>
                </a:ln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iagram&#10;&#10;Description automatically generated">
            <a:extLst>
              <a:ext uri="{FF2B5EF4-FFF2-40B4-BE49-F238E27FC236}">
                <a16:creationId xmlns:a16="http://schemas.microsoft.com/office/drawing/2014/main" id="{B156DBCB-06C1-344F-B55E-991615D00ECE}"/>
              </a:ext>
            </a:extLst>
          </p:cNvPr>
          <p:cNvPicPr>
            <a:picLocks noChangeAspect="1"/>
          </p:cNvPicPr>
          <p:nvPr/>
        </p:nvPicPr>
        <p:blipFill>
          <a:blip r:embed="rId2"/>
          <a:stretch>
            <a:fillRect/>
          </a:stretch>
        </p:blipFill>
        <p:spPr>
          <a:xfrm>
            <a:off x="152908" y="1050133"/>
            <a:ext cx="3744506" cy="2650605"/>
          </a:xfrm>
          <a:prstGeom prst="rect">
            <a:avLst/>
          </a:prstGeom>
        </p:spPr>
      </p:pic>
      <p:sp>
        <p:nvSpPr>
          <p:cNvPr id="56" name="Freeform: Shape 55">
            <a:extLst>
              <a:ext uri="{FF2B5EF4-FFF2-40B4-BE49-F238E27FC236}">
                <a16:creationId xmlns:a16="http://schemas.microsoft.com/office/drawing/2014/main" id="{E1128661-C5DD-46F2-AE7F-1352D1139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0612" y="653107"/>
            <a:ext cx="4101388" cy="3586638"/>
          </a:xfrm>
          <a:custGeom>
            <a:avLst/>
            <a:gdLst>
              <a:gd name="connsiteX0" fmla="*/ 0 w 4101388"/>
              <a:gd name="connsiteY0" fmla="*/ 0 h 3586638"/>
              <a:gd name="connsiteX1" fmla="*/ 4101388 w 4101388"/>
              <a:gd name="connsiteY1" fmla="*/ 0 h 3586638"/>
              <a:gd name="connsiteX2" fmla="*/ 4101388 w 4101388"/>
              <a:gd name="connsiteY2" fmla="*/ 3586638 h 3586638"/>
              <a:gd name="connsiteX3" fmla="*/ 0 w 4101388"/>
              <a:gd name="connsiteY3" fmla="*/ 3586638 h 3586638"/>
            </a:gdLst>
            <a:ahLst/>
            <a:cxnLst>
              <a:cxn ang="0">
                <a:pos x="connsiteX0" y="connsiteY0"/>
              </a:cxn>
              <a:cxn ang="0">
                <a:pos x="connsiteX1" y="connsiteY1"/>
              </a:cxn>
              <a:cxn ang="0">
                <a:pos x="connsiteX2" y="connsiteY2"/>
              </a:cxn>
              <a:cxn ang="0">
                <a:pos x="connsiteX3" y="connsiteY3"/>
              </a:cxn>
            </a:cxnLst>
            <a:rect l="l" t="t" r="r" b="b"/>
            <a:pathLst>
              <a:path w="4101388" h="3586638">
                <a:moveTo>
                  <a:pt x="0" y="0"/>
                </a:moveTo>
                <a:lnTo>
                  <a:pt x="4101388" y="0"/>
                </a:lnTo>
                <a:lnTo>
                  <a:pt x="4101388" y="3586638"/>
                </a:lnTo>
                <a:lnTo>
                  <a:pt x="0" y="3586638"/>
                </a:lnTo>
                <a:close/>
              </a:path>
            </a:pathLst>
          </a:custGeom>
          <a:solidFill>
            <a:schemeClr val="tx1">
              <a:lumMod val="95000"/>
            </a:schemeClr>
          </a:solidFill>
          <a:ln w="1270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4619F24E-8B3A-4297-9998-22A22A8D8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2378" y="767584"/>
            <a:ext cx="3969623" cy="3341337"/>
          </a:xfrm>
          <a:custGeom>
            <a:avLst/>
            <a:gdLst>
              <a:gd name="connsiteX0" fmla="*/ 2503404 w 3969623"/>
              <a:gd name="connsiteY0" fmla="*/ 0 h 3341337"/>
              <a:gd name="connsiteX1" fmla="*/ 3629491 w 3969623"/>
              <a:gd name="connsiteY1" fmla="*/ 318 h 3341337"/>
              <a:gd name="connsiteX2" fmla="*/ 3969623 w 3969623"/>
              <a:gd name="connsiteY2" fmla="*/ 564 h 3341337"/>
              <a:gd name="connsiteX3" fmla="*/ 3969623 w 3969623"/>
              <a:gd name="connsiteY3" fmla="*/ 3328636 h 3341337"/>
              <a:gd name="connsiteX4" fmla="*/ 3844054 w 3969623"/>
              <a:gd name="connsiteY4" fmla="*/ 3328636 h 3341337"/>
              <a:gd name="connsiteX5" fmla="*/ 3799134 w 3969623"/>
              <a:gd name="connsiteY5" fmla="*/ 3328636 h 3341337"/>
              <a:gd name="connsiteX6" fmla="*/ 3774045 w 3969623"/>
              <a:gd name="connsiteY6" fmla="*/ 3333311 h 3341337"/>
              <a:gd name="connsiteX7" fmla="*/ 3748393 w 3969623"/>
              <a:gd name="connsiteY7" fmla="*/ 3338669 h 3341337"/>
              <a:gd name="connsiteX8" fmla="*/ 3723673 w 3969623"/>
              <a:gd name="connsiteY8" fmla="*/ 3340979 h 3341337"/>
              <a:gd name="connsiteX9" fmla="*/ 3704643 w 3969623"/>
              <a:gd name="connsiteY9" fmla="*/ 3341337 h 3341337"/>
              <a:gd name="connsiteX10" fmla="*/ 3684707 w 3969623"/>
              <a:gd name="connsiteY10" fmla="*/ 3338175 h 3341337"/>
              <a:gd name="connsiteX11" fmla="*/ 3671249 w 3969623"/>
              <a:gd name="connsiteY11" fmla="*/ 3339491 h 3341337"/>
              <a:gd name="connsiteX12" fmla="*/ 3646184 w 3969623"/>
              <a:gd name="connsiteY12" fmla="*/ 3336102 h 3341337"/>
              <a:gd name="connsiteX13" fmla="*/ 3609517 w 3969623"/>
              <a:gd name="connsiteY13" fmla="*/ 3332981 h 3341337"/>
              <a:gd name="connsiteX14" fmla="*/ 3584278 w 3969623"/>
              <a:gd name="connsiteY14" fmla="*/ 3329654 h 3341337"/>
              <a:gd name="connsiteX15" fmla="*/ 3579411 w 3969623"/>
              <a:gd name="connsiteY15" fmla="*/ 3328636 h 3341337"/>
              <a:gd name="connsiteX16" fmla="*/ 3414252 w 3969623"/>
              <a:gd name="connsiteY16" fmla="*/ 3328636 h 3341337"/>
              <a:gd name="connsiteX17" fmla="*/ 3402069 w 3969623"/>
              <a:gd name="connsiteY17" fmla="*/ 3329774 h 3341337"/>
              <a:gd name="connsiteX18" fmla="*/ 3360966 w 3969623"/>
              <a:gd name="connsiteY18" fmla="*/ 3328636 h 3341337"/>
              <a:gd name="connsiteX19" fmla="*/ 3354997 w 3969623"/>
              <a:gd name="connsiteY19" fmla="*/ 3330187 h 3341337"/>
              <a:gd name="connsiteX20" fmla="*/ 3314812 w 3969623"/>
              <a:gd name="connsiteY20" fmla="*/ 3328636 h 3341337"/>
              <a:gd name="connsiteX21" fmla="*/ 3270783 w 3969623"/>
              <a:gd name="connsiteY21" fmla="*/ 3329953 h 3341337"/>
              <a:gd name="connsiteX22" fmla="*/ 3267496 w 3969623"/>
              <a:gd name="connsiteY22" fmla="*/ 3333493 h 3341337"/>
              <a:gd name="connsiteX23" fmla="*/ 3257840 w 3969623"/>
              <a:gd name="connsiteY23" fmla="*/ 3333805 h 3341337"/>
              <a:gd name="connsiteX24" fmla="*/ 3242639 w 3969623"/>
              <a:gd name="connsiteY24" fmla="*/ 3333737 h 3341337"/>
              <a:gd name="connsiteX25" fmla="*/ 3208588 w 3969623"/>
              <a:gd name="connsiteY25" fmla="*/ 3330021 h 3341337"/>
              <a:gd name="connsiteX26" fmla="*/ 18958 w 3969623"/>
              <a:gd name="connsiteY26" fmla="*/ 3332218 h 3341337"/>
              <a:gd name="connsiteX27" fmla="*/ 2168 w 3969623"/>
              <a:gd name="connsiteY27" fmla="*/ 3321716 h 3341337"/>
              <a:gd name="connsiteX28" fmla="*/ 0 w 3969623"/>
              <a:gd name="connsiteY28" fmla="*/ 3313040 h 3341337"/>
              <a:gd name="connsiteX29" fmla="*/ 488 w 3969623"/>
              <a:gd name="connsiteY29" fmla="*/ 20326 h 3341337"/>
              <a:gd name="connsiteX30" fmla="*/ 29036 w 3969623"/>
              <a:gd name="connsiteY30" fmla="*/ 2259 h 3341337"/>
              <a:gd name="connsiteX31" fmla="*/ 2503404 w 3969623"/>
              <a:gd name="connsiteY31" fmla="*/ 0 h 33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69623" h="3341337">
                <a:moveTo>
                  <a:pt x="2503404" y="0"/>
                </a:moveTo>
                <a:cubicBezTo>
                  <a:pt x="2889577" y="0"/>
                  <a:pt x="3275751" y="106"/>
                  <a:pt x="3629491" y="318"/>
                </a:cubicBezTo>
                <a:lnTo>
                  <a:pt x="3969623" y="564"/>
                </a:lnTo>
                <a:lnTo>
                  <a:pt x="3969623" y="3328636"/>
                </a:lnTo>
                <a:lnTo>
                  <a:pt x="3844054" y="3328636"/>
                </a:lnTo>
                <a:lnTo>
                  <a:pt x="3799134" y="3328636"/>
                </a:lnTo>
                <a:lnTo>
                  <a:pt x="3774045" y="3333311"/>
                </a:lnTo>
                <a:cubicBezTo>
                  <a:pt x="3763951" y="3329573"/>
                  <a:pt x="3756570" y="3336883"/>
                  <a:pt x="3748393" y="3338669"/>
                </a:cubicBezTo>
                <a:lnTo>
                  <a:pt x="3723673" y="3340979"/>
                </a:lnTo>
                <a:cubicBezTo>
                  <a:pt x="3717330" y="3341099"/>
                  <a:pt x="3710986" y="3341218"/>
                  <a:pt x="3704643" y="3341337"/>
                </a:cubicBezTo>
                <a:lnTo>
                  <a:pt x="3684707" y="3338175"/>
                </a:lnTo>
                <a:cubicBezTo>
                  <a:pt x="3679140" y="3337868"/>
                  <a:pt x="3677669" y="3339836"/>
                  <a:pt x="3671249" y="3339491"/>
                </a:cubicBezTo>
                <a:lnTo>
                  <a:pt x="3646184" y="3336102"/>
                </a:lnTo>
                <a:lnTo>
                  <a:pt x="3609517" y="3332981"/>
                </a:lnTo>
                <a:lnTo>
                  <a:pt x="3584278" y="3329654"/>
                </a:lnTo>
                <a:lnTo>
                  <a:pt x="3579411" y="3328636"/>
                </a:lnTo>
                <a:lnTo>
                  <a:pt x="3414252" y="3328636"/>
                </a:lnTo>
                <a:lnTo>
                  <a:pt x="3402069" y="3329774"/>
                </a:lnTo>
                <a:cubicBezTo>
                  <a:pt x="3388369" y="3329395"/>
                  <a:pt x="3374667" y="3329016"/>
                  <a:pt x="3360966" y="3328636"/>
                </a:cubicBezTo>
                <a:lnTo>
                  <a:pt x="3354997" y="3330187"/>
                </a:lnTo>
                <a:lnTo>
                  <a:pt x="3314812" y="3328636"/>
                </a:lnTo>
                <a:cubicBezTo>
                  <a:pt x="3301504" y="3328855"/>
                  <a:pt x="3278445" y="3328509"/>
                  <a:pt x="3270783" y="3329953"/>
                </a:cubicBezTo>
                <a:lnTo>
                  <a:pt x="3267496" y="3333493"/>
                </a:lnTo>
                <a:cubicBezTo>
                  <a:pt x="3264277" y="3333597"/>
                  <a:pt x="3261059" y="3333701"/>
                  <a:pt x="3257840" y="3333805"/>
                </a:cubicBezTo>
                <a:cubicBezTo>
                  <a:pt x="3257133" y="3333534"/>
                  <a:pt x="3243213" y="3333759"/>
                  <a:pt x="3242639" y="3333737"/>
                </a:cubicBezTo>
                <a:lnTo>
                  <a:pt x="3208588" y="3330021"/>
                </a:lnTo>
                <a:lnTo>
                  <a:pt x="18958" y="3332218"/>
                </a:lnTo>
                <a:cubicBezTo>
                  <a:pt x="9317" y="3328717"/>
                  <a:pt x="7765" y="3327755"/>
                  <a:pt x="2168" y="3321716"/>
                </a:cubicBezTo>
                <a:lnTo>
                  <a:pt x="0" y="3313040"/>
                </a:lnTo>
                <a:lnTo>
                  <a:pt x="488" y="20326"/>
                </a:lnTo>
                <a:cubicBezTo>
                  <a:pt x="533" y="10358"/>
                  <a:pt x="13288" y="2284"/>
                  <a:pt x="29036" y="2259"/>
                </a:cubicBezTo>
                <a:cubicBezTo>
                  <a:pt x="443809" y="753"/>
                  <a:pt x="1473607" y="0"/>
                  <a:pt x="2503404" y="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67F9DA9-5521-4A58-9B23-C108A3A2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5922">
            <a:off x="4045870" y="920324"/>
            <a:ext cx="4671962" cy="3585176"/>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CF2B5AB8-A75C-49F7-8DF4-3342BF3C8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365922" flipV="1">
            <a:off x="4711462" y="491088"/>
            <a:ext cx="3339974" cy="4438328"/>
          </a:xfrm>
          <a:custGeom>
            <a:avLst/>
            <a:gdLst>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1367050 w 5228120"/>
              <a:gd name="connsiteY32" fmla="*/ 4957256 h 4957903"/>
              <a:gd name="connsiteX33" fmla="*/ 44266 w 5228120"/>
              <a:gd name="connsiteY33" fmla="*/ 4957256 h 4957903"/>
              <a:gd name="connsiteX34" fmla="*/ 19873 w 5228120"/>
              <a:gd name="connsiteY34" fmla="*/ 4940773 h 4957903"/>
              <a:gd name="connsiteX35" fmla="*/ 19873 w 5228120"/>
              <a:gd name="connsiteY35" fmla="*/ 4191718 h 4957903"/>
              <a:gd name="connsiteX36" fmla="*/ 13009 w 5228120"/>
              <a:gd name="connsiteY36" fmla="*/ 4167267 h 4957903"/>
              <a:gd name="connsiteX37" fmla="*/ 19873 w 5228120"/>
              <a:gd name="connsiteY37" fmla="*/ 4142119 h 4957903"/>
              <a:gd name="connsiteX38" fmla="*/ 19873 w 5228120"/>
              <a:gd name="connsiteY38" fmla="*/ 3806985 h 4957903"/>
              <a:gd name="connsiteX39" fmla="*/ 19873 w 5228120"/>
              <a:gd name="connsiteY39" fmla="*/ 3762500 h 4957903"/>
              <a:gd name="connsiteX40" fmla="*/ 12558 w 5228120"/>
              <a:gd name="connsiteY40" fmla="*/ 3737654 h 4957903"/>
              <a:gd name="connsiteX41" fmla="*/ 4175 w 5228120"/>
              <a:gd name="connsiteY41" fmla="*/ 3712250 h 4957903"/>
              <a:gd name="connsiteX42" fmla="*/ 560 w 5228120"/>
              <a:gd name="connsiteY42" fmla="*/ 3687770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44266 w 5228120"/>
              <a:gd name="connsiteY32" fmla="*/ 4957256 h 4957903"/>
              <a:gd name="connsiteX33" fmla="*/ 19873 w 5228120"/>
              <a:gd name="connsiteY33" fmla="*/ 4940773 h 4957903"/>
              <a:gd name="connsiteX34" fmla="*/ 19873 w 5228120"/>
              <a:gd name="connsiteY34" fmla="*/ 4191718 h 4957903"/>
              <a:gd name="connsiteX35" fmla="*/ 13009 w 5228120"/>
              <a:gd name="connsiteY35" fmla="*/ 4167267 h 4957903"/>
              <a:gd name="connsiteX36" fmla="*/ 19873 w 5228120"/>
              <a:gd name="connsiteY36" fmla="*/ 4142119 h 4957903"/>
              <a:gd name="connsiteX37" fmla="*/ 19873 w 5228120"/>
              <a:gd name="connsiteY37" fmla="*/ 3806985 h 4957903"/>
              <a:gd name="connsiteX38" fmla="*/ 19873 w 5228120"/>
              <a:gd name="connsiteY38" fmla="*/ 3762500 h 4957903"/>
              <a:gd name="connsiteX39" fmla="*/ 12558 w 5228120"/>
              <a:gd name="connsiteY39" fmla="*/ 3737654 h 4957903"/>
              <a:gd name="connsiteX40" fmla="*/ 4175 w 5228120"/>
              <a:gd name="connsiteY40" fmla="*/ 3712250 h 4957903"/>
              <a:gd name="connsiteX41" fmla="*/ 560 w 5228120"/>
              <a:gd name="connsiteY41" fmla="*/ 3687770 h 4957903"/>
              <a:gd name="connsiteX42" fmla="*/ 0 w 5228120"/>
              <a:gd name="connsiteY42"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3871237 w 5228120"/>
              <a:gd name="connsiteY22" fmla="*/ 0 h 4957903"/>
              <a:gd name="connsiteX23" fmla="*/ 3872793 w 5228120"/>
              <a:gd name="connsiteY23" fmla="*/ 647 h 4957903"/>
              <a:gd name="connsiteX24" fmla="*/ 5196316 w 5228120"/>
              <a:gd name="connsiteY24" fmla="*/ 647 h 4957903"/>
              <a:gd name="connsiteX25" fmla="*/ 5224586 w 5228120"/>
              <a:gd name="connsiteY25" fmla="*/ 28919 h 4957903"/>
              <a:gd name="connsiteX26" fmla="*/ 5224586 w 5228120"/>
              <a:gd name="connsiteY26" fmla="*/ 4929710 h 4957903"/>
              <a:gd name="connsiteX27" fmla="*/ 5196315 w 5228120"/>
              <a:gd name="connsiteY27" fmla="*/ 4957902 h 4957903"/>
              <a:gd name="connsiteX28" fmla="*/ 5157924 w 5228120"/>
              <a:gd name="connsiteY28" fmla="*/ 4957902 h 4957903"/>
              <a:gd name="connsiteX29" fmla="*/ 5157922 w 5228120"/>
              <a:gd name="connsiteY29" fmla="*/ 4957903 h 4957903"/>
              <a:gd name="connsiteX30" fmla="*/ 1369345 w 5228120"/>
              <a:gd name="connsiteY30" fmla="*/ 4957903 h 4957903"/>
              <a:gd name="connsiteX31" fmla="*/ 44266 w 5228120"/>
              <a:gd name="connsiteY31" fmla="*/ 4957256 h 4957903"/>
              <a:gd name="connsiteX32" fmla="*/ 19873 w 5228120"/>
              <a:gd name="connsiteY32" fmla="*/ 4940773 h 4957903"/>
              <a:gd name="connsiteX33" fmla="*/ 19873 w 5228120"/>
              <a:gd name="connsiteY33" fmla="*/ 4191718 h 4957903"/>
              <a:gd name="connsiteX34" fmla="*/ 13009 w 5228120"/>
              <a:gd name="connsiteY34" fmla="*/ 4167267 h 4957903"/>
              <a:gd name="connsiteX35" fmla="*/ 19873 w 5228120"/>
              <a:gd name="connsiteY35" fmla="*/ 4142119 h 4957903"/>
              <a:gd name="connsiteX36" fmla="*/ 19873 w 5228120"/>
              <a:gd name="connsiteY36" fmla="*/ 3806985 h 4957903"/>
              <a:gd name="connsiteX37" fmla="*/ 19873 w 5228120"/>
              <a:gd name="connsiteY37" fmla="*/ 3762500 h 4957903"/>
              <a:gd name="connsiteX38" fmla="*/ 12558 w 5228120"/>
              <a:gd name="connsiteY38" fmla="*/ 3737654 h 4957903"/>
              <a:gd name="connsiteX39" fmla="*/ 4175 w 5228120"/>
              <a:gd name="connsiteY39" fmla="*/ 3712250 h 4957903"/>
              <a:gd name="connsiteX40" fmla="*/ 560 w 5228120"/>
              <a:gd name="connsiteY40" fmla="*/ 3687770 h 4957903"/>
              <a:gd name="connsiteX41" fmla="*/ 0 w 5228120"/>
              <a:gd name="connsiteY41"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3871237 w 5228120"/>
              <a:gd name="connsiteY21" fmla="*/ 0 h 4957903"/>
              <a:gd name="connsiteX22" fmla="*/ 3872793 w 5228120"/>
              <a:gd name="connsiteY22" fmla="*/ 647 h 4957903"/>
              <a:gd name="connsiteX23" fmla="*/ 5196316 w 5228120"/>
              <a:gd name="connsiteY23" fmla="*/ 647 h 4957903"/>
              <a:gd name="connsiteX24" fmla="*/ 5224586 w 5228120"/>
              <a:gd name="connsiteY24" fmla="*/ 28919 h 4957903"/>
              <a:gd name="connsiteX25" fmla="*/ 5224586 w 5228120"/>
              <a:gd name="connsiteY25" fmla="*/ 4929710 h 4957903"/>
              <a:gd name="connsiteX26" fmla="*/ 5196315 w 5228120"/>
              <a:gd name="connsiteY26" fmla="*/ 4957902 h 4957903"/>
              <a:gd name="connsiteX27" fmla="*/ 5157924 w 5228120"/>
              <a:gd name="connsiteY27" fmla="*/ 4957902 h 4957903"/>
              <a:gd name="connsiteX28" fmla="*/ 5157922 w 5228120"/>
              <a:gd name="connsiteY28" fmla="*/ 4957903 h 4957903"/>
              <a:gd name="connsiteX29" fmla="*/ 1369345 w 5228120"/>
              <a:gd name="connsiteY29" fmla="*/ 4957903 h 4957903"/>
              <a:gd name="connsiteX30" fmla="*/ 44266 w 5228120"/>
              <a:gd name="connsiteY30" fmla="*/ 4957256 h 4957903"/>
              <a:gd name="connsiteX31" fmla="*/ 19873 w 5228120"/>
              <a:gd name="connsiteY31" fmla="*/ 4940773 h 4957903"/>
              <a:gd name="connsiteX32" fmla="*/ 19873 w 5228120"/>
              <a:gd name="connsiteY32" fmla="*/ 4191718 h 4957903"/>
              <a:gd name="connsiteX33" fmla="*/ 13009 w 5228120"/>
              <a:gd name="connsiteY33" fmla="*/ 4167267 h 4957903"/>
              <a:gd name="connsiteX34" fmla="*/ 19873 w 5228120"/>
              <a:gd name="connsiteY34" fmla="*/ 4142119 h 4957903"/>
              <a:gd name="connsiteX35" fmla="*/ 19873 w 5228120"/>
              <a:gd name="connsiteY35" fmla="*/ 3806985 h 4957903"/>
              <a:gd name="connsiteX36" fmla="*/ 19873 w 5228120"/>
              <a:gd name="connsiteY36" fmla="*/ 3762500 h 4957903"/>
              <a:gd name="connsiteX37" fmla="*/ 12558 w 5228120"/>
              <a:gd name="connsiteY37" fmla="*/ 3737654 h 4957903"/>
              <a:gd name="connsiteX38" fmla="*/ 4175 w 5228120"/>
              <a:gd name="connsiteY38" fmla="*/ 3712250 h 4957903"/>
              <a:gd name="connsiteX39" fmla="*/ 560 w 5228120"/>
              <a:gd name="connsiteY39" fmla="*/ 3687770 h 4957903"/>
              <a:gd name="connsiteX40" fmla="*/ 0 w 5228120"/>
              <a:gd name="connsiteY40"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3872793 w 5228120"/>
              <a:gd name="connsiteY21" fmla="*/ 647 h 4957903"/>
              <a:gd name="connsiteX22" fmla="*/ 5196316 w 5228120"/>
              <a:gd name="connsiteY22" fmla="*/ 647 h 4957903"/>
              <a:gd name="connsiteX23" fmla="*/ 5224586 w 5228120"/>
              <a:gd name="connsiteY23" fmla="*/ 28919 h 4957903"/>
              <a:gd name="connsiteX24" fmla="*/ 5224586 w 5228120"/>
              <a:gd name="connsiteY24" fmla="*/ 4929710 h 4957903"/>
              <a:gd name="connsiteX25" fmla="*/ 5196315 w 5228120"/>
              <a:gd name="connsiteY25" fmla="*/ 4957902 h 4957903"/>
              <a:gd name="connsiteX26" fmla="*/ 5157924 w 5228120"/>
              <a:gd name="connsiteY26" fmla="*/ 4957902 h 4957903"/>
              <a:gd name="connsiteX27" fmla="*/ 5157922 w 5228120"/>
              <a:gd name="connsiteY27" fmla="*/ 4957903 h 4957903"/>
              <a:gd name="connsiteX28" fmla="*/ 1369345 w 5228120"/>
              <a:gd name="connsiteY28" fmla="*/ 4957903 h 4957903"/>
              <a:gd name="connsiteX29" fmla="*/ 44266 w 5228120"/>
              <a:gd name="connsiteY29" fmla="*/ 4957256 h 4957903"/>
              <a:gd name="connsiteX30" fmla="*/ 19873 w 5228120"/>
              <a:gd name="connsiteY30" fmla="*/ 4940773 h 4957903"/>
              <a:gd name="connsiteX31" fmla="*/ 19873 w 5228120"/>
              <a:gd name="connsiteY31" fmla="*/ 4191718 h 4957903"/>
              <a:gd name="connsiteX32" fmla="*/ 13009 w 5228120"/>
              <a:gd name="connsiteY32" fmla="*/ 4167267 h 4957903"/>
              <a:gd name="connsiteX33" fmla="*/ 19873 w 5228120"/>
              <a:gd name="connsiteY33" fmla="*/ 4142119 h 4957903"/>
              <a:gd name="connsiteX34" fmla="*/ 19873 w 5228120"/>
              <a:gd name="connsiteY34" fmla="*/ 3806985 h 4957903"/>
              <a:gd name="connsiteX35" fmla="*/ 19873 w 5228120"/>
              <a:gd name="connsiteY35" fmla="*/ 3762500 h 4957903"/>
              <a:gd name="connsiteX36" fmla="*/ 12558 w 5228120"/>
              <a:gd name="connsiteY36" fmla="*/ 3737654 h 4957903"/>
              <a:gd name="connsiteX37" fmla="*/ 4175 w 5228120"/>
              <a:gd name="connsiteY37" fmla="*/ 3712250 h 4957903"/>
              <a:gd name="connsiteX38" fmla="*/ 560 w 5228120"/>
              <a:gd name="connsiteY38" fmla="*/ 3687770 h 4957903"/>
              <a:gd name="connsiteX39" fmla="*/ 0 w 5228120"/>
              <a:gd name="connsiteY39"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5196316 w 5228120"/>
              <a:gd name="connsiteY21" fmla="*/ 647 h 4957903"/>
              <a:gd name="connsiteX22" fmla="*/ 5224586 w 5228120"/>
              <a:gd name="connsiteY22" fmla="*/ 28919 h 4957903"/>
              <a:gd name="connsiteX23" fmla="*/ 5224586 w 5228120"/>
              <a:gd name="connsiteY23" fmla="*/ 4929710 h 4957903"/>
              <a:gd name="connsiteX24" fmla="*/ 5196315 w 5228120"/>
              <a:gd name="connsiteY24" fmla="*/ 4957902 h 4957903"/>
              <a:gd name="connsiteX25" fmla="*/ 5157924 w 5228120"/>
              <a:gd name="connsiteY25" fmla="*/ 4957902 h 4957903"/>
              <a:gd name="connsiteX26" fmla="*/ 5157922 w 5228120"/>
              <a:gd name="connsiteY26" fmla="*/ 4957903 h 4957903"/>
              <a:gd name="connsiteX27" fmla="*/ 1369345 w 5228120"/>
              <a:gd name="connsiteY27" fmla="*/ 4957903 h 4957903"/>
              <a:gd name="connsiteX28" fmla="*/ 44266 w 5228120"/>
              <a:gd name="connsiteY28" fmla="*/ 4957256 h 4957903"/>
              <a:gd name="connsiteX29" fmla="*/ 19873 w 5228120"/>
              <a:gd name="connsiteY29" fmla="*/ 4940773 h 4957903"/>
              <a:gd name="connsiteX30" fmla="*/ 19873 w 5228120"/>
              <a:gd name="connsiteY30" fmla="*/ 4191718 h 4957903"/>
              <a:gd name="connsiteX31" fmla="*/ 13009 w 5228120"/>
              <a:gd name="connsiteY31" fmla="*/ 4167267 h 4957903"/>
              <a:gd name="connsiteX32" fmla="*/ 19873 w 5228120"/>
              <a:gd name="connsiteY32" fmla="*/ 4142119 h 4957903"/>
              <a:gd name="connsiteX33" fmla="*/ 19873 w 5228120"/>
              <a:gd name="connsiteY33" fmla="*/ 3806985 h 4957903"/>
              <a:gd name="connsiteX34" fmla="*/ 19873 w 5228120"/>
              <a:gd name="connsiteY34" fmla="*/ 3762500 h 4957903"/>
              <a:gd name="connsiteX35" fmla="*/ 12558 w 5228120"/>
              <a:gd name="connsiteY35" fmla="*/ 3737654 h 4957903"/>
              <a:gd name="connsiteX36" fmla="*/ 4175 w 5228120"/>
              <a:gd name="connsiteY36" fmla="*/ 3712250 h 4957903"/>
              <a:gd name="connsiteX37" fmla="*/ 560 w 5228120"/>
              <a:gd name="connsiteY37" fmla="*/ 3687770 h 4957903"/>
              <a:gd name="connsiteX38" fmla="*/ 0 w 5228120"/>
              <a:gd name="connsiteY38" fmla="*/ 3668924 h 4957903"/>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1369345 w 5228120"/>
              <a:gd name="connsiteY26" fmla="*/ 4957739 h 4957739"/>
              <a:gd name="connsiteX27" fmla="*/ 44266 w 5228120"/>
              <a:gd name="connsiteY27" fmla="*/ 4957092 h 4957739"/>
              <a:gd name="connsiteX28" fmla="*/ 19873 w 5228120"/>
              <a:gd name="connsiteY28" fmla="*/ 4940609 h 4957739"/>
              <a:gd name="connsiteX29" fmla="*/ 19873 w 5228120"/>
              <a:gd name="connsiteY29" fmla="*/ 4191554 h 4957739"/>
              <a:gd name="connsiteX30" fmla="*/ 13009 w 5228120"/>
              <a:gd name="connsiteY30" fmla="*/ 4167103 h 4957739"/>
              <a:gd name="connsiteX31" fmla="*/ 19873 w 5228120"/>
              <a:gd name="connsiteY31" fmla="*/ 4141955 h 4957739"/>
              <a:gd name="connsiteX32" fmla="*/ 19873 w 5228120"/>
              <a:gd name="connsiteY32" fmla="*/ 3806821 h 4957739"/>
              <a:gd name="connsiteX33" fmla="*/ 19873 w 5228120"/>
              <a:gd name="connsiteY33" fmla="*/ 3762336 h 4957739"/>
              <a:gd name="connsiteX34" fmla="*/ 12558 w 5228120"/>
              <a:gd name="connsiteY34" fmla="*/ 3737490 h 4957739"/>
              <a:gd name="connsiteX35" fmla="*/ 4175 w 5228120"/>
              <a:gd name="connsiteY35" fmla="*/ 3712086 h 4957739"/>
              <a:gd name="connsiteX36" fmla="*/ 560 w 5228120"/>
              <a:gd name="connsiteY36" fmla="*/ 3687606 h 4957739"/>
              <a:gd name="connsiteX37" fmla="*/ 0 w 5228120"/>
              <a:gd name="connsiteY37" fmla="*/ 3668760 h 4957739"/>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44266 w 5228120"/>
              <a:gd name="connsiteY26" fmla="*/ 4957092 h 4957739"/>
              <a:gd name="connsiteX27" fmla="*/ 19873 w 5228120"/>
              <a:gd name="connsiteY27" fmla="*/ 4940609 h 4957739"/>
              <a:gd name="connsiteX28" fmla="*/ 19873 w 5228120"/>
              <a:gd name="connsiteY28" fmla="*/ 4191554 h 4957739"/>
              <a:gd name="connsiteX29" fmla="*/ 13009 w 5228120"/>
              <a:gd name="connsiteY29" fmla="*/ 4167103 h 4957739"/>
              <a:gd name="connsiteX30" fmla="*/ 19873 w 5228120"/>
              <a:gd name="connsiteY30" fmla="*/ 4141955 h 4957739"/>
              <a:gd name="connsiteX31" fmla="*/ 19873 w 5228120"/>
              <a:gd name="connsiteY31" fmla="*/ 3806821 h 4957739"/>
              <a:gd name="connsiteX32" fmla="*/ 19873 w 5228120"/>
              <a:gd name="connsiteY32" fmla="*/ 3762336 h 4957739"/>
              <a:gd name="connsiteX33" fmla="*/ 12558 w 5228120"/>
              <a:gd name="connsiteY33" fmla="*/ 3737490 h 4957739"/>
              <a:gd name="connsiteX34" fmla="*/ 4175 w 5228120"/>
              <a:gd name="connsiteY34" fmla="*/ 3712086 h 4957739"/>
              <a:gd name="connsiteX35" fmla="*/ 560 w 5228120"/>
              <a:gd name="connsiteY35" fmla="*/ 3687606 h 4957739"/>
              <a:gd name="connsiteX36" fmla="*/ 0 w 5228120"/>
              <a:gd name="connsiteY36" fmla="*/ 3668760 h 49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28120" h="4957739">
                <a:moveTo>
                  <a:pt x="0" y="3668760"/>
                </a:moveTo>
                <a:lnTo>
                  <a:pt x="4948" y="3649017"/>
                </a:lnTo>
                <a:cubicBezTo>
                  <a:pt x="5428" y="3643504"/>
                  <a:pt x="2348" y="3642047"/>
                  <a:pt x="2889" y="3635689"/>
                </a:cubicBezTo>
                <a:lnTo>
                  <a:pt x="8191" y="3610867"/>
                </a:lnTo>
                <a:lnTo>
                  <a:pt x="13074" y="3574556"/>
                </a:lnTo>
                <a:lnTo>
                  <a:pt x="18280" y="3549561"/>
                </a:lnTo>
                <a:lnTo>
                  <a:pt x="19873" y="3544741"/>
                </a:lnTo>
                <a:lnTo>
                  <a:pt x="19873" y="3381182"/>
                </a:lnTo>
                <a:lnTo>
                  <a:pt x="18092" y="3369117"/>
                </a:lnTo>
                <a:cubicBezTo>
                  <a:pt x="18686" y="3355549"/>
                  <a:pt x="19279" y="3341980"/>
                  <a:pt x="19873" y="3328412"/>
                </a:cubicBezTo>
                <a:lnTo>
                  <a:pt x="17446" y="3322501"/>
                </a:lnTo>
                <a:lnTo>
                  <a:pt x="19873" y="3282705"/>
                </a:lnTo>
                <a:cubicBezTo>
                  <a:pt x="19530" y="3269526"/>
                  <a:pt x="20072" y="3246690"/>
                  <a:pt x="17812" y="3239103"/>
                </a:cubicBezTo>
                <a:lnTo>
                  <a:pt x="12273" y="3235847"/>
                </a:lnTo>
                <a:cubicBezTo>
                  <a:pt x="12111" y="3232660"/>
                  <a:pt x="11948" y="3229472"/>
                  <a:pt x="11786" y="3226285"/>
                </a:cubicBezTo>
                <a:cubicBezTo>
                  <a:pt x="12210" y="3225585"/>
                  <a:pt x="11857" y="3211799"/>
                  <a:pt x="11892" y="3211231"/>
                </a:cubicBezTo>
                <a:lnTo>
                  <a:pt x="17706" y="3177510"/>
                </a:lnTo>
                <a:lnTo>
                  <a:pt x="14268" y="18774"/>
                </a:lnTo>
                <a:cubicBezTo>
                  <a:pt x="19746" y="9227"/>
                  <a:pt x="21251" y="7690"/>
                  <a:pt x="30700" y="2147"/>
                </a:cubicBezTo>
                <a:lnTo>
                  <a:pt x="44276" y="0"/>
                </a:lnTo>
                <a:lnTo>
                  <a:pt x="5196316" y="483"/>
                </a:lnTo>
                <a:cubicBezTo>
                  <a:pt x="5211913" y="528"/>
                  <a:pt x="5224547" y="13159"/>
                  <a:pt x="5224586" y="28755"/>
                </a:cubicBezTo>
                <a:cubicBezTo>
                  <a:pt x="5229299" y="850266"/>
                  <a:pt x="5229298" y="4108050"/>
                  <a:pt x="5224586" y="4929546"/>
                </a:cubicBezTo>
                <a:cubicBezTo>
                  <a:pt x="5224498" y="4945112"/>
                  <a:pt x="5211880" y="4957697"/>
                  <a:pt x="5196315" y="4957738"/>
                </a:cubicBezTo>
                <a:lnTo>
                  <a:pt x="5157924" y="4957738"/>
                </a:lnTo>
                <a:cubicBezTo>
                  <a:pt x="5157923" y="4957738"/>
                  <a:pt x="5157923" y="4957739"/>
                  <a:pt x="5157922" y="4957739"/>
                </a:cubicBezTo>
                <a:lnTo>
                  <a:pt x="44266" y="4957092"/>
                </a:lnTo>
                <a:cubicBezTo>
                  <a:pt x="30798" y="4957039"/>
                  <a:pt x="19909" y="4949683"/>
                  <a:pt x="19873" y="4940609"/>
                </a:cubicBezTo>
                <a:lnTo>
                  <a:pt x="19873" y="4191554"/>
                </a:lnTo>
                <a:lnTo>
                  <a:pt x="13009" y="4167103"/>
                </a:lnTo>
                <a:cubicBezTo>
                  <a:pt x="13312" y="4153381"/>
                  <a:pt x="17586" y="4150338"/>
                  <a:pt x="19873" y="4141955"/>
                </a:cubicBezTo>
                <a:lnTo>
                  <a:pt x="19873" y="3806821"/>
                </a:lnTo>
                <a:lnTo>
                  <a:pt x="19873" y="3762336"/>
                </a:lnTo>
                <a:lnTo>
                  <a:pt x="12558" y="3737490"/>
                </a:lnTo>
                <a:cubicBezTo>
                  <a:pt x="18407" y="3727494"/>
                  <a:pt x="6970" y="3720184"/>
                  <a:pt x="4175" y="3712086"/>
                </a:cubicBezTo>
                <a:lnTo>
                  <a:pt x="560" y="3687606"/>
                </a:lnTo>
                <a:cubicBezTo>
                  <a:pt x="373" y="3681324"/>
                  <a:pt x="187" y="3675042"/>
                  <a:pt x="0" y="3668760"/>
                </a:cubicBezTo>
                <a:close/>
              </a:path>
            </a:pathLst>
          </a:custGeom>
          <a:solidFill>
            <a:srgbClr val="FFFFFF"/>
          </a:solidFill>
          <a:ln w="9525" cap="flat">
            <a:noFill/>
            <a:prstDash val="solid"/>
            <a:miter/>
          </a:ln>
        </p:spPr>
        <p:txBody>
          <a:bodyPr wrap="square" rtlCol="0" anchor="ctr">
            <a:noAutofit/>
          </a:bodyPr>
          <a:lstStyle/>
          <a:p>
            <a:endParaRPr lang="en-US"/>
          </a:p>
        </p:txBody>
      </p:sp>
      <p:sp>
        <p:nvSpPr>
          <p:cNvPr id="64" name="Freeform: Shape 63">
            <a:extLst>
              <a:ext uri="{FF2B5EF4-FFF2-40B4-BE49-F238E27FC236}">
                <a16:creationId xmlns:a16="http://schemas.microsoft.com/office/drawing/2014/main" id="{165B8C92-2D61-44A2-857C-E6980C2A2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6252" y="16980"/>
            <a:ext cx="464589" cy="1772054"/>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black sports car driving on a road with mountains in the background&#10;&#10;Description automatically generated with medium confidence">
            <a:extLst>
              <a:ext uri="{FF2B5EF4-FFF2-40B4-BE49-F238E27FC236}">
                <a16:creationId xmlns:a16="http://schemas.microsoft.com/office/drawing/2014/main" id="{ADF876E0-B07E-674E-8BB5-5B4483B9DFCB}"/>
              </a:ext>
            </a:extLst>
          </p:cNvPr>
          <p:cNvPicPr>
            <a:picLocks noChangeAspect="1"/>
          </p:cNvPicPr>
          <p:nvPr/>
        </p:nvPicPr>
        <p:blipFill rotWithShape="1">
          <a:blip r:embed="rId4"/>
          <a:srcRect t="4899" r="1" b="2904"/>
          <a:stretch/>
        </p:blipFill>
        <p:spPr>
          <a:xfrm rot="183814">
            <a:off x="4367972" y="1663170"/>
            <a:ext cx="4035410" cy="2092818"/>
          </a:xfrm>
          <a:prstGeom prst="rect">
            <a:avLst/>
          </a:prstGeom>
        </p:spPr>
      </p:pic>
      <p:pic>
        <p:nvPicPr>
          <p:cNvPr id="20" name="Picture 19" descr="Logo&#10;&#10;Description automatically generated">
            <a:extLst>
              <a:ext uri="{FF2B5EF4-FFF2-40B4-BE49-F238E27FC236}">
                <a16:creationId xmlns:a16="http://schemas.microsoft.com/office/drawing/2014/main" id="{053A1F7A-3128-7148-90D7-1AC1B8D88316}"/>
              </a:ext>
            </a:extLst>
          </p:cNvPr>
          <p:cNvPicPr>
            <a:picLocks noChangeAspect="1"/>
          </p:cNvPicPr>
          <p:nvPr/>
        </p:nvPicPr>
        <p:blipFill>
          <a:blip r:embed="rId5"/>
          <a:stretch>
            <a:fillRect/>
          </a:stretch>
        </p:blipFill>
        <p:spPr>
          <a:xfrm rot="21417838">
            <a:off x="8950365" y="929366"/>
            <a:ext cx="2963574" cy="2963574"/>
          </a:xfrm>
          <a:prstGeom prst="rect">
            <a:avLst/>
          </a:prstGeom>
        </p:spPr>
      </p:pic>
      <p:grpSp>
        <p:nvGrpSpPr>
          <p:cNvPr id="66" name="Group 65">
            <a:extLst>
              <a:ext uri="{FF2B5EF4-FFF2-40B4-BE49-F238E27FC236}">
                <a16:creationId xmlns:a16="http://schemas.microsoft.com/office/drawing/2014/main" id="{64995A17-E040-4E63-AD18-A5617F1791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67" name="Group 66">
              <a:extLst>
                <a:ext uri="{FF2B5EF4-FFF2-40B4-BE49-F238E27FC236}">
                  <a16:creationId xmlns:a16="http://schemas.microsoft.com/office/drawing/2014/main" id="{48C1DD54-FCBE-4348-9491-4F25CFCACB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69" name="Straight Connector 68">
                <a:extLst>
                  <a:ext uri="{FF2B5EF4-FFF2-40B4-BE49-F238E27FC236}">
                    <a16:creationId xmlns:a16="http://schemas.microsoft.com/office/drawing/2014/main" id="{4F9869E4-58B5-469C-AEF8-6822DF1861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8A5FDB-60B2-40F6-962D-43B7CF0B47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77523551-16BB-4CE4-8720-EB8F7C733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0623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9CBC-9F94-324F-9FB9-AF4AD8CDF1B0}"/>
              </a:ext>
            </a:extLst>
          </p:cNvPr>
          <p:cNvSpPr>
            <a:spLocks noGrp="1"/>
          </p:cNvSpPr>
          <p:nvPr>
            <p:ph type="title"/>
          </p:nvPr>
        </p:nvSpPr>
        <p:spPr>
          <a:xfrm>
            <a:off x="0" y="132735"/>
            <a:ext cx="9493249" cy="954958"/>
          </a:xfrm>
        </p:spPr>
        <p:txBody>
          <a:bodyPr/>
          <a:lstStyle/>
          <a:p>
            <a:r>
              <a:rPr lang="en-NG" dirty="0"/>
              <a:t>Our AIM!</a:t>
            </a:r>
          </a:p>
        </p:txBody>
      </p:sp>
      <p:sp>
        <p:nvSpPr>
          <p:cNvPr id="3" name="Content Placeholder 2">
            <a:extLst>
              <a:ext uri="{FF2B5EF4-FFF2-40B4-BE49-F238E27FC236}">
                <a16:creationId xmlns:a16="http://schemas.microsoft.com/office/drawing/2014/main" id="{10BD2E2E-8469-CA46-9105-5E0EB2FBA30D}"/>
              </a:ext>
            </a:extLst>
          </p:cNvPr>
          <p:cNvSpPr>
            <a:spLocks noGrp="1"/>
          </p:cNvSpPr>
          <p:nvPr>
            <p:ph idx="1"/>
          </p:nvPr>
        </p:nvSpPr>
        <p:spPr>
          <a:xfrm>
            <a:off x="132735" y="1445342"/>
            <a:ext cx="10579715" cy="4726857"/>
          </a:xfrm>
        </p:spPr>
        <p:txBody>
          <a:bodyPr>
            <a:normAutofit/>
          </a:bodyPr>
          <a:lstStyle/>
          <a:p>
            <a:r>
              <a:rPr lang="en-NG" sz="3200" b="1" dirty="0">
                <a:latin typeface="Bookman Old Style" panose="02050604050505020204" pitchFamily="18" charset="0"/>
              </a:rPr>
              <a:t>Our aim in strategising </a:t>
            </a:r>
            <a:r>
              <a:rPr lang="en-GB" sz="3200" b="1" dirty="0">
                <a:latin typeface="Bookman Old Style" panose="02050604050505020204" pitchFamily="18" charset="0"/>
              </a:rPr>
              <a:t>is to stay relevant through the ages, if you use all the strategies that you formulate and you’re still not relevant, then the whole exercise is futile. </a:t>
            </a:r>
          </a:p>
          <a:p>
            <a:r>
              <a:rPr lang="en-GB" sz="3200" b="1" dirty="0">
                <a:latin typeface="Bookman Old Style" panose="02050604050505020204" pitchFamily="18" charset="0"/>
              </a:rPr>
              <a:t>So, in this paper, while we’re going to throw up a lot of strategies, our focus and aim should always be to stay relevant!</a:t>
            </a:r>
            <a:endParaRPr lang="en-NG" sz="3200" b="1" dirty="0">
              <a:latin typeface="Bookman Old Style" panose="02050604050505020204" pitchFamily="18" charset="0"/>
            </a:endParaRPr>
          </a:p>
        </p:txBody>
      </p:sp>
    </p:spTree>
    <p:extLst>
      <p:ext uri="{BB962C8B-B14F-4D97-AF65-F5344CB8AC3E}">
        <p14:creationId xmlns:p14="http://schemas.microsoft.com/office/powerpoint/2010/main" val="6406205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31ED-3A6B-704C-8965-046A786E4DC6}"/>
              </a:ext>
            </a:extLst>
          </p:cNvPr>
          <p:cNvSpPr>
            <a:spLocks noGrp="1"/>
          </p:cNvSpPr>
          <p:nvPr>
            <p:ph type="title"/>
          </p:nvPr>
        </p:nvSpPr>
        <p:spPr>
          <a:xfrm>
            <a:off x="530431" y="284266"/>
            <a:ext cx="9493249" cy="803069"/>
          </a:xfrm>
        </p:spPr>
        <p:txBody>
          <a:bodyPr/>
          <a:lstStyle/>
          <a:p>
            <a:pPr>
              <a:defRPr/>
            </a:pPr>
            <a:r>
              <a:rPr lang="en-US" dirty="0"/>
              <a:t>SECTION D</a:t>
            </a:r>
          </a:p>
        </p:txBody>
      </p:sp>
      <p:sp>
        <p:nvSpPr>
          <p:cNvPr id="64515" name="Content Placeholder 2">
            <a:extLst>
              <a:ext uri="{FF2B5EF4-FFF2-40B4-BE49-F238E27FC236}">
                <a16:creationId xmlns:a16="http://schemas.microsoft.com/office/drawing/2014/main" id="{47C4BF1D-1738-014A-9C93-90A3BFD08155}"/>
              </a:ext>
            </a:extLst>
          </p:cNvPr>
          <p:cNvSpPr>
            <a:spLocks noGrp="1"/>
          </p:cNvSpPr>
          <p:nvPr>
            <p:ph idx="1"/>
          </p:nvPr>
        </p:nvSpPr>
        <p:spPr>
          <a:xfrm>
            <a:off x="530431" y="1237378"/>
            <a:ext cx="9493250" cy="3854167"/>
          </a:xfrm>
        </p:spPr>
        <p:txBody>
          <a:bodyPr/>
          <a:lstStyle/>
          <a:p>
            <a:pPr marL="0" indent="0" algn="ctr">
              <a:buNone/>
            </a:pPr>
            <a:endParaRPr lang="en-US" altLang="en-NG" sz="6000" b="1" dirty="0"/>
          </a:p>
          <a:p>
            <a:pPr marL="0" indent="0" algn="ctr">
              <a:buNone/>
            </a:pPr>
            <a:r>
              <a:rPr lang="en-US" altLang="en-NG" sz="7200" b="1" dirty="0"/>
              <a:t>REPORTING</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0E2F-7543-A242-A67A-255C5681737A}"/>
              </a:ext>
            </a:extLst>
          </p:cNvPr>
          <p:cNvSpPr>
            <a:spLocks noGrp="1"/>
          </p:cNvSpPr>
          <p:nvPr>
            <p:ph type="title"/>
          </p:nvPr>
        </p:nvSpPr>
        <p:spPr>
          <a:xfrm>
            <a:off x="1662112" y="0"/>
            <a:ext cx="9493249" cy="749300"/>
          </a:xfrm>
        </p:spPr>
        <p:txBody>
          <a:bodyPr>
            <a:normAutofit fontScale="90000"/>
          </a:bodyPr>
          <a:lstStyle/>
          <a:p>
            <a:r>
              <a:rPr lang="en-NG" dirty="0"/>
              <a:t>REPORTING </a:t>
            </a:r>
          </a:p>
        </p:txBody>
      </p:sp>
      <p:sp>
        <p:nvSpPr>
          <p:cNvPr id="3" name="Content Placeholder 2">
            <a:extLst>
              <a:ext uri="{FF2B5EF4-FFF2-40B4-BE49-F238E27FC236}">
                <a16:creationId xmlns:a16="http://schemas.microsoft.com/office/drawing/2014/main" id="{C7E215C3-68DB-1644-B398-49E6E414DAA7}"/>
              </a:ext>
            </a:extLst>
          </p:cNvPr>
          <p:cNvSpPr>
            <a:spLocks noGrp="1"/>
          </p:cNvSpPr>
          <p:nvPr>
            <p:ph idx="1"/>
          </p:nvPr>
        </p:nvSpPr>
        <p:spPr>
          <a:xfrm>
            <a:off x="109537" y="1271588"/>
            <a:ext cx="11972925" cy="5186362"/>
          </a:xfrm>
        </p:spPr>
        <p:txBody>
          <a:bodyPr>
            <a:normAutofit lnSpcReduction="10000"/>
          </a:bodyPr>
          <a:lstStyle/>
          <a:p>
            <a:pPr>
              <a:lnSpc>
                <a:spcPct val="150000"/>
              </a:lnSpc>
            </a:pPr>
            <a:r>
              <a:rPr lang="en-GB" sz="3200" b="1" dirty="0">
                <a:latin typeface="Bookman Old Style" panose="02050604050505020204" pitchFamily="18" charset="0"/>
              </a:rPr>
              <a:t>The mandate received from God is that we should let our light shine so that men would see our good works and glorify our father in heaven. </a:t>
            </a:r>
          </a:p>
          <a:p>
            <a:pPr>
              <a:lnSpc>
                <a:spcPct val="150000"/>
              </a:lnSpc>
            </a:pPr>
            <a:r>
              <a:rPr lang="en-GB" sz="3200" b="1" dirty="0">
                <a:latin typeface="Bookman Old Style" panose="02050604050505020204" pitchFamily="18" charset="0"/>
              </a:rPr>
              <a:t>The only thing that follows us when we die are good works (Revelations 14:13), which are being recorded in the recording portal, named ‘The Book of Works’ in heaven, out of which everyone will be judged. </a:t>
            </a:r>
            <a:endParaRPr lang="en-NG" sz="3200" b="1" dirty="0">
              <a:latin typeface="Bookman Old Style" panose="02050604050505020204" pitchFamily="18" charset="0"/>
            </a:endParaRPr>
          </a:p>
        </p:txBody>
      </p:sp>
    </p:spTree>
    <p:extLst>
      <p:ext uri="{BB962C8B-B14F-4D97-AF65-F5344CB8AC3E}">
        <p14:creationId xmlns:p14="http://schemas.microsoft.com/office/powerpoint/2010/main" val="36829347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0E2F-7543-A242-A67A-255C5681737A}"/>
              </a:ext>
            </a:extLst>
          </p:cNvPr>
          <p:cNvSpPr>
            <a:spLocks noGrp="1"/>
          </p:cNvSpPr>
          <p:nvPr>
            <p:ph type="title"/>
          </p:nvPr>
        </p:nvSpPr>
        <p:spPr>
          <a:xfrm>
            <a:off x="1662112" y="0"/>
            <a:ext cx="9493249" cy="749300"/>
          </a:xfrm>
        </p:spPr>
        <p:txBody>
          <a:bodyPr>
            <a:normAutofit fontScale="90000"/>
          </a:bodyPr>
          <a:lstStyle/>
          <a:p>
            <a:r>
              <a:rPr lang="en-NG" dirty="0"/>
              <a:t>REPORTING </a:t>
            </a:r>
          </a:p>
        </p:txBody>
      </p:sp>
      <p:sp>
        <p:nvSpPr>
          <p:cNvPr id="3" name="Content Placeholder 2">
            <a:extLst>
              <a:ext uri="{FF2B5EF4-FFF2-40B4-BE49-F238E27FC236}">
                <a16:creationId xmlns:a16="http://schemas.microsoft.com/office/drawing/2014/main" id="{C7E215C3-68DB-1644-B398-49E6E414DAA7}"/>
              </a:ext>
            </a:extLst>
          </p:cNvPr>
          <p:cNvSpPr>
            <a:spLocks noGrp="1"/>
          </p:cNvSpPr>
          <p:nvPr>
            <p:ph idx="1"/>
          </p:nvPr>
        </p:nvSpPr>
        <p:spPr>
          <a:xfrm>
            <a:off x="109537" y="1271588"/>
            <a:ext cx="11972925" cy="5186362"/>
          </a:xfrm>
        </p:spPr>
        <p:txBody>
          <a:bodyPr>
            <a:normAutofit lnSpcReduction="10000"/>
          </a:bodyPr>
          <a:lstStyle/>
          <a:p>
            <a:pPr>
              <a:lnSpc>
                <a:spcPct val="150000"/>
              </a:lnSpc>
            </a:pPr>
            <a:r>
              <a:rPr lang="en-GB" sz="4800" b="1" dirty="0">
                <a:latin typeface="Bookman Old Style" panose="02050604050505020204" pitchFamily="18" charset="0"/>
              </a:rPr>
              <a:t>This is why reporting is so crucial to our work, as not reporting can be seen as robbing God of the glory due to him from the acknowledging audience.</a:t>
            </a:r>
            <a:endParaRPr lang="en-NG" sz="4800" b="1" dirty="0">
              <a:latin typeface="Bookman Old Style" panose="02050604050505020204" pitchFamily="18" charset="0"/>
            </a:endParaRPr>
          </a:p>
        </p:txBody>
      </p:sp>
    </p:spTree>
    <p:extLst>
      <p:ext uri="{BB962C8B-B14F-4D97-AF65-F5344CB8AC3E}">
        <p14:creationId xmlns:p14="http://schemas.microsoft.com/office/powerpoint/2010/main" val="10134627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0E2F-7543-A242-A67A-255C5681737A}"/>
              </a:ext>
            </a:extLst>
          </p:cNvPr>
          <p:cNvSpPr>
            <a:spLocks noGrp="1"/>
          </p:cNvSpPr>
          <p:nvPr>
            <p:ph type="title"/>
          </p:nvPr>
        </p:nvSpPr>
        <p:spPr>
          <a:xfrm>
            <a:off x="1662112" y="0"/>
            <a:ext cx="9493249" cy="749300"/>
          </a:xfrm>
        </p:spPr>
        <p:txBody>
          <a:bodyPr>
            <a:normAutofit fontScale="90000"/>
          </a:bodyPr>
          <a:lstStyle/>
          <a:p>
            <a:r>
              <a:rPr lang="en-NG" dirty="0"/>
              <a:t>REPORTING </a:t>
            </a:r>
          </a:p>
        </p:txBody>
      </p:sp>
      <p:sp>
        <p:nvSpPr>
          <p:cNvPr id="3" name="Content Placeholder 2">
            <a:extLst>
              <a:ext uri="{FF2B5EF4-FFF2-40B4-BE49-F238E27FC236}">
                <a16:creationId xmlns:a16="http://schemas.microsoft.com/office/drawing/2014/main" id="{C7E215C3-68DB-1644-B398-49E6E414DAA7}"/>
              </a:ext>
            </a:extLst>
          </p:cNvPr>
          <p:cNvSpPr>
            <a:spLocks noGrp="1"/>
          </p:cNvSpPr>
          <p:nvPr>
            <p:ph idx="1"/>
          </p:nvPr>
        </p:nvSpPr>
        <p:spPr>
          <a:xfrm>
            <a:off x="109537" y="1271588"/>
            <a:ext cx="11972925" cy="5186362"/>
          </a:xfrm>
        </p:spPr>
        <p:txBody>
          <a:bodyPr>
            <a:normAutofit/>
          </a:bodyPr>
          <a:lstStyle/>
          <a:p>
            <a:pPr>
              <a:lnSpc>
                <a:spcPct val="150000"/>
              </a:lnSpc>
            </a:pPr>
            <a:r>
              <a:rPr lang="en-GB" sz="3600" b="1" dirty="0">
                <a:latin typeface="Bookman Old Style" panose="02050604050505020204" pitchFamily="18" charset="0"/>
              </a:rPr>
              <a:t>It is in view of this fact, that the mission and the General Overseer frowns at those regions and provinces that fail to report, as they could be viewed as the ACHAN in our midst, and we do not want the sin of one region or province to be visited on the mission. </a:t>
            </a:r>
            <a:endParaRPr lang="en-NG" sz="3600" b="1" dirty="0">
              <a:latin typeface="Bookman Old Style" panose="02050604050505020204" pitchFamily="18" charset="0"/>
            </a:endParaRPr>
          </a:p>
          <a:p>
            <a:endParaRPr lang="en-NG" sz="3600" b="1" dirty="0">
              <a:latin typeface="Bookman Old Style" panose="02050604050505020204" pitchFamily="18" charset="0"/>
            </a:endParaRPr>
          </a:p>
        </p:txBody>
      </p:sp>
    </p:spTree>
    <p:extLst>
      <p:ext uri="{BB962C8B-B14F-4D97-AF65-F5344CB8AC3E}">
        <p14:creationId xmlns:p14="http://schemas.microsoft.com/office/powerpoint/2010/main" val="6602922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4DF0-CB99-CD43-989E-BD3BBD8B07EB}"/>
              </a:ext>
            </a:extLst>
          </p:cNvPr>
          <p:cNvSpPr>
            <a:spLocks noGrp="1"/>
          </p:cNvSpPr>
          <p:nvPr>
            <p:ph type="title"/>
          </p:nvPr>
        </p:nvSpPr>
        <p:spPr>
          <a:xfrm>
            <a:off x="285008" y="-708170"/>
            <a:ext cx="8229600" cy="1600201"/>
          </a:xfrm>
        </p:spPr>
        <p:txBody>
          <a:bodyPr/>
          <a:lstStyle/>
          <a:p>
            <a:pPr>
              <a:defRPr/>
            </a:pPr>
            <a:r>
              <a:rPr lang="en-US" dirty="0"/>
              <a:t>REPORTING</a:t>
            </a:r>
          </a:p>
        </p:txBody>
      </p:sp>
      <p:sp>
        <p:nvSpPr>
          <p:cNvPr id="46083" name="Content Placeholder 2">
            <a:extLst>
              <a:ext uri="{FF2B5EF4-FFF2-40B4-BE49-F238E27FC236}">
                <a16:creationId xmlns:a16="http://schemas.microsoft.com/office/drawing/2014/main" id="{A135BFCA-7555-8C41-87F2-5784613B8C23}"/>
              </a:ext>
            </a:extLst>
          </p:cNvPr>
          <p:cNvSpPr>
            <a:spLocks noGrp="1"/>
          </p:cNvSpPr>
          <p:nvPr>
            <p:ph idx="1"/>
          </p:nvPr>
        </p:nvSpPr>
        <p:spPr>
          <a:xfrm>
            <a:off x="285008" y="1196976"/>
            <a:ext cx="9936905" cy="5370079"/>
          </a:xfrm>
        </p:spPr>
        <p:txBody>
          <a:bodyPr>
            <a:normAutofit fontScale="92500" lnSpcReduction="20000"/>
          </a:bodyPr>
          <a:lstStyle/>
          <a:p>
            <a:pPr marL="0" indent="0" algn="ctr">
              <a:buNone/>
            </a:pPr>
            <a:r>
              <a:rPr lang="en-US" altLang="en-US" sz="4000" b="1" dirty="0"/>
              <a:t>WORST REPORTING </a:t>
            </a:r>
            <a:r>
              <a:rPr lang="en-US" altLang="en-US" sz="4000" b="1" u="sng" dirty="0">
                <a:highlight>
                  <a:srgbClr val="FFFF00"/>
                </a:highlight>
              </a:rPr>
              <a:t>REGIONS</a:t>
            </a:r>
          </a:p>
          <a:p>
            <a:pPr marL="0" indent="0" algn="ctr">
              <a:buNone/>
            </a:pPr>
            <a:r>
              <a:rPr lang="en-US" altLang="en-US" sz="4000" b="1" dirty="0"/>
              <a:t>IN OCTOBER 2021</a:t>
            </a:r>
          </a:p>
          <a:p>
            <a:pPr marL="0" indent="0">
              <a:buNone/>
            </a:pPr>
            <a:r>
              <a:rPr lang="en-US" altLang="en-US" sz="2800" b="1" dirty="0"/>
              <a:t>REGION- 12	               </a:t>
            </a:r>
            <a:r>
              <a:rPr lang="en-US" altLang="en-US" sz="2800" b="1" dirty="0">
                <a:solidFill>
                  <a:schemeClr val="accent1"/>
                </a:solidFill>
              </a:rPr>
              <a:t>0%</a:t>
            </a:r>
          </a:p>
          <a:p>
            <a:pPr marL="0" indent="0">
              <a:buNone/>
            </a:pPr>
            <a:r>
              <a:rPr lang="en-US" altLang="en-US" sz="2800" b="1" dirty="0"/>
              <a:t>REGION- 14           	</a:t>
            </a:r>
            <a:r>
              <a:rPr lang="en-US" altLang="en-US" sz="2800" b="1" dirty="0">
                <a:solidFill>
                  <a:schemeClr val="accent1"/>
                </a:solidFill>
              </a:rPr>
              <a:t>0%</a:t>
            </a:r>
          </a:p>
          <a:p>
            <a:pPr marL="0" indent="0">
              <a:buNone/>
            </a:pPr>
            <a:r>
              <a:rPr lang="en-US" altLang="en-US" sz="2800" b="1" dirty="0"/>
              <a:t>REGION- 17	               </a:t>
            </a:r>
            <a:r>
              <a:rPr lang="en-US" altLang="en-US" sz="2800" b="1" dirty="0">
                <a:solidFill>
                  <a:schemeClr val="accent1"/>
                </a:solidFill>
              </a:rPr>
              <a:t>0%</a:t>
            </a:r>
          </a:p>
          <a:p>
            <a:pPr marL="0" indent="0">
              <a:buNone/>
            </a:pPr>
            <a:r>
              <a:rPr lang="en-US" altLang="en-US" sz="2800" b="1" dirty="0"/>
              <a:t>REGION- 28           	</a:t>
            </a:r>
            <a:r>
              <a:rPr lang="en-US" altLang="en-US" sz="2800" b="1" dirty="0">
                <a:solidFill>
                  <a:schemeClr val="accent1"/>
                </a:solidFill>
              </a:rPr>
              <a:t>0%</a:t>
            </a:r>
          </a:p>
          <a:p>
            <a:pPr marL="0" indent="0">
              <a:buNone/>
            </a:pPr>
            <a:r>
              <a:rPr lang="en-US" altLang="en-US" sz="2800" b="1" dirty="0"/>
              <a:t>REGION- 32	               </a:t>
            </a:r>
            <a:r>
              <a:rPr lang="en-US" altLang="en-US" sz="2800" b="1" dirty="0">
                <a:solidFill>
                  <a:schemeClr val="accent1"/>
                </a:solidFill>
              </a:rPr>
              <a:t>0%</a:t>
            </a:r>
          </a:p>
          <a:p>
            <a:pPr marL="0" indent="0">
              <a:buNone/>
            </a:pPr>
            <a:r>
              <a:rPr lang="en-US" altLang="en-US" sz="2800" b="1" dirty="0"/>
              <a:t>REGION- 5	               </a:t>
            </a:r>
            <a:r>
              <a:rPr lang="en-US" altLang="en-US" sz="2800" b="1" dirty="0">
                <a:solidFill>
                  <a:schemeClr val="accent1"/>
                </a:solidFill>
              </a:rPr>
              <a:t>0%</a:t>
            </a:r>
          </a:p>
          <a:p>
            <a:pPr marL="0" indent="0">
              <a:buNone/>
            </a:pPr>
            <a:r>
              <a:rPr lang="en-US" altLang="en-US" sz="2800" b="1" dirty="0"/>
              <a:t>REGION- 6	               </a:t>
            </a:r>
            <a:r>
              <a:rPr lang="en-US" altLang="en-US" sz="2800" b="1" dirty="0">
                <a:solidFill>
                  <a:schemeClr val="accent1"/>
                </a:solidFill>
              </a:rPr>
              <a:t>0%</a:t>
            </a:r>
          </a:p>
          <a:p>
            <a:pPr marL="0" indent="0">
              <a:buNone/>
            </a:pPr>
            <a:endParaRPr lang="en-US" altLang="en-US" sz="2800" b="1" dirty="0"/>
          </a:p>
          <a:p>
            <a:pPr marL="0" indent="0">
              <a:buNone/>
            </a:pPr>
            <a:endParaRPr lang="en-US" altLang="en-US" sz="4400" b="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21E73-16D4-9A44-921F-A97F039A3A79}"/>
              </a:ext>
            </a:extLst>
          </p:cNvPr>
          <p:cNvSpPr>
            <a:spLocks noGrp="1"/>
          </p:cNvSpPr>
          <p:nvPr>
            <p:ph type="title"/>
          </p:nvPr>
        </p:nvSpPr>
        <p:spPr>
          <a:xfrm>
            <a:off x="138545" y="-788988"/>
            <a:ext cx="9493249" cy="1577975"/>
          </a:xfrm>
        </p:spPr>
        <p:txBody>
          <a:bodyPr/>
          <a:lstStyle/>
          <a:p>
            <a:pPr>
              <a:defRPr/>
            </a:pPr>
            <a:r>
              <a:rPr lang="en-US" dirty="0"/>
              <a:t>REPORTING</a:t>
            </a:r>
          </a:p>
        </p:txBody>
      </p:sp>
      <p:sp>
        <p:nvSpPr>
          <p:cNvPr id="47107" name="Content Placeholder 2">
            <a:extLst>
              <a:ext uri="{FF2B5EF4-FFF2-40B4-BE49-F238E27FC236}">
                <a16:creationId xmlns:a16="http://schemas.microsoft.com/office/drawing/2014/main" id="{702D5064-3B0B-1B45-8CCE-73067F1A1341}"/>
              </a:ext>
            </a:extLst>
          </p:cNvPr>
          <p:cNvSpPr>
            <a:spLocks noGrp="1"/>
          </p:cNvSpPr>
          <p:nvPr>
            <p:ph idx="1"/>
          </p:nvPr>
        </p:nvSpPr>
        <p:spPr>
          <a:xfrm>
            <a:off x="138545" y="1116282"/>
            <a:ext cx="10573905" cy="5055918"/>
          </a:xfrm>
          <a:ln w="6350">
            <a:solidFill>
              <a:schemeClr val="tx1"/>
            </a:solidFill>
          </a:ln>
        </p:spPr>
        <p:txBody>
          <a:bodyPr>
            <a:normAutofit fontScale="85000" lnSpcReduction="20000"/>
          </a:bodyPr>
          <a:lstStyle/>
          <a:p>
            <a:pPr marL="0" indent="0" algn="ctr">
              <a:buNone/>
            </a:pPr>
            <a:r>
              <a:rPr lang="en-US" altLang="en-US" sz="4000" b="1" dirty="0"/>
              <a:t>WORST REPORTING </a:t>
            </a:r>
            <a:r>
              <a:rPr lang="en-US" altLang="en-US" sz="4000" b="1" u="sng" dirty="0">
                <a:highlight>
                  <a:srgbClr val="FFFF00"/>
                </a:highlight>
              </a:rPr>
              <a:t>PROVINCES</a:t>
            </a:r>
          </a:p>
          <a:p>
            <a:pPr marL="0" indent="0" algn="ctr">
              <a:buNone/>
            </a:pPr>
            <a:r>
              <a:rPr lang="en-US" altLang="en-US" sz="2800" b="1" dirty="0"/>
              <a:t>OCTOBER 2021</a:t>
            </a:r>
          </a:p>
          <a:p>
            <a:pPr marL="0" indent="0">
              <a:buNone/>
            </a:pPr>
            <a:r>
              <a:rPr lang="en-US" altLang="en-US" sz="3200" b="1" dirty="0"/>
              <a:t>ABIA PROVINCE  2         			</a:t>
            </a:r>
            <a:r>
              <a:rPr lang="en-US" altLang="en-US" sz="3200" b="1" dirty="0">
                <a:solidFill>
                  <a:schemeClr val="accent1"/>
                </a:solidFill>
              </a:rPr>
              <a:t>0%</a:t>
            </a:r>
          </a:p>
          <a:p>
            <a:pPr marL="0" indent="0">
              <a:buNone/>
            </a:pPr>
            <a:r>
              <a:rPr lang="en-US" altLang="en-US" sz="3200" b="1" dirty="0"/>
              <a:t>AKWA IBOM PROVINCE 9   				</a:t>
            </a:r>
            <a:r>
              <a:rPr lang="en-US" altLang="en-US" sz="3200" b="1" dirty="0">
                <a:solidFill>
                  <a:schemeClr val="accent1"/>
                </a:solidFill>
              </a:rPr>
              <a:t>1%</a:t>
            </a:r>
          </a:p>
          <a:p>
            <a:pPr marL="0" indent="0">
              <a:buNone/>
            </a:pPr>
            <a:r>
              <a:rPr lang="en-US" altLang="en-US" sz="3200" b="1" dirty="0"/>
              <a:t>ANAMBRA PROVINCE 2   				</a:t>
            </a:r>
            <a:r>
              <a:rPr lang="en-US" altLang="en-US" sz="3200" b="1" dirty="0">
                <a:solidFill>
                  <a:schemeClr val="accent1"/>
                </a:solidFill>
              </a:rPr>
              <a:t>1%</a:t>
            </a:r>
          </a:p>
          <a:p>
            <a:pPr marL="0" indent="0">
              <a:buNone/>
            </a:pPr>
            <a:r>
              <a:rPr lang="en-US" altLang="en-US" sz="3200" b="1" dirty="0"/>
              <a:t>AKWA IBOM PROVINCE 1   				</a:t>
            </a:r>
            <a:r>
              <a:rPr lang="en-US" altLang="en-US" sz="3200" b="1" dirty="0">
                <a:solidFill>
                  <a:schemeClr val="accent1"/>
                </a:solidFill>
              </a:rPr>
              <a:t>2%</a:t>
            </a:r>
          </a:p>
          <a:p>
            <a:pPr marL="0" indent="0">
              <a:buNone/>
            </a:pPr>
            <a:r>
              <a:rPr lang="en-US" altLang="en-US" sz="3200" b="1" dirty="0"/>
              <a:t>BAYELSA PROVINCE 3   				</a:t>
            </a:r>
            <a:r>
              <a:rPr lang="en-US" altLang="en-US" sz="3200" b="1" dirty="0">
                <a:solidFill>
                  <a:schemeClr val="accent1"/>
                </a:solidFill>
              </a:rPr>
              <a:t>2%</a:t>
            </a:r>
          </a:p>
          <a:p>
            <a:pPr marL="0" indent="0">
              <a:buNone/>
            </a:pPr>
            <a:r>
              <a:rPr lang="en-US" altLang="en-US" sz="3200" b="1" dirty="0"/>
              <a:t>OYO PROVINCE 7   					</a:t>
            </a:r>
            <a:r>
              <a:rPr lang="en-US" altLang="en-US" sz="3200" b="1" dirty="0">
                <a:solidFill>
                  <a:schemeClr val="accent1"/>
                </a:solidFill>
              </a:rPr>
              <a:t>2%</a:t>
            </a:r>
          </a:p>
          <a:p>
            <a:pPr marL="0" indent="0">
              <a:buNone/>
            </a:pPr>
            <a:r>
              <a:rPr lang="en-US" altLang="en-US" sz="3200" b="1" dirty="0"/>
              <a:t>AKWA IBOM PROVINCE 5   				</a:t>
            </a:r>
            <a:r>
              <a:rPr lang="en-US" altLang="en-US" sz="3200" b="1" dirty="0">
                <a:solidFill>
                  <a:schemeClr val="accent1"/>
                </a:solidFill>
              </a:rPr>
              <a:t>2.5%</a:t>
            </a:r>
          </a:p>
          <a:p>
            <a:pPr marL="0" indent="0" algn="ctr">
              <a:buNone/>
            </a:pPr>
            <a:endParaRPr lang="en-US" altLang="en-US" sz="3200" b="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16A2-AD42-C240-92B1-CCB04E8B4715}"/>
              </a:ext>
            </a:extLst>
          </p:cNvPr>
          <p:cNvSpPr>
            <a:spLocks noGrp="1"/>
          </p:cNvSpPr>
          <p:nvPr>
            <p:ph type="title"/>
          </p:nvPr>
        </p:nvSpPr>
        <p:spPr>
          <a:xfrm>
            <a:off x="138545" y="130628"/>
            <a:ext cx="9493249" cy="767443"/>
          </a:xfrm>
        </p:spPr>
        <p:txBody>
          <a:bodyPr/>
          <a:lstStyle/>
          <a:p>
            <a:pPr>
              <a:defRPr/>
            </a:pPr>
            <a:r>
              <a:rPr lang="en-US" dirty="0"/>
              <a:t>REPORTING</a:t>
            </a:r>
          </a:p>
        </p:txBody>
      </p:sp>
      <p:sp>
        <p:nvSpPr>
          <p:cNvPr id="3" name="Content Placeholder 2">
            <a:extLst>
              <a:ext uri="{FF2B5EF4-FFF2-40B4-BE49-F238E27FC236}">
                <a16:creationId xmlns:a16="http://schemas.microsoft.com/office/drawing/2014/main" id="{97968DAB-DE90-B84B-802C-08BD75AE3FAE}"/>
              </a:ext>
            </a:extLst>
          </p:cNvPr>
          <p:cNvSpPr>
            <a:spLocks noGrp="1"/>
          </p:cNvSpPr>
          <p:nvPr>
            <p:ph idx="1"/>
          </p:nvPr>
        </p:nvSpPr>
        <p:spPr>
          <a:xfrm>
            <a:off x="370856" y="1075706"/>
            <a:ext cx="10474944" cy="5020293"/>
          </a:xfrm>
        </p:spPr>
        <p:txBody>
          <a:bodyPr>
            <a:normAutofit lnSpcReduction="10000"/>
          </a:bodyPr>
          <a:lstStyle/>
          <a:p>
            <a:pPr marL="0" indent="0" algn="ctr">
              <a:buNone/>
              <a:defRPr/>
            </a:pPr>
            <a:r>
              <a:rPr lang="en-US" sz="3200" b="1" dirty="0"/>
              <a:t>WORST REPORTING </a:t>
            </a:r>
            <a:r>
              <a:rPr lang="en-US" sz="3200" b="1" u="sng" dirty="0">
                <a:highlight>
                  <a:srgbClr val="FFFF00"/>
                </a:highlight>
              </a:rPr>
              <a:t>PROVINCES</a:t>
            </a:r>
            <a:r>
              <a:rPr lang="en-US" sz="3200" b="1" dirty="0"/>
              <a:t> IN OCTOBER 2021</a:t>
            </a:r>
          </a:p>
          <a:p>
            <a:pPr marL="0" indent="0">
              <a:buNone/>
              <a:defRPr/>
            </a:pPr>
            <a:r>
              <a:rPr lang="en-US" sz="2800" b="1" dirty="0"/>
              <a:t>OYO PROVINCE  8         			</a:t>
            </a:r>
            <a:r>
              <a:rPr lang="en-US" sz="2800" b="1" dirty="0">
                <a:solidFill>
                  <a:schemeClr val="accent1"/>
                </a:solidFill>
              </a:rPr>
              <a:t>3%</a:t>
            </a:r>
          </a:p>
          <a:p>
            <a:pPr marL="0" indent="0">
              <a:buNone/>
              <a:defRPr/>
            </a:pPr>
            <a:r>
              <a:rPr lang="en-US" sz="2800" b="1" dirty="0"/>
              <a:t>OGUN PROVINCE 18  	 				</a:t>
            </a:r>
            <a:r>
              <a:rPr lang="en-US" sz="2800" b="1" dirty="0">
                <a:solidFill>
                  <a:schemeClr val="accent1"/>
                </a:solidFill>
              </a:rPr>
              <a:t>3%</a:t>
            </a:r>
          </a:p>
          <a:p>
            <a:pPr marL="0" indent="0">
              <a:buNone/>
              <a:defRPr/>
            </a:pPr>
            <a:r>
              <a:rPr lang="en-US" sz="2800" b="1" dirty="0"/>
              <a:t>AKWA IBOM PROVINCE 7  				</a:t>
            </a:r>
            <a:r>
              <a:rPr lang="en-US" sz="2800" b="1" dirty="0">
                <a:solidFill>
                  <a:schemeClr val="accent1"/>
                </a:solidFill>
              </a:rPr>
              <a:t>4%</a:t>
            </a:r>
          </a:p>
          <a:p>
            <a:pPr marL="0" indent="0">
              <a:buNone/>
              <a:defRPr/>
            </a:pPr>
            <a:r>
              <a:rPr lang="en-US" sz="2800" b="1" dirty="0"/>
              <a:t>ENUGU PROVINCE 3 					</a:t>
            </a:r>
            <a:r>
              <a:rPr lang="en-US" sz="2800" b="1" dirty="0">
                <a:solidFill>
                  <a:schemeClr val="accent1"/>
                </a:solidFill>
              </a:rPr>
              <a:t>4%</a:t>
            </a:r>
          </a:p>
          <a:p>
            <a:pPr marL="0" indent="0">
              <a:buNone/>
              <a:defRPr/>
            </a:pPr>
            <a:r>
              <a:rPr lang="en-US" sz="2800" b="1" dirty="0"/>
              <a:t>AKWA IBOM PROVINCE 3 				</a:t>
            </a:r>
            <a:r>
              <a:rPr lang="en-US" sz="2800" b="1" dirty="0">
                <a:solidFill>
                  <a:schemeClr val="accent1"/>
                </a:solidFill>
              </a:rPr>
              <a:t>4%</a:t>
            </a:r>
          </a:p>
          <a:p>
            <a:pPr marL="0" indent="0">
              <a:buNone/>
              <a:defRPr/>
            </a:pPr>
            <a:r>
              <a:rPr lang="en-US" sz="2800" b="1" dirty="0"/>
              <a:t>AKWA IBOM PROVINCE 10 				</a:t>
            </a:r>
            <a:r>
              <a:rPr lang="en-US" sz="2800" b="1" dirty="0">
                <a:solidFill>
                  <a:schemeClr val="accent1"/>
                </a:solidFill>
              </a:rPr>
              <a:t>4%</a:t>
            </a:r>
          </a:p>
          <a:p>
            <a:pPr marL="0" indent="0">
              <a:buNone/>
              <a:defRPr/>
            </a:pPr>
            <a:r>
              <a:rPr lang="en-US" sz="2800" b="1" dirty="0"/>
              <a:t>AKWA IBOM PROVINCE 4				</a:t>
            </a:r>
            <a:r>
              <a:rPr lang="en-US" sz="2800" b="1" dirty="0">
                <a:solidFill>
                  <a:schemeClr val="accent1"/>
                </a:solidFill>
              </a:rPr>
              <a:t>4.8%</a:t>
            </a:r>
          </a:p>
          <a:p>
            <a:pPr>
              <a:buFont typeface="Arial" charset="0"/>
              <a:buChar char="•"/>
              <a:defRPr/>
            </a:pPr>
            <a:endParaRPr lang="en-US" sz="28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93F4-E4D5-8749-BCA2-906600F1ADFE}"/>
              </a:ext>
            </a:extLst>
          </p:cNvPr>
          <p:cNvSpPr>
            <a:spLocks noGrp="1"/>
          </p:cNvSpPr>
          <p:nvPr>
            <p:ph type="title"/>
          </p:nvPr>
        </p:nvSpPr>
        <p:spPr>
          <a:xfrm>
            <a:off x="304800" y="0"/>
            <a:ext cx="9493249" cy="743692"/>
          </a:xfrm>
        </p:spPr>
        <p:txBody>
          <a:bodyPr>
            <a:normAutofit fontScale="90000"/>
          </a:bodyPr>
          <a:lstStyle/>
          <a:p>
            <a:pPr>
              <a:defRPr/>
            </a:pPr>
            <a:r>
              <a:rPr lang="en-US" dirty="0"/>
              <a:t>SECTION E</a:t>
            </a:r>
            <a:endParaRPr lang="en-GB" dirty="0"/>
          </a:p>
        </p:txBody>
      </p:sp>
      <p:sp>
        <p:nvSpPr>
          <p:cNvPr id="68611" name="Content Placeholder 2">
            <a:extLst>
              <a:ext uri="{FF2B5EF4-FFF2-40B4-BE49-F238E27FC236}">
                <a16:creationId xmlns:a16="http://schemas.microsoft.com/office/drawing/2014/main" id="{2921D0CD-7CFE-9F40-8FBD-E5E96689546E}"/>
              </a:ext>
            </a:extLst>
          </p:cNvPr>
          <p:cNvSpPr>
            <a:spLocks noGrp="1"/>
          </p:cNvSpPr>
          <p:nvPr>
            <p:ph idx="1"/>
          </p:nvPr>
        </p:nvSpPr>
        <p:spPr>
          <a:xfrm>
            <a:off x="910442" y="1104405"/>
            <a:ext cx="9493250" cy="3336965"/>
          </a:xfrm>
        </p:spPr>
        <p:txBody>
          <a:bodyPr>
            <a:normAutofit fontScale="62500" lnSpcReduction="20000"/>
          </a:bodyPr>
          <a:lstStyle/>
          <a:p>
            <a:pPr marL="0" indent="0" algn="ctr">
              <a:buNone/>
            </a:pPr>
            <a:endParaRPr lang="en-US" altLang="en-NG" sz="5400" dirty="0">
              <a:latin typeface="Garamond" panose="02020404030301010803" pitchFamily="18" charset="0"/>
            </a:endParaRPr>
          </a:p>
          <a:p>
            <a:pPr marL="0" indent="0" algn="ctr">
              <a:buNone/>
            </a:pPr>
            <a:endParaRPr lang="en-US" altLang="en-NG" sz="5400" dirty="0">
              <a:latin typeface="Garamond" panose="02020404030301010803" pitchFamily="18" charset="0"/>
            </a:endParaRPr>
          </a:p>
          <a:p>
            <a:pPr marL="0" indent="0" algn="ctr">
              <a:buNone/>
            </a:pPr>
            <a:r>
              <a:rPr lang="en-US" altLang="en-NG" sz="11400" dirty="0">
                <a:latin typeface="Garamond" panose="02020404030301010803" pitchFamily="18" charset="0"/>
              </a:rPr>
              <a:t>THE REQUIREMENTS</a:t>
            </a:r>
            <a:endParaRPr lang="en-GB" altLang="en-NG" sz="11400" dirty="0">
              <a:latin typeface="Garamond" panose="02020404030301010803"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28315-1B20-C243-AA48-E1B7CA378FC7}"/>
              </a:ext>
            </a:extLst>
          </p:cNvPr>
          <p:cNvSpPr>
            <a:spLocks noGrp="1"/>
          </p:cNvSpPr>
          <p:nvPr>
            <p:ph type="title"/>
          </p:nvPr>
        </p:nvSpPr>
        <p:spPr>
          <a:xfrm>
            <a:off x="114795" y="0"/>
            <a:ext cx="9493249" cy="696191"/>
          </a:xfrm>
        </p:spPr>
        <p:txBody>
          <a:bodyPr>
            <a:normAutofit fontScale="90000"/>
          </a:bodyPr>
          <a:lstStyle/>
          <a:p>
            <a:pPr>
              <a:defRPr/>
            </a:pPr>
            <a:r>
              <a:rPr lang="en-GB" dirty="0"/>
              <a:t>THE REQUIREMENTS</a:t>
            </a:r>
          </a:p>
        </p:txBody>
      </p:sp>
      <p:sp>
        <p:nvSpPr>
          <p:cNvPr id="3" name="Content Placeholder 2">
            <a:extLst>
              <a:ext uri="{FF2B5EF4-FFF2-40B4-BE49-F238E27FC236}">
                <a16:creationId xmlns:a16="http://schemas.microsoft.com/office/drawing/2014/main" id="{1BB6E39E-ABEC-EF49-9A2A-74AEA879A645}"/>
              </a:ext>
            </a:extLst>
          </p:cNvPr>
          <p:cNvSpPr>
            <a:spLocks noGrp="1"/>
          </p:cNvSpPr>
          <p:nvPr>
            <p:ph idx="1"/>
          </p:nvPr>
        </p:nvSpPr>
        <p:spPr>
          <a:xfrm>
            <a:off x="114795" y="866900"/>
            <a:ext cx="10597655" cy="5305300"/>
          </a:xfrm>
        </p:spPr>
        <p:txBody>
          <a:bodyPr>
            <a:normAutofit/>
          </a:bodyPr>
          <a:lstStyle/>
          <a:p>
            <a:pPr marL="514350" indent="-514350">
              <a:buFont typeface="Arial" charset="0"/>
              <a:buAutoNum type="arabicPeriod"/>
              <a:defRPr/>
            </a:pPr>
            <a:r>
              <a:rPr lang="en-US" sz="3200" b="1" dirty="0">
                <a:latin typeface="Garamond" pitchFamily="18" charset="0"/>
              </a:rPr>
              <a:t>Do CSR across board – parish/ area/zone/ province / region </a:t>
            </a:r>
          </a:p>
          <a:p>
            <a:pPr marL="514350" indent="-514350">
              <a:buFont typeface="Arial" charset="0"/>
              <a:buAutoNum type="arabicPeriod"/>
              <a:defRPr/>
            </a:pPr>
            <a:r>
              <a:rPr lang="en-US" sz="3200" b="1" dirty="0">
                <a:latin typeface="Garamond" pitchFamily="18" charset="0"/>
              </a:rPr>
              <a:t>Report CSR portal and </a:t>
            </a:r>
            <a:r>
              <a:rPr lang="en-US" sz="3200" b="1" dirty="0" err="1">
                <a:latin typeface="Garamond" pitchFamily="18" charset="0"/>
              </a:rPr>
              <a:t>csr</a:t>
            </a:r>
            <a:r>
              <a:rPr lang="en-US" sz="3200" b="1" dirty="0">
                <a:latin typeface="Garamond" pitchFamily="18" charset="0"/>
              </a:rPr>
              <a:t> </a:t>
            </a:r>
            <a:r>
              <a:rPr lang="en-US" sz="3200" b="1" dirty="0" err="1">
                <a:latin typeface="Garamond" pitchFamily="18" charset="0"/>
              </a:rPr>
              <a:t>whatsapp</a:t>
            </a:r>
            <a:r>
              <a:rPr lang="en-US" sz="3200" b="1" dirty="0">
                <a:latin typeface="Garamond" pitchFamily="18" charset="0"/>
              </a:rPr>
              <a:t> pages </a:t>
            </a:r>
          </a:p>
          <a:p>
            <a:pPr marL="514350" indent="-514350">
              <a:buFont typeface="Arial" charset="0"/>
              <a:buAutoNum type="arabicPeriod"/>
              <a:defRPr/>
            </a:pPr>
            <a:r>
              <a:rPr lang="en-US" sz="3200" b="1" dirty="0" err="1">
                <a:latin typeface="Garamond" pitchFamily="18" charset="0"/>
              </a:rPr>
              <a:t>Publicise</a:t>
            </a:r>
            <a:r>
              <a:rPr lang="en-US" sz="3200" b="1" dirty="0">
                <a:latin typeface="Garamond" pitchFamily="18" charset="0"/>
              </a:rPr>
              <a:t> your </a:t>
            </a:r>
            <a:r>
              <a:rPr lang="en-US" sz="3200" b="1" dirty="0" err="1">
                <a:latin typeface="Garamond" pitchFamily="18" charset="0"/>
              </a:rPr>
              <a:t>csr</a:t>
            </a:r>
            <a:r>
              <a:rPr lang="en-US" sz="3200" b="1" dirty="0">
                <a:latin typeface="Garamond" pitchFamily="18" charset="0"/>
              </a:rPr>
              <a:t> activities </a:t>
            </a:r>
          </a:p>
          <a:p>
            <a:pPr>
              <a:buFontTx/>
              <a:buChar char="-"/>
              <a:defRPr/>
            </a:pPr>
            <a:r>
              <a:rPr lang="en-US" sz="3200" b="1" dirty="0">
                <a:latin typeface="Garamond" pitchFamily="18" charset="0"/>
              </a:rPr>
              <a:t>Internal media </a:t>
            </a:r>
          </a:p>
          <a:p>
            <a:pPr>
              <a:buFontTx/>
              <a:buChar char="-"/>
              <a:defRPr/>
            </a:pPr>
            <a:r>
              <a:rPr lang="en-US" sz="3200" b="1" dirty="0">
                <a:latin typeface="Garamond" pitchFamily="18" charset="0"/>
              </a:rPr>
              <a:t>Social media </a:t>
            </a:r>
          </a:p>
          <a:p>
            <a:pPr>
              <a:buFontTx/>
              <a:buChar char="-"/>
              <a:defRPr/>
            </a:pPr>
            <a:r>
              <a:rPr lang="en-US" sz="3200" b="1" dirty="0" err="1">
                <a:latin typeface="Garamond" pitchFamily="18" charset="0"/>
              </a:rPr>
              <a:t>Mailine</a:t>
            </a:r>
            <a:r>
              <a:rPr lang="en-US" sz="3200" b="1" dirty="0">
                <a:latin typeface="Garamond" pitchFamily="18" charset="0"/>
              </a:rPr>
              <a:t> media – radio/</a:t>
            </a:r>
            <a:r>
              <a:rPr lang="en-US" sz="3200" b="1" dirty="0" err="1">
                <a:latin typeface="Garamond" pitchFamily="18" charset="0"/>
              </a:rPr>
              <a:t>t.v</a:t>
            </a:r>
            <a:r>
              <a:rPr lang="en-US" sz="3200" b="1" dirty="0">
                <a:latin typeface="Garamond" pitchFamily="18" charset="0"/>
              </a:rPr>
              <a:t>/press/ print/outdoor</a:t>
            </a:r>
            <a:endParaRPr lang="en-GB" sz="3200" b="1" dirty="0">
              <a:latin typeface="Garamond"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651C-FE56-5843-BE20-82D01F859A84}"/>
              </a:ext>
            </a:extLst>
          </p:cNvPr>
          <p:cNvSpPr>
            <a:spLocks noGrp="1"/>
          </p:cNvSpPr>
          <p:nvPr>
            <p:ph type="title"/>
          </p:nvPr>
        </p:nvSpPr>
        <p:spPr>
          <a:xfrm>
            <a:off x="186047" y="166254"/>
            <a:ext cx="9493249" cy="767443"/>
          </a:xfrm>
        </p:spPr>
        <p:txBody>
          <a:bodyPr/>
          <a:lstStyle/>
          <a:p>
            <a:pPr>
              <a:defRPr/>
            </a:pPr>
            <a:r>
              <a:rPr lang="en-US" dirty="0"/>
              <a:t>SECTION  F </a:t>
            </a:r>
            <a:endParaRPr lang="en-GB" dirty="0"/>
          </a:p>
        </p:txBody>
      </p:sp>
      <p:sp>
        <p:nvSpPr>
          <p:cNvPr id="70659" name="Content Placeholder 2">
            <a:extLst>
              <a:ext uri="{FF2B5EF4-FFF2-40B4-BE49-F238E27FC236}">
                <a16:creationId xmlns:a16="http://schemas.microsoft.com/office/drawing/2014/main" id="{5D17C42E-EE91-924B-AD10-D517AED73699}"/>
              </a:ext>
            </a:extLst>
          </p:cNvPr>
          <p:cNvSpPr>
            <a:spLocks noGrp="1"/>
          </p:cNvSpPr>
          <p:nvPr>
            <p:ph idx="1"/>
          </p:nvPr>
        </p:nvSpPr>
        <p:spPr>
          <a:xfrm>
            <a:off x="874816" y="1308630"/>
            <a:ext cx="9493250" cy="3854167"/>
          </a:xfrm>
        </p:spPr>
        <p:txBody>
          <a:bodyPr/>
          <a:lstStyle/>
          <a:p>
            <a:pPr marL="0" indent="0" algn="ctr">
              <a:buNone/>
            </a:pPr>
            <a:endParaRPr lang="en-US" altLang="en-NG" dirty="0"/>
          </a:p>
          <a:p>
            <a:pPr marL="0" indent="0" algn="ctr">
              <a:buNone/>
            </a:pPr>
            <a:endParaRPr lang="en-US" altLang="en-NG" dirty="0"/>
          </a:p>
          <a:p>
            <a:pPr marL="0" indent="0" algn="ctr">
              <a:buNone/>
            </a:pPr>
            <a:endParaRPr lang="en-US" altLang="en-NG" dirty="0"/>
          </a:p>
          <a:p>
            <a:pPr marL="0" indent="0" algn="ctr">
              <a:buNone/>
            </a:pPr>
            <a:r>
              <a:rPr lang="en-US" altLang="en-NG" sz="3200" dirty="0"/>
              <a:t> </a:t>
            </a:r>
            <a:r>
              <a:rPr lang="en-US" altLang="en-NG" sz="7200" b="1" dirty="0">
                <a:latin typeface="Garamond" panose="02020404030301010803" pitchFamily="18" charset="0"/>
              </a:rPr>
              <a:t>FINANCES </a:t>
            </a:r>
            <a:endParaRPr lang="en-GB" altLang="en-NG" sz="7200" b="1" dirty="0">
              <a:latin typeface="Garamond" panose="02020404030301010803"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748B6-283E-0C40-865F-B0405C32B70E}"/>
              </a:ext>
            </a:extLst>
          </p:cNvPr>
          <p:cNvSpPr>
            <a:spLocks noGrp="1"/>
          </p:cNvSpPr>
          <p:nvPr>
            <p:ph type="title"/>
          </p:nvPr>
        </p:nvSpPr>
        <p:spPr>
          <a:xfrm>
            <a:off x="1092889" y="0"/>
            <a:ext cx="3909020" cy="1911742"/>
          </a:xfrm>
        </p:spPr>
        <p:txBody>
          <a:bodyPr>
            <a:normAutofit/>
          </a:bodyPr>
          <a:lstStyle/>
          <a:p>
            <a:r>
              <a:rPr lang="en-GB" sz="3700" b="1" dirty="0"/>
              <a:t>RCCG – A Vision</a:t>
            </a:r>
            <a:br>
              <a:rPr lang="en-NG" sz="3700" dirty="0"/>
            </a:br>
            <a:endParaRPr lang="en-NG" sz="3700" dirty="0"/>
          </a:p>
        </p:txBody>
      </p:sp>
      <p:sp>
        <p:nvSpPr>
          <p:cNvPr id="3" name="Content Placeholder 2">
            <a:extLst>
              <a:ext uri="{FF2B5EF4-FFF2-40B4-BE49-F238E27FC236}">
                <a16:creationId xmlns:a16="http://schemas.microsoft.com/office/drawing/2014/main" id="{004AFE07-A950-594C-B590-A440BA0BF7EB}"/>
              </a:ext>
            </a:extLst>
          </p:cNvPr>
          <p:cNvSpPr>
            <a:spLocks noGrp="1"/>
          </p:cNvSpPr>
          <p:nvPr>
            <p:ph idx="1"/>
          </p:nvPr>
        </p:nvSpPr>
        <p:spPr>
          <a:xfrm>
            <a:off x="0" y="1524000"/>
            <a:ext cx="5660571" cy="4652962"/>
          </a:xfrm>
        </p:spPr>
        <p:txBody>
          <a:bodyPr>
            <a:normAutofit fontScale="92500"/>
          </a:bodyPr>
          <a:lstStyle/>
          <a:p>
            <a:pPr algn="just"/>
            <a:r>
              <a:rPr lang="en-GB" sz="2800" b="1" dirty="0"/>
              <a:t>A look at the RCCG Vision shows that the first thing is for us to make heaven, the second vision says to take as many people with us.</a:t>
            </a:r>
          </a:p>
          <a:p>
            <a:pPr algn="just"/>
            <a:r>
              <a:rPr lang="en-GB" sz="2800" b="1" dirty="0"/>
              <a:t>This second vision throws up the need for us to be and stay relevant throughout the ages. </a:t>
            </a:r>
          </a:p>
          <a:p>
            <a:endParaRPr lang="en-NG" dirty="0"/>
          </a:p>
        </p:txBody>
      </p:sp>
      <p:pic>
        <p:nvPicPr>
          <p:cNvPr id="1026" name="Picture 2" descr="Redeemed Christian Church of God - Wikipedia">
            <a:extLst>
              <a:ext uri="{FF2B5EF4-FFF2-40B4-BE49-F238E27FC236}">
                <a16:creationId xmlns:a16="http://schemas.microsoft.com/office/drawing/2014/main" id="{DEFA975F-E1C2-5B4F-922E-196BB831FA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72264" y="685799"/>
            <a:ext cx="5486401" cy="5486401"/>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74" name="Group 73">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6" name="Straight Connector 75">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Oval 74">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8257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66E4-9BDB-F14A-873B-52CFE819DD32}"/>
              </a:ext>
            </a:extLst>
          </p:cNvPr>
          <p:cNvSpPr>
            <a:spLocks noGrp="1"/>
          </p:cNvSpPr>
          <p:nvPr>
            <p:ph type="title"/>
          </p:nvPr>
        </p:nvSpPr>
        <p:spPr>
          <a:xfrm>
            <a:off x="245424" y="0"/>
            <a:ext cx="9493249" cy="755568"/>
          </a:xfrm>
        </p:spPr>
        <p:txBody>
          <a:bodyPr>
            <a:normAutofit fontScale="90000"/>
          </a:bodyPr>
          <a:lstStyle/>
          <a:p>
            <a:pPr>
              <a:defRPr/>
            </a:pPr>
            <a:r>
              <a:rPr lang="en-GB" dirty="0"/>
              <a:t>FINANCES</a:t>
            </a:r>
          </a:p>
        </p:txBody>
      </p:sp>
      <p:sp>
        <p:nvSpPr>
          <p:cNvPr id="71683" name="Content Placeholder 2">
            <a:extLst>
              <a:ext uri="{FF2B5EF4-FFF2-40B4-BE49-F238E27FC236}">
                <a16:creationId xmlns:a16="http://schemas.microsoft.com/office/drawing/2014/main" id="{BB154C49-4B01-F441-B41B-1C81D96BD30A}"/>
              </a:ext>
            </a:extLst>
          </p:cNvPr>
          <p:cNvSpPr>
            <a:spLocks noGrp="1"/>
          </p:cNvSpPr>
          <p:nvPr>
            <p:ph idx="1"/>
          </p:nvPr>
        </p:nvSpPr>
        <p:spPr>
          <a:xfrm>
            <a:off x="245424" y="1175657"/>
            <a:ext cx="11285516" cy="5379521"/>
          </a:xfrm>
        </p:spPr>
        <p:txBody>
          <a:bodyPr>
            <a:normAutofit/>
          </a:bodyPr>
          <a:lstStyle/>
          <a:p>
            <a:r>
              <a:rPr lang="en-US" altLang="en-NG" sz="3600" b="1" dirty="0">
                <a:latin typeface="Garamond" panose="02020404030301010803" pitchFamily="18" charset="0"/>
              </a:rPr>
              <a:t>A</a:t>
            </a:r>
            <a:r>
              <a:rPr lang="en-US" altLang="en-NG" sz="3600" b="1" dirty="0">
                <a:solidFill>
                  <a:schemeClr val="tx1"/>
                </a:solidFill>
                <a:latin typeface="Garamond" panose="02020404030301010803" pitchFamily="18" charset="0"/>
              </a:rPr>
              <a:t>ll parishes must collect a special CSR </a:t>
            </a:r>
            <a:r>
              <a:rPr lang="en-US" altLang="en-NG" sz="3600" b="1" dirty="0">
                <a:latin typeface="Garamond" panose="02020404030301010803" pitchFamily="18" charset="0"/>
              </a:rPr>
              <a:t>S</a:t>
            </a:r>
            <a:r>
              <a:rPr lang="en-US" altLang="en-NG" sz="3600" b="1" dirty="0">
                <a:solidFill>
                  <a:schemeClr val="tx1"/>
                </a:solidFill>
                <a:latin typeface="Garamond" panose="02020404030301010803" pitchFamily="18" charset="0"/>
              </a:rPr>
              <a:t>unday offering.</a:t>
            </a:r>
          </a:p>
          <a:p>
            <a:r>
              <a:rPr lang="en-US" altLang="en-NG" sz="3600" b="1" dirty="0">
                <a:latin typeface="Garamond" panose="02020404030301010803" pitchFamily="18" charset="0"/>
              </a:rPr>
              <a:t>T</a:t>
            </a:r>
            <a:r>
              <a:rPr lang="en-US" altLang="en-NG" sz="3600" b="1" dirty="0">
                <a:solidFill>
                  <a:schemeClr val="tx1"/>
                </a:solidFill>
                <a:latin typeface="Garamond" panose="02020404030301010803" pitchFamily="18" charset="0"/>
              </a:rPr>
              <a:t>he offerings collected must be used to conduct CSR activities in their parishes, both for the benefit of their members and communities </a:t>
            </a:r>
          </a:p>
          <a:p>
            <a:r>
              <a:rPr lang="en-US" altLang="en-NG" sz="3600" b="1" dirty="0">
                <a:latin typeface="Garamond" panose="02020404030301010803" pitchFamily="18" charset="0"/>
              </a:rPr>
              <a:t>T</a:t>
            </a:r>
            <a:r>
              <a:rPr lang="en-US" altLang="en-NG" sz="3600" b="1" dirty="0">
                <a:solidFill>
                  <a:schemeClr val="tx1"/>
                </a:solidFill>
                <a:latin typeface="Garamond" panose="02020404030301010803" pitchFamily="18" charset="0"/>
              </a:rPr>
              <a:t>he 3</a:t>
            </a:r>
            <a:r>
              <a:rPr lang="en-US" altLang="en-NG" sz="3600" b="1" baseline="30000" dirty="0">
                <a:solidFill>
                  <a:schemeClr val="tx1"/>
                </a:solidFill>
                <a:latin typeface="Garamond" panose="02020404030301010803" pitchFamily="18" charset="0"/>
              </a:rPr>
              <a:t>rd</a:t>
            </a:r>
            <a:r>
              <a:rPr lang="en-US" altLang="en-NG" sz="3600" b="1" dirty="0">
                <a:solidFill>
                  <a:schemeClr val="tx1"/>
                </a:solidFill>
                <a:latin typeface="Garamond" panose="02020404030301010803" pitchFamily="18" charset="0"/>
              </a:rPr>
              <a:t> </a:t>
            </a:r>
            <a:r>
              <a:rPr lang="en-US" altLang="en-NG" sz="3600" b="1" dirty="0">
                <a:latin typeface="Garamond" panose="02020404030301010803" pitchFamily="18" charset="0"/>
              </a:rPr>
              <a:t>S</a:t>
            </a:r>
            <a:r>
              <a:rPr lang="en-US" altLang="en-NG" sz="3600" b="1" dirty="0">
                <a:solidFill>
                  <a:schemeClr val="tx1"/>
                </a:solidFill>
                <a:latin typeface="Garamond" panose="02020404030301010803" pitchFamily="18" charset="0"/>
              </a:rPr>
              <a:t>unday offerings collected, and the CSR activities embarked by the parishes must be reported on the portal at the end of the month </a:t>
            </a:r>
            <a:endParaRPr lang="en-GB" altLang="en-NG" sz="3600" b="1" dirty="0">
              <a:solidFill>
                <a:schemeClr val="tx1"/>
              </a:solidFill>
              <a:latin typeface="Garamond" panose="02020404030301010803"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E64C-A49A-7E48-86B6-17B543BCF5C8}"/>
              </a:ext>
            </a:extLst>
          </p:cNvPr>
          <p:cNvSpPr>
            <a:spLocks noGrp="1"/>
          </p:cNvSpPr>
          <p:nvPr>
            <p:ph type="title"/>
          </p:nvPr>
        </p:nvSpPr>
        <p:spPr>
          <a:xfrm>
            <a:off x="126670" y="0"/>
            <a:ext cx="9493249" cy="731817"/>
          </a:xfrm>
        </p:spPr>
        <p:txBody>
          <a:bodyPr>
            <a:normAutofit fontScale="90000"/>
          </a:bodyPr>
          <a:lstStyle/>
          <a:p>
            <a:pPr>
              <a:defRPr/>
            </a:pPr>
            <a:r>
              <a:rPr lang="en-GB" dirty="0"/>
              <a:t>FINANCES</a:t>
            </a:r>
          </a:p>
        </p:txBody>
      </p:sp>
      <p:sp>
        <p:nvSpPr>
          <p:cNvPr id="72707" name="Content Placeholder 2">
            <a:extLst>
              <a:ext uri="{FF2B5EF4-FFF2-40B4-BE49-F238E27FC236}">
                <a16:creationId xmlns:a16="http://schemas.microsoft.com/office/drawing/2014/main" id="{6BED4BDB-F228-5A4A-B268-4CEBF7690A1A}"/>
              </a:ext>
            </a:extLst>
          </p:cNvPr>
          <p:cNvSpPr>
            <a:spLocks noGrp="1"/>
          </p:cNvSpPr>
          <p:nvPr>
            <p:ph idx="1"/>
          </p:nvPr>
        </p:nvSpPr>
        <p:spPr>
          <a:xfrm>
            <a:off x="249381" y="938152"/>
            <a:ext cx="11578441" cy="5771406"/>
          </a:xfrm>
        </p:spPr>
        <p:txBody>
          <a:bodyPr>
            <a:normAutofit lnSpcReduction="10000"/>
          </a:bodyPr>
          <a:lstStyle/>
          <a:p>
            <a:pPr>
              <a:lnSpc>
                <a:spcPct val="150000"/>
              </a:lnSpc>
            </a:pPr>
            <a:r>
              <a:rPr lang="en-US" altLang="en-NG" sz="3200" b="1" dirty="0">
                <a:latin typeface="Garamond" panose="02020404030301010803" pitchFamily="18" charset="0"/>
              </a:rPr>
              <a:t>A</a:t>
            </a:r>
            <a:r>
              <a:rPr lang="en-US" altLang="en-NG" sz="3200" b="1" dirty="0">
                <a:solidFill>
                  <a:schemeClr val="tx1"/>
                </a:solidFill>
                <a:latin typeface="Garamond" panose="02020404030301010803" pitchFamily="18" charset="0"/>
              </a:rPr>
              <a:t>ll parishes/ areas/ zones/ provinces/ regions must pay their respective monthly CSR contributions and report the payment of same on the portal  during remittance </a:t>
            </a:r>
          </a:p>
          <a:p>
            <a:pPr>
              <a:lnSpc>
                <a:spcPct val="150000"/>
              </a:lnSpc>
            </a:pPr>
            <a:r>
              <a:rPr lang="en-US" altLang="en-NG" sz="3200" b="1" dirty="0">
                <a:solidFill>
                  <a:schemeClr val="tx1"/>
                </a:solidFill>
                <a:latin typeface="Garamond" panose="02020404030301010803" pitchFamily="18" charset="0"/>
              </a:rPr>
              <a:t>Province administrators &amp; province accountants are to ensure that all parishes report their CSR activities and input all the necessary information and payments before closing the portal. </a:t>
            </a:r>
          </a:p>
          <a:p>
            <a:pPr>
              <a:lnSpc>
                <a:spcPct val="150000"/>
              </a:lnSpc>
            </a:pPr>
            <a:r>
              <a:rPr lang="en-US" altLang="en-NG" sz="3200" b="1" dirty="0">
                <a:latin typeface="Garamond" panose="02020404030301010803" pitchFamily="18" charset="0"/>
              </a:rPr>
              <a:t>T</a:t>
            </a:r>
            <a:r>
              <a:rPr lang="en-US" altLang="en-NG" sz="3200" b="1" dirty="0">
                <a:solidFill>
                  <a:schemeClr val="tx1"/>
                </a:solidFill>
                <a:latin typeface="Garamond" panose="02020404030301010803" pitchFamily="18" charset="0"/>
              </a:rPr>
              <a:t>he regions are to ensure compliance by all concerned, before closing the portal.</a:t>
            </a:r>
            <a:endParaRPr lang="en-GB" altLang="en-NG" sz="3200" b="1" dirty="0">
              <a:solidFill>
                <a:schemeClr val="tx1"/>
              </a:solidFill>
              <a:latin typeface="Garamond" panose="02020404030301010803"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4206">
            <a:off x="491077" y="396217"/>
            <a:ext cx="6746664" cy="532558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CDD1AA99-03AE-49F6-9116-9CA2BBCA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34206">
            <a:off x="1312942" y="-198825"/>
            <a:ext cx="5107326" cy="6486819"/>
          </a:xfrm>
          <a:custGeom>
            <a:avLst/>
            <a:gdLst>
              <a:gd name="connsiteX0" fmla="*/ 0 w 4401242"/>
              <a:gd name="connsiteY0" fmla="*/ 4137242 h 5590022"/>
              <a:gd name="connsiteX1" fmla="*/ 5579 w 4401242"/>
              <a:gd name="connsiteY1" fmla="*/ 4114978 h 5590022"/>
              <a:gd name="connsiteX2" fmla="*/ 3258 w 4401242"/>
              <a:gd name="connsiteY2" fmla="*/ 4099949 h 5590022"/>
              <a:gd name="connsiteX3" fmla="*/ 9236 w 4401242"/>
              <a:gd name="connsiteY3" fmla="*/ 4071959 h 5590022"/>
              <a:gd name="connsiteX4" fmla="*/ 14743 w 4401242"/>
              <a:gd name="connsiteY4" fmla="*/ 4031013 h 5590022"/>
              <a:gd name="connsiteX5" fmla="*/ 20613 w 4401242"/>
              <a:gd name="connsiteY5" fmla="*/ 4002827 h 5590022"/>
              <a:gd name="connsiteX6" fmla="*/ 22410 w 4401242"/>
              <a:gd name="connsiteY6" fmla="*/ 3997392 h 5590022"/>
              <a:gd name="connsiteX7" fmla="*/ 22410 w 4401242"/>
              <a:gd name="connsiteY7" fmla="*/ 3812956 h 5590022"/>
              <a:gd name="connsiteX8" fmla="*/ 20401 w 4401242"/>
              <a:gd name="connsiteY8" fmla="*/ 3799351 h 5590022"/>
              <a:gd name="connsiteX9" fmla="*/ 22410 w 4401242"/>
              <a:gd name="connsiteY9" fmla="*/ 3753450 h 5590022"/>
              <a:gd name="connsiteX10" fmla="*/ 19673 w 4401242"/>
              <a:gd name="connsiteY10" fmla="*/ 3746784 h 5590022"/>
              <a:gd name="connsiteX11" fmla="*/ 22410 w 4401242"/>
              <a:gd name="connsiteY11" fmla="*/ 3701909 h 5590022"/>
              <a:gd name="connsiteX12" fmla="*/ 20086 w 4401242"/>
              <a:gd name="connsiteY12" fmla="*/ 3652741 h 5590022"/>
              <a:gd name="connsiteX13" fmla="*/ 13839 w 4401242"/>
              <a:gd name="connsiteY13" fmla="*/ 3649070 h 5590022"/>
              <a:gd name="connsiteX14" fmla="*/ 13290 w 4401242"/>
              <a:gd name="connsiteY14" fmla="*/ 3638287 h 5590022"/>
              <a:gd name="connsiteX15" fmla="*/ 13410 w 4401242"/>
              <a:gd name="connsiteY15" fmla="*/ 3621311 h 5590022"/>
              <a:gd name="connsiteX16" fmla="*/ 19966 w 4401242"/>
              <a:gd name="connsiteY16" fmla="*/ 3583286 h 5590022"/>
              <a:gd name="connsiteX17" fmla="*/ 16089 w 4401242"/>
              <a:gd name="connsiteY17" fmla="*/ 21355 h 5590022"/>
              <a:gd name="connsiteX18" fmla="*/ 34619 w 4401242"/>
              <a:gd name="connsiteY18" fmla="*/ 2606 h 5590022"/>
              <a:gd name="connsiteX19" fmla="*/ 49927 w 4401242"/>
              <a:gd name="connsiteY19" fmla="*/ 185 h 5590022"/>
              <a:gd name="connsiteX20" fmla="*/ 917193 w 4401242"/>
              <a:gd name="connsiteY20" fmla="*/ 11 h 5590022"/>
              <a:gd name="connsiteX21" fmla="*/ 938319 w 4401242"/>
              <a:gd name="connsiteY21" fmla="*/ 10 h 5590022"/>
              <a:gd name="connsiteX22" fmla="*/ 938338 w 4401242"/>
              <a:gd name="connsiteY22" fmla="*/ 0 h 5590022"/>
              <a:gd name="connsiteX23" fmla="*/ 4365378 w 4401242"/>
              <a:gd name="connsiteY23" fmla="*/ 0 h 5590022"/>
              <a:gd name="connsiteX24" fmla="*/ 4397257 w 4401242"/>
              <a:gd name="connsiteY24" fmla="*/ 31881 h 5590022"/>
              <a:gd name="connsiteX25" fmla="*/ 4397256 w 4401242"/>
              <a:gd name="connsiteY25" fmla="*/ 5558231 h 5590022"/>
              <a:gd name="connsiteX26" fmla="*/ 4365377 w 4401242"/>
              <a:gd name="connsiteY26" fmla="*/ 5590021 h 5590022"/>
              <a:gd name="connsiteX27" fmla="*/ 4322085 w 4401242"/>
              <a:gd name="connsiteY27" fmla="*/ 5590021 h 5590022"/>
              <a:gd name="connsiteX28" fmla="*/ 4322083 w 4401242"/>
              <a:gd name="connsiteY28" fmla="*/ 5590022 h 5590022"/>
              <a:gd name="connsiteX29" fmla="*/ 49916 w 4401242"/>
              <a:gd name="connsiteY29" fmla="*/ 5590022 h 5590022"/>
              <a:gd name="connsiteX30" fmla="*/ 22410 w 4401242"/>
              <a:gd name="connsiteY30" fmla="*/ 5571435 h 5590022"/>
              <a:gd name="connsiteX31" fmla="*/ 22410 w 4401242"/>
              <a:gd name="connsiteY31" fmla="*/ 4726767 h 5590022"/>
              <a:gd name="connsiteX32" fmla="*/ 14670 w 4401242"/>
              <a:gd name="connsiteY32" fmla="*/ 4699196 h 5590022"/>
              <a:gd name="connsiteX33" fmla="*/ 22410 w 4401242"/>
              <a:gd name="connsiteY33" fmla="*/ 4670837 h 5590022"/>
              <a:gd name="connsiteX34" fmla="*/ 22410 w 4401242"/>
              <a:gd name="connsiteY34" fmla="*/ 4292925 h 5590022"/>
              <a:gd name="connsiteX35" fmla="*/ 22410 w 4401242"/>
              <a:gd name="connsiteY35" fmla="*/ 4242762 h 5590022"/>
              <a:gd name="connsiteX36" fmla="*/ 14161 w 4401242"/>
              <a:gd name="connsiteY36" fmla="*/ 4214744 h 5590022"/>
              <a:gd name="connsiteX37" fmla="*/ 4708 w 4401242"/>
              <a:gd name="connsiteY37" fmla="*/ 4186098 h 5590022"/>
              <a:gd name="connsiteX38" fmla="*/ 632 w 4401242"/>
              <a:gd name="connsiteY38" fmla="*/ 4158493 h 55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01242" h="5590022">
                <a:moveTo>
                  <a:pt x="0" y="4137242"/>
                </a:moveTo>
                <a:lnTo>
                  <a:pt x="5579" y="4114978"/>
                </a:lnTo>
                <a:cubicBezTo>
                  <a:pt x="6121" y="4108762"/>
                  <a:pt x="2648" y="4107119"/>
                  <a:pt x="3258" y="4099949"/>
                </a:cubicBezTo>
                <a:lnTo>
                  <a:pt x="9236" y="4071959"/>
                </a:lnTo>
                <a:lnTo>
                  <a:pt x="14743" y="4031013"/>
                </a:lnTo>
                <a:lnTo>
                  <a:pt x="20613" y="4002827"/>
                </a:lnTo>
                <a:lnTo>
                  <a:pt x="22410" y="3997392"/>
                </a:lnTo>
                <a:lnTo>
                  <a:pt x="22410" y="3812956"/>
                </a:lnTo>
                <a:lnTo>
                  <a:pt x="20401" y="3799351"/>
                </a:lnTo>
                <a:lnTo>
                  <a:pt x="22410" y="3753450"/>
                </a:lnTo>
                <a:lnTo>
                  <a:pt x="19673" y="3746784"/>
                </a:lnTo>
                <a:lnTo>
                  <a:pt x="22410" y="3701909"/>
                </a:lnTo>
                <a:cubicBezTo>
                  <a:pt x="22023" y="3687048"/>
                  <a:pt x="22634" y="3661297"/>
                  <a:pt x="20086" y="3652741"/>
                </a:cubicBezTo>
                <a:lnTo>
                  <a:pt x="13839" y="3649070"/>
                </a:lnTo>
                <a:lnTo>
                  <a:pt x="13290" y="3638287"/>
                </a:lnTo>
                <a:cubicBezTo>
                  <a:pt x="13769" y="3637498"/>
                  <a:pt x="13370" y="3621952"/>
                  <a:pt x="13410" y="3621311"/>
                </a:cubicBezTo>
                <a:lnTo>
                  <a:pt x="19966" y="3583286"/>
                </a:lnTo>
                <a:lnTo>
                  <a:pt x="16089" y="21355"/>
                </a:lnTo>
                <a:cubicBezTo>
                  <a:pt x="22266" y="10589"/>
                  <a:pt x="23964" y="8856"/>
                  <a:pt x="34619" y="2606"/>
                </a:cubicBezTo>
                <a:lnTo>
                  <a:pt x="49927" y="185"/>
                </a:lnTo>
                <a:cubicBezTo>
                  <a:pt x="228245" y="83"/>
                  <a:pt x="539504" y="31"/>
                  <a:pt x="917193" y="11"/>
                </a:cubicBezTo>
                <a:lnTo>
                  <a:pt x="938319" y="10"/>
                </a:lnTo>
                <a:lnTo>
                  <a:pt x="938338" y="0"/>
                </a:lnTo>
                <a:lnTo>
                  <a:pt x="4365378" y="0"/>
                </a:lnTo>
                <a:cubicBezTo>
                  <a:pt x="4382966" y="50"/>
                  <a:pt x="4397213" y="14294"/>
                  <a:pt x="4397257" y="31881"/>
                </a:cubicBezTo>
                <a:cubicBezTo>
                  <a:pt x="4402571" y="958253"/>
                  <a:pt x="4402570" y="4631875"/>
                  <a:pt x="4397256" y="5558231"/>
                </a:cubicBezTo>
                <a:cubicBezTo>
                  <a:pt x="4397157" y="5575784"/>
                  <a:pt x="4382929" y="5589975"/>
                  <a:pt x="4365377" y="5590021"/>
                </a:cubicBezTo>
                <a:lnTo>
                  <a:pt x="4322085" y="5590021"/>
                </a:lnTo>
                <a:lnTo>
                  <a:pt x="4322083" y="5590022"/>
                </a:lnTo>
                <a:lnTo>
                  <a:pt x="49916" y="5590022"/>
                </a:lnTo>
                <a:cubicBezTo>
                  <a:pt x="34729" y="5589963"/>
                  <a:pt x="22450" y="5581668"/>
                  <a:pt x="22410" y="5571435"/>
                </a:cubicBezTo>
                <a:lnTo>
                  <a:pt x="22410" y="4726767"/>
                </a:lnTo>
                <a:lnTo>
                  <a:pt x="14670" y="4699196"/>
                </a:lnTo>
                <a:cubicBezTo>
                  <a:pt x="15011" y="4683722"/>
                  <a:pt x="19831" y="4680290"/>
                  <a:pt x="22410" y="4670837"/>
                </a:cubicBezTo>
                <a:lnTo>
                  <a:pt x="22410" y="4292925"/>
                </a:lnTo>
                <a:lnTo>
                  <a:pt x="22410" y="4242762"/>
                </a:lnTo>
                <a:lnTo>
                  <a:pt x="14161" y="4214744"/>
                </a:lnTo>
                <a:cubicBezTo>
                  <a:pt x="20757" y="4203473"/>
                  <a:pt x="7860" y="4195229"/>
                  <a:pt x="4708" y="4186098"/>
                </a:cubicBezTo>
                <a:lnTo>
                  <a:pt x="632" y="4158493"/>
                </a:lnTo>
                <a:close/>
              </a:path>
            </a:pathLst>
          </a:custGeom>
          <a:blipFill>
            <a:blip r:embed="rId2"/>
            <a:tile tx="0" ty="0" sx="100000" sy="100000" flip="none" algn="tl"/>
          </a:blipFill>
          <a:ln w="9525" cap="flat">
            <a:noFill/>
            <a:prstDash val="solid"/>
            <a:miter/>
          </a:ln>
        </p:spPr>
        <p:txBody>
          <a:bodyPr rtlCol="0" anchor="ctr"/>
          <a:lstStyle/>
          <a:p>
            <a:endParaRPr lang="en-US"/>
          </a:p>
        </p:txBody>
      </p:sp>
      <p:pic>
        <p:nvPicPr>
          <p:cNvPr id="4" name="Picture 3" descr="Text&#10;&#10;Description automatically generated">
            <a:extLst>
              <a:ext uri="{FF2B5EF4-FFF2-40B4-BE49-F238E27FC236}">
                <a16:creationId xmlns:a16="http://schemas.microsoft.com/office/drawing/2014/main" id="{B94B9A33-B468-6E4A-86B6-05FF42844E90}"/>
              </a:ext>
            </a:extLst>
          </p:cNvPr>
          <p:cNvPicPr>
            <a:picLocks noChangeAspect="1"/>
          </p:cNvPicPr>
          <p:nvPr/>
        </p:nvPicPr>
        <p:blipFill rotWithShape="1">
          <a:blip r:embed="rId3">
            <a:alphaModFix amt="84000"/>
          </a:blip>
          <a:srcRect t="6098" r="-1" b="12848"/>
          <a:stretch/>
        </p:blipFill>
        <p:spPr>
          <a:xfrm rot="86286">
            <a:off x="449514" y="282459"/>
            <a:ext cx="6836474" cy="5541168"/>
          </a:xfrm>
          <a:custGeom>
            <a:avLst/>
            <a:gdLst/>
            <a:ahLst/>
            <a:cxnLst/>
            <a:rect l="l" t="t" r="r" b="b"/>
            <a:pathLst>
              <a:path w="5517787" h="4472333">
                <a:moveTo>
                  <a:pt x="5199334" y="0"/>
                </a:moveTo>
                <a:cubicBezTo>
                  <a:pt x="5209814" y="5031"/>
                  <a:pt x="5211549" y="6498"/>
                  <a:pt x="5218118" y="16022"/>
                </a:cubicBezTo>
                <a:lnTo>
                  <a:pt x="5221430" y="30155"/>
                </a:lnTo>
                <a:cubicBezTo>
                  <a:pt x="5233761" y="196710"/>
                  <a:pt x="5255167" y="487447"/>
                  <a:pt x="5281101" y="840236"/>
                </a:cubicBezTo>
                <a:lnTo>
                  <a:pt x="5282551" y="859969"/>
                </a:lnTo>
                <a:lnTo>
                  <a:pt x="5282562" y="859986"/>
                </a:lnTo>
                <a:lnTo>
                  <a:pt x="5517712" y="4061104"/>
                </a:lnTo>
                <a:cubicBezTo>
                  <a:pt x="5518872" y="4077535"/>
                  <a:pt x="5506545" y="4091821"/>
                  <a:pt x="5490120" y="4093069"/>
                </a:cubicBezTo>
                <a:cubicBezTo>
                  <a:pt x="4625183" y="4161596"/>
                  <a:pt x="1193739" y="4413665"/>
                  <a:pt x="328087" y="4472264"/>
                </a:cubicBezTo>
                <a:cubicBezTo>
                  <a:pt x="311684" y="4473376"/>
                  <a:pt x="297453" y="4461060"/>
                  <a:pt x="296206" y="4444668"/>
                </a:cubicBezTo>
                <a:lnTo>
                  <a:pt x="293235" y="4404230"/>
                </a:lnTo>
                <a:lnTo>
                  <a:pt x="293234" y="4404228"/>
                </a:lnTo>
                <a:lnTo>
                  <a:pt x="94" y="413698"/>
                </a:lnTo>
                <a:cubicBezTo>
                  <a:pt x="-893" y="399508"/>
                  <a:pt x="6013" y="387469"/>
                  <a:pt x="15568" y="386729"/>
                </a:cubicBezTo>
                <a:lnTo>
                  <a:pt x="804553" y="328772"/>
                </a:lnTo>
                <a:lnTo>
                  <a:pt x="829775" y="319650"/>
                </a:lnTo>
                <a:cubicBezTo>
                  <a:pt x="844253" y="318907"/>
                  <a:pt x="847789" y="323174"/>
                  <a:pt x="856796" y="324934"/>
                </a:cubicBezTo>
                <a:lnTo>
                  <a:pt x="1209795" y="299003"/>
                </a:lnTo>
                <a:lnTo>
                  <a:pt x="1256651" y="295561"/>
                </a:lnTo>
                <a:lnTo>
                  <a:pt x="1282256" y="285933"/>
                </a:lnTo>
                <a:cubicBezTo>
                  <a:pt x="1293236" y="291321"/>
                  <a:pt x="1300052" y="278709"/>
                  <a:pt x="1308365" y="275138"/>
                </a:cubicBezTo>
                <a:lnTo>
                  <a:pt x="1333870" y="269436"/>
                </a:lnTo>
                <a:lnTo>
                  <a:pt x="1353677" y="267388"/>
                </a:lnTo>
                <a:lnTo>
                  <a:pt x="1374856" y="271072"/>
                </a:lnTo>
                <a:cubicBezTo>
                  <a:pt x="1380699" y="271151"/>
                  <a:pt x="1381996" y="267795"/>
                  <a:pt x="1388735" y="267872"/>
                </a:cubicBezTo>
                <a:lnTo>
                  <a:pt x="1415290" y="271536"/>
                </a:lnTo>
                <a:lnTo>
                  <a:pt x="1453914" y="273870"/>
                </a:lnTo>
                <a:lnTo>
                  <a:pt x="1480645" y="277419"/>
                </a:lnTo>
                <a:lnTo>
                  <a:pt x="1485845" y="278725"/>
                </a:lnTo>
                <a:lnTo>
                  <a:pt x="1658122" y="266069"/>
                </a:lnTo>
                <a:lnTo>
                  <a:pt x="1670693" y="263259"/>
                </a:lnTo>
                <a:lnTo>
                  <a:pt x="1713706" y="261986"/>
                </a:lnTo>
                <a:lnTo>
                  <a:pt x="1719744" y="258972"/>
                </a:lnTo>
                <a:lnTo>
                  <a:pt x="1761849" y="258450"/>
                </a:lnTo>
                <a:cubicBezTo>
                  <a:pt x="1775704" y="257068"/>
                  <a:pt x="1799799" y="255872"/>
                  <a:pt x="1807616" y="252905"/>
                </a:cubicBezTo>
                <a:lnTo>
                  <a:pt x="1810616" y="246818"/>
                </a:lnTo>
                <a:lnTo>
                  <a:pt x="1820651" y="245565"/>
                </a:lnTo>
                <a:cubicBezTo>
                  <a:pt x="1821421" y="245959"/>
                  <a:pt x="1835914" y="244519"/>
                  <a:pt x="1836516" y="244513"/>
                </a:cubicBezTo>
                <a:lnTo>
                  <a:pt x="1872484" y="248027"/>
                </a:lnTo>
                <a:close/>
              </a:path>
            </a:pathLst>
          </a:custGeom>
        </p:spPr>
      </p:pic>
      <p:sp>
        <p:nvSpPr>
          <p:cNvPr id="2" name="Title 1">
            <a:extLst>
              <a:ext uri="{FF2B5EF4-FFF2-40B4-BE49-F238E27FC236}">
                <a16:creationId xmlns:a16="http://schemas.microsoft.com/office/drawing/2014/main" id="{43A0961D-4A45-9E40-BA6E-E48B898FC2FB}"/>
              </a:ext>
            </a:extLst>
          </p:cNvPr>
          <p:cNvSpPr>
            <a:spLocks noGrp="1"/>
          </p:cNvSpPr>
          <p:nvPr>
            <p:ph type="title"/>
          </p:nvPr>
        </p:nvSpPr>
        <p:spPr>
          <a:xfrm>
            <a:off x="7743246" y="1147201"/>
            <a:ext cx="4984750" cy="1897383"/>
          </a:xfrm>
        </p:spPr>
        <p:txBody>
          <a:bodyPr anchor="b">
            <a:normAutofit/>
          </a:bodyPr>
          <a:lstStyle/>
          <a:p>
            <a:pPr>
              <a:defRPr/>
            </a:pPr>
            <a:r>
              <a:rPr lang="en-US" sz="5400" dirty="0"/>
              <a:t>SECTION</a:t>
            </a:r>
            <a:r>
              <a:rPr lang="en-US" dirty="0"/>
              <a:t> </a:t>
            </a:r>
            <a:r>
              <a:rPr lang="en-US" sz="5400" dirty="0"/>
              <a:t>G</a:t>
            </a:r>
            <a:r>
              <a:rPr lang="en-US" dirty="0"/>
              <a:t> </a:t>
            </a:r>
            <a:endParaRPr lang="en-GB" dirty="0"/>
          </a:p>
        </p:txBody>
      </p:sp>
      <p:sp>
        <p:nvSpPr>
          <p:cNvPr id="78" name="Freeform: Shape 77">
            <a:extLst>
              <a:ext uri="{FF2B5EF4-FFF2-40B4-BE49-F238E27FC236}">
                <a16:creationId xmlns:a16="http://schemas.microsoft.com/office/drawing/2014/main" id="{CEEA22ED-BC21-4C7E-844F-8AB35456E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7" y="4731440"/>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0" name="Group 79">
            <a:extLst>
              <a:ext uri="{FF2B5EF4-FFF2-40B4-BE49-F238E27FC236}">
                <a16:creationId xmlns:a16="http://schemas.microsoft.com/office/drawing/2014/main" id="{001DBD1F-8E52-43C2-A83A-4800C73D3C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81" name="Group 80">
              <a:extLst>
                <a:ext uri="{FF2B5EF4-FFF2-40B4-BE49-F238E27FC236}">
                  <a16:creationId xmlns:a16="http://schemas.microsoft.com/office/drawing/2014/main" id="{25031631-88BB-4771-A661-4465025C7D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3" name="Straight Connector 82">
                <a:extLst>
                  <a:ext uri="{FF2B5EF4-FFF2-40B4-BE49-F238E27FC236}">
                    <a16:creationId xmlns:a16="http://schemas.microsoft.com/office/drawing/2014/main" id="{D46EA35F-157C-4C42-AD22-A71CECD018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A8545A-5ED6-4596-8451-859896FA1F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Oval 81">
              <a:extLst>
                <a:ext uri="{FF2B5EF4-FFF2-40B4-BE49-F238E27FC236}">
                  <a16:creationId xmlns:a16="http://schemas.microsoft.com/office/drawing/2014/main" id="{9CB5F092-293F-440B-AFCC-4F26EB988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4AB6-EF9D-AC4C-9D0E-6FF199DBB31F}"/>
              </a:ext>
            </a:extLst>
          </p:cNvPr>
          <p:cNvSpPr>
            <a:spLocks noGrp="1"/>
          </p:cNvSpPr>
          <p:nvPr>
            <p:ph type="title"/>
          </p:nvPr>
        </p:nvSpPr>
        <p:spPr>
          <a:xfrm>
            <a:off x="99060" y="182880"/>
            <a:ext cx="9493249" cy="800100"/>
          </a:xfrm>
        </p:spPr>
        <p:txBody>
          <a:bodyPr/>
          <a:lstStyle/>
          <a:p>
            <a:pPr>
              <a:defRPr/>
            </a:pPr>
            <a:r>
              <a:rPr lang="en-US" dirty="0"/>
              <a:t>HIS LOVE FOUNDATION</a:t>
            </a:r>
            <a:endParaRPr lang="en-GB" dirty="0"/>
          </a:p>
        </p:txBody>
      </p:sp>
      <p:sp>
        <p:nvSpPr>
          <p:cNvPr id="76803" name="Content Placeholder 2">
            <a:extLst>
              <a:ext uri="{FF2B5EF4-FFF2-40B4-BE49-F238E27FC236}">
                <a16:creationId xmlns:a16="http://schemas.microsoft.com/office/drawing/2014/main" id="{8A2DCDB2-D9A3-7846-8EA9-5E2D85394314}"/>
              </a:ext>
            </a:extLst>
          </p:cNvPr>
          <p:cNvSpPr>
            <a:spLocks noGrp="1"/>
          </p:cNvSpPr>
          <p:nvPr>
            <p:ph idx="1"/>
          </p:nvPr>
        </p:nvSpPr>
        <p:spPr>
          <a:xfrm>
            <a:off x="99059" y="1234440"/>
            <a:ext cx="11596411" cy="5151612"/>
          </a:xfrm>
        </p:spPr>
        <p:txBody>
          <a:bodyPr>
            <a:normAutofit/>
          </a:bodyPr>
          <a:lstStyle/>
          <a:p>
            <a:r>
              <a:rPr lang="en-US" altLang="en-NG" sz="3200" b="1" dirty="0">
                <a:latin typeface="Bookman Old Style" panose="02050604050505020204" pitchFamily="18" charset="0"/>
              </a:rPr>
              <a:t>H</a:t>
            </a:r>
            <a:r>
              <a:rPr lang="en-US" altLang="en-NG" sz="3200" b="1" dirty="0">
                <a:solidFill>
                  <a:schemeClr val="tx1"/>
                </a:solidFill>
                <a:latin typeface="Bookman Old Style" panose="02050604050505020204" pitchFamily="18" charset="0"/>
              </a:rPr>
              <a:t>is </a:t>
            </a:r>
            <a:r>
              <a:rPr lang="en-US" altLang="en-NG" sz="3200" b="1" dirty="0">
                <a:latin typeface="Bookman Old Style" panose="02050604050505020204" pitchFamily="18" charset="0"/>
              </a:rPr>
              <a:t>L</a:t>
            </a:r>
            <a:r>
              <a:rPr lang="en-US" altLang="en-NG" sz="3200" b="1" dirty="0">
                <a:solidFill>
                  <a:schemeClr val="tx1"/>
                </a:solidFill>
                <a:latin typeface="Bookman Old Style" panose="02050604050505020204" pitchFamily="18" charset="0"/>
              </a:rPr>
              <a:t>ove </a:t>
            </a:r>
            <a:r>
              <a:rPr lang="en-US" altLang="en-NG" sz="3200" b="1" dirty="0">
                <a:latin typeface="Bookman Old Style" panose="02050604050505020204" pitchFamily="18" charset="0"/>
              </a:rPr>
              <a:t>F</a:t>
            </a:r>
            <a:r>
              <a:rPr lang="en-US" altLang="en-NG" sz="3200" b="1" dirty="0">
                <a:solidFill>
                  <a:schemeClr val="tx1"/>
                </a:solidFill>
                <a:latin typeface="Bookman Old Style" panose="02050604050505020204" pitchFamily="18" charset="0"/>
              </a:rPr>
              <a:t>oundation is the Charity arm of RCCG </a:t>
            </a:r>
          </a:p>
          <a:p>
            <a:r>
              <a:rPr lang="en-US" altLang="en-NG" sz="3200" b="1" dirty="0">
                <a:latin typeface="Bookman Old Style" panose="02050604050505020204" pitchFamily="18" charset="0"/>
              </a:rPr>
              <a:t>W</a:t>
            </a:r>
            <a:r>
              <a:rPr lang="en-US" altLang="en-NG" sz="3200" b="1" dirty="0">
                <a:solidFill>
                  <a:schemeClr val="tx1"/>
                </a:solidFill>
                <a:latin typeface="Bookman Old Style" panose="02050604050505020204" pitchFamily="18" charset="0"/>
              </a:rPr>
              <a:t>e commenced a global crowdfunding campaign in august to scale up the depth and breadth of the RCCG global CSR activities globally. </a:t>
            </a:r>
          </a:p>
          <a:p>
            <a:r>
              <a:rPr lang="en-US" altLang="en-NG" sz="3200" b="1" dirty="0">
                <a:latin typeface="Bookman Old Style" panose="02050604050505020204" pitchFamily="18" charset="0"/>
              </a:rPr>
              <a:t>I</a:t>
            </a:r>
            <a:r>
              <a:rPr lang="en-US" altLang="en-NG" sz="3200" b="1" dirty="0">
                <a:solidFill>
                  <a:schemeClr val="tx1"/>
                </a:solidFill>
                <a:latin typeface="Bookman Old Style" panose="02050604050505020204" pitchFamily="18" charset="0"/>
              </a:rPr>
              <a:t>t comes with a unique accident insurance scheme to a value of </a:t>
            </a:r>
            <a:r>
              <a:rPr lang="en-US" altLang="en-NG" sz="3200" b="1" dirty="0">
                <a:solidFill>
                  <a:schemeClr val="tx1"/>
                </a:solidFill>
                <a:highlight>
                  <a:srgbClr val="FFFF00"/>
                </a:highlight>
                <a:latin typeface="Bookman Old Style" panose="02050604050505020204" pitchFamily="18" charset="0"/>
              </a:rPr>
              <a:t>N1,000,000</a:t>
            </a:r>
          </a:p>
          <a:p>
            <a:r>
              <a:rPr lang="en-US" altLang="en-NG" sz="3200" b="1" dirty="0">
                <a:latin typeface="Bookman Old Style" panose="02050604050505020204" pitchFamily="18" charset="0"/>
              </a:rPr>
              <a:t>W</a:t>
            </a:r>
            <a:r>
              <a:rPr lang="en-US" altLang="en-NG" sz="3200" b="1" dirty="0">
                <a:solidFill>
                  <a:schemeClr val="tx1"/>
                </a:solidFill>
                <a:latin typeface="Bookman Old Style" panose="02050604050505020204" pitchFamily="18" charset="0"/>
              </a:rPr>
              <a:t>e need to encourage all our members to part of this. </a:t>
            </a:r>
            <a:endParaRPr lang="en-GB" altLang="en-NG" sz="3200" b="1" dirty="0">
              <a:solidFill>
                <a:schemeClr val="tx1"/>
              </a:solidFill>
              <a:latin typeface="Bookman Old Style" panose="02050604050505020204"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C7DD-9ECE-5B44-A50C-BBD371D4721A}"/>
              </a:ext>
            </a:extLst>
          </p:cNvPr>
          <p:cNvSpPr>
            <a:spLocks noGrp="1"/>
          </p:cNvSpPr>
          <p:nvPr>
            <p:ph type="title"/>
          </p:nvPr>
        </p:nvSpPr>
        <p:spPr>
          <a:xfrm>
            <a:off x="185738" y="914400"/>
            <a:ext cx="9493249" cy="514350"/>
          </a:xfrm>
        </p:spPr>
        <p:txBody>
          <a:bodyPr>
            <a:normAutofit fontScale="90000"/>
          </a:bodyPr>
          <a:lstStyle/>
          <a:p>
            <a:r>
              <a:rPr lang="en-US" dirty="0"/>
              <a:t>HIS LOVE FOUNDATION</a:t>
            </a:r>
            <a:r>
              <a:rPr lang="en-GB" b="1" dirty="0"/>
              <a:t> </a:t>
            </a:r>
            <a:br>
              <a:rPr lang="en-NG" dirty="0"/>
            </a:br>
            <a:endParaRPr lang="en-NG" dirty="0"/>
          </a:p>
        </p:txBody>
      </p:sp>
      <p:sp>
        <p:nvSpPr>
          <p:cNvPr id="3" name="Content Placeholder 2">
            <a:extLst>
              <a:ext uri="{FF2B5EF4-FFF2-40B4-BE49-F238E27FC236}">
                <a16:creationId xmlns:a16="http://schemas.microsoft.com/office/drawing/2014/main" id="{230A0128-B5F7-1A48-8D5C-9725A0CD1642}"/>
              </a:ext>
            </a:extLst>
          </p:cNvPr>
          <p:cNvSpPr>
            <a:spLocks noGrp="1"/>
          </p:cNvSpPr>
          <p:nvPr>
            <p:ph idx="1"/>
          </p:nvPr>
        </p:nvSpPr>
        <p:spPr>
          <a:xfrm>
            <a:off x="185738" y="1428750"/>
            <a:ext cx="12006262" cy="4743449"/>
          </a:xfrm>
        </p:spPr>
        <p:txBody>
          <a:bodyPr>
            <a:normAutofit/>
          </a:bodyPr>
          <a:lstStyle/>
          <a:p>
            <a:r>
              <a:rPr lang="en-GB" sz="4000" b="1" dirty="0">
                <a:latin typeface="Bookman Old Style" panose="02050604050505020204" pitchFamily="18" charset="0"/>
              </a:rPr>
              <a:t>It is sad that in spite of the fact that the global number of our members is in the millions, out of which less than 2,000 people are premium partners, despite the immense benefits of this scheme. </a:t>
            </a:r>
            <a:endParaRPr lang="en-NG" sz="2800" dirty="0"/>
          </a:p>
        </p:txBody>
      </p:sp>
    </p:spTree>
    <p:extLst>
      <p:ext uri="{BB962C8B-B14F-4D97-AF65-F5344CB8AC3E}">
        <p14:creationId xmlns:p14="http://schemas.microsoft.com/office/powerpoint/2010/main" val="17367585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C7DD-9ECE-5B44-A50C-BBD371D4721A}"/>
              </a:ext>
            </a:extLst>
          </p:cNvPr>
          <p:cNvSpPr>
            <a:spLocks noGrp="1"/>
          </p:cNvSpPr>
          <p:nvPr>
            <p:ph type="title"/>
          </p:nvPr>
        </p:nvSpPr>
        <p:spPr>
          <a:xfrm>
            <a:off x="185738" y="914400"/>
            <a:ext cx="9493249" cy="514350"/>
          </a:xfrm>
        </p:spPr>
        <p:txBody>
          <a:bodyPr>
            <a:normAutofit fontScale="90000"/>
          </a:bodyPr>
          <a:lstStyle/>
          <a:p>
            <a:r>
              <a:rPr lang="en-US" dirty="0"/>
              <a:t>HIS LOVE FOUNDATION</a:t>
            </a:r>
            <a:r>
              <a:rPr lang="en-GB" b="1" dirty="0"/>
              <a:t> </a:t>
            </a:r>
            <a:br>
              <a:rPr lang="en-NG" dirty="0"/>
            </a:br>
            <a:endParaRPr lang="en-NG" dirty="0"/>
          </a:p>
        </p:txBody>
      </p:sp>
      <p:sp>
        <p:nvSpPr>
          <p:cNvPr id="3" name="Content Placeholder 2">
            <a:extLst>
              <a:ext uri="{FF2B5EF4-FFF2-40B4-BE49-F238E27FC236}">
                <a16:creationId xmlns:a16="http://schemas.microsoft.com/office/drawing/2014/main" id="{230A0128-B5F7-1A48-8D5C-9725A0CD1642}"/>
              </a:ext>
            </a:extLst>
          </p:cNvPr>
          <p:cNvSpPr>
            <a:spLocks noGrp="1"/>
          </p:cNvSpPr>
          <p:nvPr>
            <p:ph idx="1"/>
          </p:nvPr>
        </p:nvSpPr>
        <p:spPr>
          <a:xfrm>
            <a:off x="185738" y="1428750"/>
            <a:ext cx="12006262" cy="4743449"/>
          </a:xfrm>
        </p:spPr>
        <p:txBody>
          <a:bodyPr>
            <a:normAutofit/>
          </a:bodyPr>
          <a:lstStyle/>
          <a:p>
            <a:r>
              <a:rPr lang="en-GB" sz="4000" b="1" dirty="0">
                <a:latin typeface="Bookman Old Style" panose="02050604050505020204" pitchFamily="18" charset="0"/>
              </a:rPr>
              <a:t>FOR EXAMPLE, A pastor wrote for support towards an accident he had in Bauchi, however if he had previously joined this scheme, he would have been eligible for claims of up to N1,000,000</a:t>
            </a:r>
            <a:endParaRPr lang="en-NG" sz="2800" dirty="0"/>
          </a:p>
        </p:txBody>
      </p:sp>
    </p:spTree>
    <p:extLst>
      <p:ext uri="{BB962C8B-B14F-4D97-AF65-F5344CB8AC3E}">
        <p14:creationId xmlns:p14="http://schemas.microsoft.com/office/powerpoint/2010/main" val="601598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C7DD-9ECE-5B44-A50C-BBD371D4721A}"/>
              </a:ext>
            </a:extLst>
          </p:cNvPr>
          <p:cNvSpPr>
            <a:spLocks noGrp="1"/>
          </p:cNvSpPr>
          <p:nvPr>
            <p:ph type="title"/>
          </p:nvPr>
        </p:nvSpPr>
        <p:spPr>
          <a:xfrm>
            <a:off x="185738" y="1600200"/>
            <a:ext cx="9493249" cy="514350"/>
          </a:xfrm>
        </p:spPr>
        <p:txBody>
          <a:bodyPr>
            <a:normAutofit fontScale="90000"/>
          </a:bodyPr>
          <a:lstStyle/>
          <a:p>
            <a:r>
              <a:rPr lang="en-US" dirty="0"/>
              <a:t>HIS LOVE FOUNDATION</a:t>
            </a:r>
            <a:r>
              <a:rPr lang="en-GB" b="1" dirty="0"/>
              <a:t> </a:t>
            </a:r>
            <a:br>
              <a:rPr lang="en-NG" dirty="0"/>
            </a:br>
            <a:r>
              <a:rPr lang="en-GB" b="1" dirty="0"/>
              <a:t> </a:t>
            </a:r>
            <a:br>
              <a:rPr lang="en-NG" dirty="0"/>
            </a:br>
            <a:endParaRPr lang="en-NG" dirty="0"/>
          </a:p>
        </p:txBody>
      </p:sp>
      <p:sp>
        <p:nvSpPr>
          <p:cNvPr id="3" name="Content Placeholder 2">
            <a:extLst>
              <a:ext uri="{FF2B5EF4-FFF2-40B4-BE49-F238E27FC236}">
                <a16:creationId xmlns:a16="http://schemas.microsoft.com/office/drawing/2014/main" id="{230A0128-B5F7-1A48-8D5C-9725A0CD1642}"/>
              </a:ext>
            </a:extLst>
          </p:cNvPr>
          <p:cNvSpPr>
            <a:spLocks noGrp="1"/>
          </p:cNvSpPr>
          <p:nvPr>
            <p:ph idx="1"/>
          </p:nvPr>
        </p:nvSpPr>
        <p:spPr>
          <a:xfrm>
            <a:off x="185738" y="1428750"/>
            <a:ext cx="12006262" cy="4743449"/>
          </a:xfrm>
        </p:spPr>
        <p:txBody>
          <a:bodyPr>
            <a:normAutofit/>
          </a:bodyPr>
          <a:lstStyle/>
          <a:p>
            <a:r>
              <a:rPr lang="en-GB" sz="4800" b="1" dirty="0">
                <a:latin typeface="Bookman Old Style" panose="02050604050505020204" pitchFamily="18" charset="0"/>
              </a:rPr>
              <a:t>Pastors should sensitise their members of the importance of this scheme, and the more you partner with us, the more projects we can accomplish. </a:t>
            </a:r>
            <a:endParaRPr lang="en-NG" sz="4800" b="1" dirty="0">
              <a:latin typeface="Bookman Old Style" panose="02050604050505020204" pitchFamily="18" charset="0"/>
            </a:endParaRPr>
          </a:p>
          <a:p>
            <a:endParaRPr lang="en-NG" sz="3600" dirty="0"/>
          </a:p>
        </p:txBody>
      </p:sp>
    </p:spTree>
    <p:extLst>
      <p:ext uri="{BB962C8B-B14F-4D97-AF65-F5344CB8AC3E}">
        <p14:creationId xmlns:p14="http://schemas.microsoft.com/office/powerpoint/2010/main" val="28671308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CD5C-E7C7-E141-A34C-2EBF835D5F81}"/>
              </a:ext>
            </a:extLst>
          </p:cNvPr>
          <p:cNvSpPr>
            <a:spLocks noGrp="1"/>
          </p:cNvSpPr>
          <p:nvPr>
            <p:ph type="title"/>
          </p:nvPr>
        </p:nvSpPr>
        <p:spPr>
          <a:xfrm>
            <a:off x="370114" y="152400"/>
            <a:ext cx="9493249" cy="723900"/>
          </a:xfrm>
        </p:spPr>
        <p:txBody>
          <a:bodyPr>
            <a:normAutofit fontScale="90000"/>
          </a:bodyPr>
          <a:lstStyle/>
          <a:p>
            <a:r>
              <a:rPr lang="en-NG" dirty="0"/>
              <a:t>HOW TO BE A PARTNER? </a:t>
            </a:r>
          </a:p>
        </p:txBody>
      </p:sp>
      <p:sp>
        <p:nvSpPr>
          <p:cNvPr id="3" name="Content Placeholder 2">
            <a:extLst>
              <a:ext uri="{FF2B5EF4-FFF2-40B4-BE49-F238E27FC236}">
                <a16:creationId xmlns:a16="http://schemas.microsoft.com/office/drawing/2014/main" id="{BE709A28-B63E-5847-86BD-2EDEF8CE131C}"/>
              </a:ext>
            </a:extLst>
          </p:cNvPr>
          <p:cNvSpPr>
            <a:spLocks noGrp="1"/>
          </p:cNvSpPr>
          <p:nvPr>
            <p:ph idx="1"/>
          </p:nvPr>
        </p:nvSpPr>
        <p:spPr>
          <a:xfrm>
            <a:off x="370114" y="1153886"/>
            <a:ext cx="11118880" cy="5335404"/>
          </a:xfrm>
        </p:spPr>
        <p:txBody>
          <a:bodyPr>
            <a:normAutofit/>
          </a:bodyPr>
          <a:lstStyle/>
          <a:p>
            <a:pPr marL="0" indent="0">
              <a:buNone/>
            </a:pPr>
            <a:r>
              <a:rPr lang="en-US" sz="2400" b="1" dirty="0">
                <a:latin typeface="Bookman Old Style" panose="02050604050505020204" pitchFamily="18" charset="0"/>
              </a:rPr>
              <a:t>The Benefits of being a Premium Partner:</a:t>
            </a:r>
            <a:endParaRPr lang="en-NG" sz="2400" b="1" dirty="0">
              <a:latin typeface="Bookman Old Style" panose="02050604050505020204" pitchFamily="18" charset="0"/>
            </a:endParaRPr>
          </a:p>
          <a:p>
            <a:r>
              <a:rPr lang="en-US" sz="2800" dirty="0">
                <a:latin typeface="Bookman Old Style" panose="02050604050505020204" pitchFamily="18" charset="0"/>
              </a:rPr>
              <a:t>Free one-year Personal Accident Insurance Policy that provides a worldwide cover on a 24-hour basis and pays compensation for bodily injury sustained solely by accidental, external, and visible means in which injury results in death, disablement, or incurred medical expenses.</a:t>
            </a:r>
            <a:endParaRPr lang="en-NG" sz="2800" dirty="0">
              <a:latin typeface="Bookman Old Style" panose="02050604050505020204" pitchFamily="18" charset="0"/>
            </a:endParaRPr>
          </a:p>
          <a:p>
            <a:r>
              <a:rPr lang="en-US" sz="2800" dirty="0">
                <a:latin typeface="Bookman Old Style" panose="02050604050505020204" pitchFamily="18" charset="0"/>
              </a:rPr>
              <a:t>a. Death Benefit: N1,000,000.00</a:t>
            </a:r>
            <a:endParaRPr lang="en-NG" sz="2800" dirty="0">
              <a:latin typeface="Bookman Old Style" panose="02050604050505020204" pitchFamily="18" charset="0"/>
            </a:endParaRPr>
          </a:p>
          <a:p>
            <a:r>
              <a:rPr lang="en-US" sz="2800" dirty="0">
                <a:latin typeface="Bookman Old Style" panose="02050604050505020204" pitchFamily="18" charset="0"/>
              </a:rPr>
              <a:t>b. Permanent Disability Benefit: N1,000,000.00</a:t>
            </a:r>
            <a:endParaRPr lang="en-NG" sz="2800" dirty="0">
              <a:latin typeface="Bookman Old Style" panose="02050604050505020204" pitchFamily="18" charset="0"/>
            </a:endParaRPr>
          </a:p>
          <a:p>
            <a:r>
              <a:rPr lang="en-US" sz="2800" dirty="0">
                <a:latin typeface="Bookman Old Style" panose="02050604050505020204" pitchFamily="18" charset="0"/>
              </a:rPr>
              <a:t>c. Medical Expenses Benefit: N100,000</a:t>
            </a:r>
            <a:endParaRPr lang="en-NG" sz="2800" dirty="0">
              <a:latin typeface="Bookman Old Style" panose="02050604050505020204" pitchFamily="18" charset="0"/>
            </a:endParaRPr>
          </a:p>
          <a:p>
            <a:endParaRPr lang="en-NG" dirty="0"/>
          </a:p>
        </p:txBody>
      </p:sp>
    </p:spTree>
    <p:extLst>
      <p:ext uri="{BB962C8B-B14F-4D97-AF65-F5344CB8AC3E}">
        <p14:creationId xmlns:p14="http://schemas.microsoft.com/office/powerpoint/2010/main" val="1459093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CD5C-E7C7-E141-A34C-2EBF835D5F81}"/>
              </a:ext>
            </a:extLst>
          </p:cNvPr>
          <p:cNvSpPr>
            <a:spLocks noGrp="1"/>
          </p:cNvSpPr>
          <p:nvPr>
            <p:ph type="title"/>
          </p:nvPr>
        </p:nvSpPr>
        <p:spPr>
          <a:xfrm>
            <a:off x="464820" y="160020"/>
            <a:ext cx="9493249" cy="720090"/>
          </a:xfrm>
        </p:spPr>
        <p:txBody>
          <a:bodyPr>
            <a:normAutofit fontScale="90000"/>
          </a:bodyPr>
          <a:lstStyle/>
          <a:p>
            <a:r>
              <a:rPr lang="en-NG" dirty="0"/>
              <a:t>HOW TO BE A PARTNER? </a:t>
            </a:r>
          </a:p>
        </p:txBody>
      </p:sp>
      <p:sp>
        <p:nvSpPr>
          <p:cNvPr id="3" name="Content Placeholder 2">
            <a:extLst>
              <a:ext uri="{FF2B5EF4-FFF2-40B4-BE49-F238E27FC236}">
                <a16:creationId xmlns:a16="http://schemas.microsoft.com/office/drawing/2014/main" id="{BE709A28-B63E-5847-86BD-2EDEF8CE131C}"/>
              </a:ext>
            </a:extLst>
          </p:cNvPr>
          <p:cNvSpPr>
            <a:spLocks noGrp="1"/>
          </p:cNvSpPr>
          <p:nvPr>
            <p:ph idx="1"/>
          </p:nvPr>
        </p:nvSpPr>
        <p:spPr>
          <a:xfrm>
            <a:off x="464819" y="1132114"/>
            <a:ext cx="11531237" cy="5040085"/>
          </a:xfrm>
        </p:spPr>
        <p:txBody>
          <a:bodyPr/>
          <a:lstStyle/>
          <a:p>
            <a:pPr marL="0" indent="0">
              <a:buNone/>
            </a:pPr>
            <a:r>
              <a:rPr lang="en-US" sz="2800" b="1" dirty="0">
                <a:latin typeface="Bookman Old Style" panose="02050604050505020204" pitchFamily="18" charset="0"/>
              </a:rPr>
              <a:t>How to become a Premium Partner:</a:t>
            </a:r>
            <a:endParaRPr lang="en-NG" sz="2800" b="1" dirty="0">
              <a:latin typeface="Bookman Old Style" panose="02050604050505020204" pitchFamily="18" charset="0"/>
            </a:endParaRPr>
          </a:p>
          <a:p>
            <a:pPr marL="0" indent="0">
              <a:buNone/>
            </a:pPr>
            <a:r>
              <a:rPr lang="en-US" sz="2800" b="1" dirty="0">
                <a:latin typeface="Bookman Old Style" panose="02050604050505020204" pitchFamily="18" charset="0"/>
              </a:rPr>
              <a:t>(Direct Transfer)</a:t>
            </a:r>
            <a:endParaRPr lang="en-NG" sz="2800" b="1" dirty="0">
              <a:latin typeface="Bookman Old Style" panose="02050604050505020204" pitchFamily="18" charset="0"/>
            </a:endParaRPr>
          </a:p>
          <a:p>
            <a:pPr marL="0" indent="0">
              <a:buNone/>
            </a:pPr>
            <a:r>
              <a:rPr lang="en-US" sz="2800" b="1" dirty="0">
                <a:latin typeface="Bookman Old Style" panose="02050604050505020204" pitchFamily="18" charset="0"/>
              </a:rPr>
              <a:t>1. For Naira, kindly send your donation of N12,000 annually to:</a:t>
            </a:r>
            <a:endParaRPr lang="en-NG" sz="2800" b="1" dirty="0">
              <a:latin typeface="Bookman Old Style" panose="02050604050505020204" pitchFamily="18" charset="0"/>
            </a:endParaRPr>
          </a:p>
          <a:p>
            <a:pPr marL="0" indent="0">
              <a:buNone/>
            </a:pPr>
            <a:r>
              <a:rPr lang="en-US" sz="2800" b="1" dirty="0">
                <a:latin typeface="Bookman Old Style" panose="02050604050505020204" pitchFamily="18" charset="0"/>
              </a:rPr>
              <a:t>Account Name: His Love In Action Empowerment Foundation </a:t>
            </a:r>
            <a:endParaRPr lang="en-NG" sz="2800" b="1" dirty="0">
              <a:latin typeface="Bookman Old Style" panose="02050604050505020204" pitchFamily="18" charset="0"/>
            </a:endParaRPr>
          </a:p>
          <a:p>
            <a:pPr marL="0" indent="0">
              <a:buNone/>
            </a:pPr>
            <a:r>
              <a:rPr lang="en-US" sz="2800" b="1" dirty="0">
                <a:latin typeface="Bookman Old Style" panose="02050604050505020204" pitchFamily="18" charset="0"/>
              </a:rPr>
              <a:t>Account Number: 1214887616</a:t>
            </a:r>
            <a:endParaRPr lang="en-NG" sz="2800" b="1" dirty="0">
              <a:latin typeface="Bookman Old Style" panose="02050604050505020204" pitchFamily="18" charset="0"/>
            </a:endParaRPr>
          </a:p>
          <a:p>
            <a:pPr marL="0" indent="0">
              <a:buNone/>
            </a:pPr>
            <a:r>
              <a:rPr lang="en-US" sz="2800" b="1" dirty="0">
                <a:latin typeface="Bookman Old Style" panose="02050604050505020204" pitchFamily="18" charset="0"/>
              </a:rPr>
              <a:t>Bank Name: Zenith Bank </a:t>
            </a:r>
            <a:endParaRPr lang="en-NG" sz="2800" b="1" dirty="0">
              <a:latin typeface="Bookman Old Style" panose="02050604050505020204" pitchFamily="18" charset="0"/>
            </a:endParaRPr>
          </a:p>
          <a:p>
            <a:endParaRPr lang="en-NG" dirty="0"/>
          </a:p>
        </p:txBody>
      </p:sp>
    </p:spTree>
    <p:extLst>
      <p:ext uri="{BB962C8B-B14F-4D97-AF65-F5344CB8AC3E}">
        <p14:creationId xmlns:p14="http://schemas.microsoft.com/office/powerpoint/2010/main" val="27777079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CD5C-E7C7-E141-A34C-2EBF835D5F81}"/>
              </a:ext>
            </a:extLst>
          </p:cNvPr>
          <p:cNvSpPr>
            <a:spLocks noGrp="1"/>
          </p:cNvSpPr>
          <p:nvPr>
            <p:ph type="title"/>
          </p:nvPr>
        </p:nvSpPr>
        <p:spPr>
          <a:xfrm>
            <a:off x="500743" y="356508"/>
            <a:ext cx="9493249" cy="658586"/>
          </a:xfrm>
        </p:spPr>
        <p:txBody>
          <a:bodyPr>
            <a:normAutofit fontScale="90000"/>
          </a:bodyPr>
          <a:lstStyle/>
          <a:p>
            <a:r>
              <a:rPr lang="en-NG" dirty="0"/>
              <a:t>HOW TO BE A PARTNER? </a:t>
            </a:r>
          </a:p>
        </p:txBody>
      </p:sp>
      <p:sp>
        <p:nvSpPr>
          <p:cNvPr id="3" name="Content Placeholder 2">
            <a:extLst>
              <a:ext uri="{FF2B5EF4-FFF2-40B4-BE49-F238E27FC236}">
                <a16:creationId xmlns:a16="http://schemas.microsoft.com/office/drawing/2014/main" id="{BE709A28-B63E-5847-86BD-2EDEF8CE131C}"/>
              </a:ext>
            </a:extLst>
          </p:cNvPr>
          <p:cNvSpPr>
            <a:spLocks noGrp="1"/>
          </p:cNvSpPr>
          <p:nvPr>
            <p:ph idx="1"/>
          </p:nvPr>
        </p:nvSpPr>
        <p:spPr>
          <a:xfrm>
            <a:off x="500742" y="1480457"/>
            <a:ext cx="11512187" cy="5181599"/>
          </a:xfrm>
        </p:spPr>
        <p:txBody>
          <a:bodyPr>
            <a:normAutofit fontScale="32500" lnSpcReduction="20000"/>
          </a:bodyPr>
          <a:lstStyle/>
          <a:p>
            <a:pPr marL="0" indent="0">
              <a:buNone/>
            </a:pPr>
            <a:r>
              <a:rPr lang="en-US" sz="6000" b="1" dirty="0">
                <a:latin typeface="Bookman Old Style" panose="02050604050505020204" pitchFamily="18" charset="0"/>
              </a:rPr>
              <a:t>2. For Dollars, kindly send your donation of $24 annually to:</a:t>
            </a:r>
            <a:endParaRPr lang="en-NG" sz="6000" b="1" dirty="0">
              <a:latin typeface="Bookman Old Style" panose="02050604050505020204" pitchFamily="18" charset="0"/>
            </a:endParaRPr>
          </a:p>
          <a:p>
            <a:pPr marL="0" indent="0">
              <a:buNone/>
            </a:pPr>
            <a:r>
              <a:rPr lang="en-US" sz="6000" b="1" dirty="0">
                <a:latin typeface="Bookman Old Style" panose="02050604050505020204" pitchFamily="18" charset="0"/>
              </a:rPr>
              <a:t>Account Name: His Love In Action Empowerment Foundation </a:t>
            </a:r>
            <a:endParaRPr lang="en-NG" sz="6000" b="1" dirty="0">
              <a:latin typeface="Bookman Old Style" panose="02050604050505020204" pitchFamily="18" charset="0"/>
            </a:endParaRPr>
          </a:p>
          <a:p>
            <a:pPr marL="0" indent="0">
              <a:buNone/>
            </a:pPr>
            <a:r>
              <a:rPr lang="en-US" sz="6000" b="1" dirty="0">
                <a:latin typeface="Bookman Old Style" panose="02050604050505020204" pitchFamily="18" charset="0"/>
              </a:rPr>
              <a:t>Account Number: 5071963892</a:t>
            </a:r>
            <a:endParaRPr lang="en-NG" sz="6000" b="1" dirty="0">
              <a:latin typeface="Bookman Old Style" panose="02050604050505020204" pitchFamily="18" charset="0"/>
            </a:endParaRPr>
          </a:p>
          <a:p>
            <a:pPr marL="0" indent="0">
              <a:buNone/>
            </a:pPr>
            <a:r>
              <a:rPr lang="en-US" sz="6000" b="1" dirty="0">
                <a:latin typeface="Bookman Old Style" panose="02050604050505020204" pitchFamily="18" charset="0"/>
              </a:rPr>
              <a:t>Bank Name: Zenith Bank </a:t>
            </a:r>
          </a:p>
          <a:p>
            <a:pPr marL="0" indent="0">
              <a:buNone/>
            </a:pPr>
            <a:endParaRPr lang="en-NG" sz="6000" b="1" dirty="0">
              <a:latin typeface="Bookman Old Style" panose="02050604050505020204" pitchFamily="18" charset="0"/>
            </a:endParaRPr>
          </a:p>
          <a:p>
            <a:pPr marL="0" indent="0">
              <a:buNone/>
            </a:pPr>
            <a:r>
              <a:rPr lang="en-US" sz="6000" b="1" dirty="0">
                <a:latin typeface="Bookman Old Style" panose="02050604050505020204" pitchFamily="18" charset="0"/>
              </a:rPr>
              <a:t>3. For British Pound Sterling, kindly send your donation of £24 annually to:</a:t>
            </a:r>
            <a:endParaRPr lang="en-NG" sz="6000" b="1" dirty="0">
              <a:latin typeface="Bookman Old Style" panose="02050604050505020204" pitchFamily="18" charset="0"/>
            </a:endParaRPr>
          </a:p>
          <a:p>
            <a:pPr marL="0" indent="0">
              <a:buNone/>
            </a:pPr>
            <a:r>
              <a:rPr lang="en-US" sz="6000" b="1" dirty="0">
                <a:latin typeface="Bookman Old Style" panose="02050604050505020204" pitchFamily="18" charset="0"/>
              </a:rPr>
              <a:t>Account Name: His Love In Action Empowerment Foundation </a:t>
            </a:r>
            <a:endParaRPr lang="en-NG" sz="6000" b="1" dirty="0">
              <a:latin typeface="Bookman Old Style" panose="02050604050505020204" pitchFamily="18" charset="0"/>
            </a:endParaRPr>
          </a:p>
          <a:p>
            <a:pPr marL="0" indent="0">
              <a:buNone/>
            </a:pPr>
            <a:r>
              <a:rPr lang="en-US" sz="6000" b="1" dirty="0">
                <a:latin typeface="Bookman Old Style" panose="02050604050505020204" pitchFamily="18" charset="0"/>
              </a:rPr>
              <a:t>Account Number: 5060499906</a:t>
            </a:r>
            <a:endParaRPr lang="en-NG" sz="6000" b="1" dirty="0">
              <a:latin typeface="Bookman Old Style" panose="02050604050505020204" pitchFamily="18" charset="0"/>
            </a:endParaRPr>
          </a:p>
          <a:p>
            <a:pPr marL="0" indent="0">
              <a:buNone/>
            </a:pPr>
            <a:r>
              <a:rPr lang="en-US" sz="6000" b="1" dirty="0">
                <a:latin typeface="Bookman Old Style" panose="02050604050505020204" pitchFamily="18" charset="0"/>
              </a:rPr>
              <a:t>Bank Name: Zenith Bank </a:t>
            </a:r>
          </a:p>
          <a:p>
            <a:pPr marL="0" indent="0">
              <a:buNone/>
            </a:pPr>
            <a:endParaRPr lang="en-NG" sz="2400" b="1" dirty="0">
              <a:latin typeface="Bookman Old Style" panose="02050604050505020204" pitchFamily="18" charset="0"/>
            </a:endParaRPr>
          </a:p>
          <a:p>
            <a:pPr marL="0" indent="0">
              <a:buNone/>
            </a:pPr>
            <a:r>
              <a:rPr lang="en-US" dirty="0"/>
              <a:t> </a:t>
            </a:r>
            <a:endParaRPr lang="en-NG" dirty="0"/>
          </a:p>
          <a:p>
            <a:endParaRPr lang="en-NG" dirty="0"/>
          </a:p>
        </p:txBody>
      </p:sp>
    </p:spTree>
    <p:extLst>
      <p:ext uri="{BB962C8B-B14F-4D97-AF65-F5344CB8AC3E}">
        <p14:creationId xmlns:p14="http://schemas.microsoft.com/office/powerpoint/2010/main" val="176601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A2FA1-EC79-8F4C-87FD-C30C84B53968}"/>
              </a:ext>
            </a:extLst>
          </p:cNvPr>
          <p:cNvSpPr>
            <a:spLocks noGrp="1"/>
          </p:cNvSpPr>
          <p:nvPr>
            <p:ph type="title"/>
          </p:nvPr>
        </p:nvSpPr>
        <p:spPr>
          <a:xfrm>
            <a:off x="303029" y="-683366"/>
            <a:ext cx="8069452" cy="1911742"/>
          </a:xfrm>
        </p:spPr>
        <p:txBody>
          <a:bodyPr>
            <a:normAutofit/>
          </a:bodyPr>
          <a:lstStyle/>
          <a:p>
            <a:r>
              <a:rPr lang="en-NG" dirty="0"/>
              <a:t>The Relevance of the Gospel</a:t>
            </a:r>
          </a:p>
        </p:txBody>
      </p:sp>
      <p:sp>
        <p:nvSpPr>
          <p:cNvPr id="3" name="Content Placeholder 2">
            <a:extLst>
              <a:ext uri="{FF2B5EF4-FFF2-40B4-BE49-F238E27FC236}">
                <a16:creationId xmlns:a16="http://schemas.microsoft.com/office/drawing/2014/main" id="{0D51E2D3-FD59-F844-992E-28F96ADD2B2B}"/>
              </a:ext>
            </a:extLst>
          </p:cNvPr>
          <p:cNvSpPr>
            <a:spLocks noGrp="1"/>
          </p:cNvSpPr>
          <p:nvPr>
            <p:ph idx="1"/>
          </p:nvPr>
        </p:nvSpPr>
        <p:spPr>
          <a:xfrm>
            <a:off x="174436" y="1791728"/>
            <a:ext cx="8953952" cy="4799557"/>
          </a:xfrm>
        </p:spPr>
        <p:txBody>
          <a:bodyPr>
            <a:normAutofit lnSpcReduction="10000"/>
          </a:bodyPr>
          <a:lstStyle/>
          <a:p>
            <a:pPr>
              <a:lnSpc>
                <a:spcPct val="110000"/>
              </a:lnSpc>
            </a:pPr>
            <a:r>
              <a:rPr lang="en-GB" sz="3600" b="1" i="1" dirty="0"/>
              <a:t>The Gospel that we preach even though dated, has stayed relevant for centuries, and although the principle remains the same, the method of dissemination has evolved and changed over time, more so, with the advent of technology.</a:t>
            </a:r>
          </a:p>
          <a:p>
            <a:pPr marL="0" indent="0">
              <a:lnSpc>
                <a:spcPct val="110000"/>
              </a:lnSpc>
              <a:buNone/>
            </a:pPr>
            <a:endParaRPr lang="en-NG" sz="1800" b="1" i="1" dirty="0"/>
          </a:p>
          <a:p>
            <a:pPr marL="0" indent="0">
              <a:lnSpc>
                <a:spcPct val="110000"/>
              </a:lnSpc>
              <a:buNone/>
            </a:pPr>
            <a:endParaRPr lang="en-NG" sz="1100" dirty="0"/>
          </a:p>
        </p:txBody>
      </p:sp>
      <p:pic>
        <p:nvPicPr>
          <p:cNvPr id="5" name="Picture 4" descr="Logo, icon&#10;&#10;Description automatically generated">
            <a:extLst>
              <a:ext uri="{FF2B5EF4-FFF2-40B4-BE49-F238E27FC236}">
                <a16:creationId xmlns:a16="http://schemas.microsoft.com/office/drawing/2014/main" id="{72EAC9F1-C6EB-0A4A-84D0-B2AD70F43FC8}"/>
              </a:ext>
            </a:extLst>
          </p:cNvPr>
          <p:cNvPicPr>
            <a:picLocks noChangeAspect="1"/>
          </p:cNvPicPr>
          <p:nvPr/>
        </p:nvPicPr>
        <p:blipFill>
          <a:blip r:embed="rId2"/>
          <a:stretch>
            <a:fillRect/>
          </a:stretch>
        </p:blipFill>
        <p:spPr>
          <a:xfrm>
            <a:off x="9302824" y="0"/>
            <a:ext cx="2714740" cy="2714740"/>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30577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CD5C-E7C7-E141-A34C-2EBF835D5F81}"/>
              </a:ext>
            </a:extLst>
          </p:cNvPr>
          <p:cNvSpPr>
            <a:spLocks noGrp="1"/>
          </p:cNvSpPr>
          <p:nvPr>
            <p:ph type="title"/>
          </p:nvPr>
        </p:nvSpPr>
        <p:spPr>
          <a:xfrm>
            <a:off x="195943" y="217714"/>
            <a:ext cx="9493249" cy="1006930"/>
          </a:xfrm>
        </p:spPr>
        <p:txBody>
          <a:bodyPr/>
          <a:lstStyle/>
          <a:p>
            <a:r>
              <a:rPr lang="en-NG" dirty="0"/>
              <a:t>HOW TO BE A PARTNER? </a:t>
            </a:r>
          </a:p>
        </p:txBody>
      </p:sp>
      <p:sp>
        <p:nvSpPr>
          <p:cNvPr id="3" name="Content Placeholder 2">
            <a:extLst>
              <a:ext uri="{FF2B5EF4-FFF2-40B4-BE49-F238E27FC236}">
                <a16:creationId xmlns:a16="http://schemas.microsoft.com/office/drawing/2014/main" id="{BE709A28-B63E-5847-86BD-2EDEF8CE131C}"/>
              </a:ext>
            </a:extLst>
          </p:cNvPr>
          <p:cNvSpPr>
            <a:spLocks noGrp="1"/>
          </p:cNvSpPr>
          <p:nvPr>
            <p:ph idx="1"/>
          </p:nvPr>
        </p:nvSpPr>
        <p:spPr>
          <a:xfrm>
            <a:off x="195943" y="1654630"/>
            <a:ext cx="11538857" cy="4517570"/>
          </a:xfrm>
        </p:spPr>
        <p:txBody>
          <a:bodyPr>
            <a:normAutofit/>
          </a:bodyPr>
          <a:lstStyle/>
          <a:p>
            <a:pPr marL="0" indent="0">
              <a:buNone/>
            </a:pPr>
            <a:r>
              <a:rPr lang="en-US" sz="3200" b="1" dirty="0"/>
              <a:t>4. For Euro, kindly send your donation of £24 annually to:</a:t>
            </a:r>
            <a:endParaRPr lang="en-NG" sz="3200" b="1" dirty="0"/>
          </a:p>
          <a:p>
            <a:pPr marL="0" indent="0">
              <a:buNone/>
            </a:pPr>
            <a:r>
              <a:rPr lang="en-US" sz="3200" b="1" dirty="0"/>
              <a:t>Account Name: His Love In Action Empowerment Foundation </a:t>
            </a:r>
            <a:endParaRPr lang="en-NG" sz="3200" b="1" dirty="0"/>
          </a:p>
          <a:p>
            <a:pPr marL="0" indent="0">
              <a:buNone/>
            </a:pPr>
            <a:r>
              <a:rPr lang="en-US" sz="3200" b="1" dirty="0"/>
              <a:t>Account Number: 5060499906</a:t>
            </a:r>
            <a:endParaRPr lang="en-NG" sz="3200" b="1" dirty="0"/>
          </a:p>
          <a:p>
            <a:pPr marL="0" indent="0">
              <a:buNone/>
            </a:pPr>
            <a:r>
              <a:rPr lang="en-US" sz="3200" b="1" dirty="0"/>
              <a:t>Bank Name: Zenith Bank </a:t>
            </a:r>
            <a:endParaRPr lang="en-NG" sz="3200" b="1" dirty="0"/>
          </a:p>
          <a:p>
            <a:endParaRPr lang="en-NG" dirty="0"/>
          </a:p>
        </p:txBody>
      </p:sp>
    </p:spTree>
    <p:extLst>
      <p:ext uri="{BB962C8B-B14F-4D97-AF65-F5344CB8AC3E}">
        <p14:creationId xmlns:p14="http://schemas.microsoft.com/office/powerpoint/2010/main" val="13371707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CD5C-E7C7-E141-A34C-2EBF835D5F81}"/>
              </a:ext>
            </a:extLst>
          </p:cNvPr>
          <p:cNvSpPr>
            <a:spLocks noGrp="1"/>
          </p:cNvSpPr>
          <p:nvPr>
            <p:ph type="title"/>
          </p:nvPr>
        </p:nvSpPr>
        <p:spPr>
          <a:xfrm>
            <a:off x="413657" y="312965"/>
            <a:ext cx="9493249" cy="745671"/>
          </a:xfrm>
        </p:spPr>
        <p:txBody>
          <a:bodyPr>
            <a:normAutofit fontScale="90000"/>
          </a:bodyPr>
          <a:lstStyle/>
          <a:p>
            <a:r>
              <a:rPr lang="en-NG" dirty="0"/>
              <a:t>HOW TO BE A PARTNER? </a:t>
            </a:r>
          </a:p>
        </p:txBody>
      </p:sp>
      <p:sp>
        <p:nvSpPr>
          <p:cNvPr id="3" name="Content Placeholder 2">
            <a:extLst>
              <a:ext uri="{FF2B5EF4-FFF2-40B4-BE49-F238E27FC236}">
                <a16:creationId xmlns:a16="http://schemas.microsoft.com/office/drawing/2014/main" id="{BE709A28-B63E-5847-86BD-2EDEF8CE131C}"/>
              </a:ext>
            </a:extLst>
          </p:cNvPr>
          <p:cNvSpPr>
            <a:spLocks noGrp="1"/>
          </p:cNvSpPr>
          <p:nvPr>
            <p:ph idx="1"/>
          </p:nvPr>
        </p:nvSpPr>
        <p:spPr>
          <a:xfrm>
            <a:off x="413657" y="1371600"/>
            <a:ext cx="10298793" cy="4800599"/>
          </a:xfrm>
        </p:spPr>
        <p:txBody>
          <a:bodyPr>
            <a:normAutofit fontScale="92500"/>
          </a:bodyPr>
          <a:lstStyle/>
          <a:p>
            <a:pPr marL="0" indent="0">
              <a:buNone/>
            </a:pPr>
            <a:r>
              <a:rPr lang="en-US" sz="3200" b="1" dirty="0">
                <a:latin typeface="Bookman Old Style" panose="02050604050505020204" pitchFamily="18" charset="0"/>
              </a:rPr>
              <a:t>Online Donation </a:t>
            </a:r>
            <a:endParaRPr lang="en-NG" sz="3200" b="1" dirty="0">
              <a:latin typeface="Bookman Old Style" panose="02050604050505020204" pitchFamily="18" charset="0"/>
            </a:endParaRPr>
          </a:p>
          <a:p>
            <a:pPr marL="0" indent="0">
              <a:buNone/>
            </a:pPr>
            <a:r>
              <a:rPr lang="en-US" sz="3200" dirty="0">
                <a:latin typeface="Bookman Old Style" panose="02050604050505020204" pitchFamily="18" charset="0"/>
              </a:rPr>
              <a:t>1. Kindly visit our website </a:t>
            </a:r>
            <a:r>
              <a:rPr lang="en-US" sz="3200" dirty="0">
                <a:highlight>
                  <a:srgbClr val="FFFF00"/>
                </a:highlight>
                <a:latin typeface="Bookman Old Style" panose="02050604050505020204" pitchFamily="18" charset="0"/>
                <a:hlinkClick r:id="rId3">
                  <a:extLst>
                    <a:ext uri="{A12FA001-AC4F-418D-AE19-62706E023703}">
                      <ahyp:hlinkClr xmlns:ahyp="http://schemas.microsoft.com/office/drawing/2018/hyperlinkcolor" val="tx"/>
                    </a:ext>
                  </a:extLst>
                </a:hlinkClick>
              </a:rPr>
              <a:t>www.hislovefoundation.com</a:t>
            </a:r>
            <a:endParaRPr lang="en-NG" sz="3200" dirty="0">
              <a:highlight>
                <a:srgbClr val="FFFF00"/>
              </a:highlight>
              <a:latin typeface="Bookman Old Style" panose="02050604050505020204" pitchFamily="18" charset="0"/>
            </a:endParaRPr>
          </a:p>
          <a:p>
            <a:pPr marL="0" indent="0">
              <a:buNone/>
            </a:pPr>
            <a:r>
              <a:rPr lang="en-US" sz="3200" dirty="0">
                <a:latin typeface="Bookman Old Style" panose="02050604050505020204" pitchFamily="18" charset="0"/>
              </a:rPr>
              <a:t>2. Click the donate button</a:t>
            </a:r>
            <a:endParaRPr lang="en-NG" sz="3200" dirty="0">
              <a:latin typeface="Bookman Old Style" panose="02050604050505020204" pitchFamily="18" charset="0"/>
            </a:endParaRPr>
          </a:p>
          <a:p>
            <a:pPr marL="0" indent="0">
              <a:buNone/>
            </a:pPr>
            <a:r>
              <a:rPr lang="en-US" sz="3200" dirty="0">
                <a:latin typeface="Bookman Old Style" panose="02050604050505020204" pitchFamily="18" charset="0"/>
              </a:rPr>
              <a:t>3. Select your preferred currency of payment.</a:t>
            </a:r>
            <a:endParaRPr lang="en-NG" sz="3200" dirty="0">
              <a:latin typeface="Bookman Old Style" panose="02050604050505020204" pitchFamily="18" charset="0"/>
            </a:endParaRPr>
          </a:p>
          <a:p>
            <a:pPr marL="0" indent="0">
              <a:buNone/>
            </a:pPr>
            <a:r>
              <a:rPr lang="en-US" sz="3200" dirty="0">
                <a:latin typeface="Bookman Old Style" panose="02050604050505020204" pitchFamily="18" charset="0"/>
              </a:rPr>
              <a:t>4. Make your payment of N12,000, £24, </a:t>
            </a:r>
            <a:r>
              <a:rPr lang="en-NG" sz="3600" dirty="0"/>
              <a:t>€</a:t>
            </a:r>
            <a:r>
              <a:rPr lang="en-US" sz="3200" dirty="0">
                <a:latin typeface="Bookman Old Style" panose="02050604050505020204" pitchFamily="18" charset="0"/>
              </a:rPr>
              <a:t>24, or $24</a:t>
            </a:r>
            <a:endParaRPr lang="en-NG" sz="3200" dirty="0">
              <a:latin typeface="Bookman Old Style" panose="02050604050505020204" pitchFamily="18" charset="0"/>
            </a:endParaRPr>
          </a:p>
          <a:p>
            <a:pPr marL="0" indent="0">
              <a:buNone/>
            </a:pPr>
            <a:r>
              <a:rPr lang="en-US" dirty="0"/>
              <a:t> </a:t>
            </a:r>
            <a:endParaRPr lang="en-NG" dirty="0"/>
          </a:p>
          <a:p>
            <a:endParaRPr lang="en-NG" dirty="0"/>
          </a:p>
        </p:txBody>
      </p:sp>
    </p:spTree>
    <p:extLst>
      <p:ext uri="{BB962C8B-B14F-4D97-AF65-F5344CB8AC3E}">
        <p14:creationId xmlns:p14="http://schemas.microsoft.com/office/powerpoint/2010/main" val="15339601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CD5C-E7C7-E141-A34C-2EBF835D5F81}"/>
              </a:ext>
            </a:extLst>
          </p:cNvPr>
          <p:cNvSpPr>
            <a:spLocks noGrp="1"/>
          </p:cNvSpPr>
          <p:nvPr>
            <p:ph type="title"/>
          </p:nvPr>
        </p:nvSpPr>
        <p:spPr>
          <a:xfrm>
            <a:off x="283029" y="334736"/>
            <a:ext cx="9493249" cy="702129"/>
          </a:xfrm>
        </p:spPr>
        <p:txBody>
          <a:bodyPr>
            <a:normAutofit fontScale="90000"/>
          </a:bodyPr>
          <a:lstStyle/>
          <a:p>
            <a:r>
              <a:rPr lang="en-NG" dirty="0"/>
              <a:t>HOW TO BE A PARTNER? </a:t>
            </a:r>
          </a:p>
        </p:txBody>
      </p:sp>
      <p:sp>
        <p:nvSpPr>
          <p:cNvPr id="3" name="Content Placeholder 2">
            <a:extLst>
              <a:ext uri="{FF2B5EF4-FFF2-40B4-BE49-F238E27FC236}">
                <a16:creationId xmlns:a16="http://schemas.microsoft.com/office/drawing/2014/main" id="{BE709A28-B63E-5847-86BD-2EDEF8CE131C}"/>
              </a:ext>
            </a:extLst>
          </p:cNvPr>
          <p:cNvSpPr>
            <a:spLocks noGrp="1"/>
          </p:cNvSpPr>
          <p:nvPr>
            <p:ph idx="1"/>
          </p:nvPr>
        </p:nvSpPr>
        <p:spPr>
          <a:xfrm>
            <a:off x="283029" y="1393372"/>
            <a:ext cx="10429421" cy="4778828"/>
          </a:xfrm>
        </p:spPr>
        <p:txBody>
          <a:bodyPr>
            <a:normAutofit lnSpcReduction="10000"/>
          </a:bodyPr>
          <a:lstStyle/>
          <a:p>
            <a:pPr marL="0" indent="0">
              <a:buNone/>
            </a:pPr>
            <a:r>
              <a:rPr lang="en-US" sz="3200" b="1" dirty="0"/>
              <a:t>How to Process Your Insurance Policy:</a:t>
            </a:r>
            <a:endParaRPr lang="en-NG" sz="3200" b="1" dirty="0"/>
          </a:p>
          <a:p>
            <a:pPr marL="0" indent="0">
              <a:buNone/>
            </a:pPr>
            <a:r>
              <a:rPr lang="en-US" sz="3200" dirty="0"/>
              <a:t>1. Please send the receipt to your N12,000, £24, £24, or $24 payment and your details to the WhatsApp number +2348166487433 to commence the processing of your insurance scheme benefit immediately.</a:t>
            </a:r>
            <a:endParaRPr lang="en-NG" sz="3200" dirty="0"/>
          </a:p>
          <a:p>
            <a:pPr marL="0" indent="0">
              <a:buNone/>
            </a:pPr>
            <a:r>
              <a:rPr lang="en-US" sz="3200" dirty="0"/>
              <a:t>2. Our Partnership Officer will get back to you immediately.</a:t>
            </a:r>
            <a:endParaRPr lang="en-NG" sz="3200" dirty="0"/>
          </a:p>
          <a:p>
            <a:endParaRPr lang="en-NG" sz="2800" dirty="0"/>
          </a:p>
          <a:p>
            <a:endParaRPr lang="en-NG" dirty="0"/>
          </a:p>
        </p:txBody>
      </p:sp>
    </p:spTree>
    <p:extLst>
      <p:ext uri="{BB962C8B-B14F-4D97-AF65-F5344CB8AC3E}">
        <p14:creationId xmlns:p14="http://schemas.microsoft.com/office/powerpoint/2010/main" val="11087031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937B-3E83-F141-B4C5-8D819A2AC404}"/>
              </a:ext>
            </a:extLst>
          </p:cNvPr>
          <p:cNvSpPr>
            <a:spLocks noGrp="1"/>
          </p:cNvSpPr>
          <p:nvPr>
            <p:ph type="title"/>
          </p:nvPr>
        </p:nvSpPr>
        <p:spPr>
          <a:xfrm>
            <a:off x="1219200" y="1557339"/>
            <a:ext cx="9493249" cy="385761"/>
          </a:xfrm>
        </p:spPr>
        <p:txBody>
          <a:bodyPr>
            <a:normAutofit fontScale="90000"/>
          </a:bodyPr>
          <a:lstStyle/>
          <a:p>
            <a:pPr>
              <a:defRPr/>
            </a:pPr>
            <a:r>
              <a:rPr lang="en-US" dirty="0"/>
              <a:t>SECTION H</a:t>
            </a:r>
          </a:p>
        </p:txBody>
      </p:sp>
      <p:sp>
        <p:nvSpPr>
          <p:cNvPr id="3" name="Content Placeholder 2">
            <a:extLst>
              <a:ext uri="{FF2B5EF4-FFF2-40B4-BE49-F238E27FC236}">
                <a16:creationId xmlns:a16="http://schemas.microsoft.com/office/drawing/2014/main" id="{A49648BA-782A-D546-931B-52A219D68AD4}"/>
              </a:ext>
            </a:extLst>
          </p:cNvPr>
          <p:cNvSpPr>
            <a:spLocks noGrp="1"/>
          </p:cNvSpPr>
          <p:nvPr>
            <p:ph idx="1"/>
          </p:nvPr>
        </p:nvSpPr>
        <p:spPr>
          <a:xfrm>
            <a:off x="1981200" y="1557339"/>
            <a:ext cx="8229600" cy="2879725"/>
          </a:xfrm>
        </p:spPr>
        <p:txBody>
          <a:bodyPr/>
          <a:lstStyle/>
          <a:p>
            <a:pPr>
              <a:buFont typeface="Arial" charset="0"/>
              <a:buChar char="•"/>
              <a:defRPr/>
            </a:pPr>
            <a:endParaRPr lang="en-US" sz="5400" b="1" dirty="0"/>
          </a:p>
          <a:p>
            <a:pPr marL="0" indent="0" algn="ctr">
              <a:buNone/>
              <a:defRPr/>
            </a:pPr>
            <a:r>
              <a:rPr lang="en-US" sz="7200" b="1" dirty="0"/>
              <a:t> FUTURE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Content Placeholder 2">
            <a:extLst>
              <a:ext uri="{FF2B5EF4-FFF2-40B4-BE49-F238E27FC236}">
                <a16:creationId xmlns:a16="http://schemas.microsoft.com/office/drawing/2014/main" id="{5040A658-2E2F-874C-A550-1C53368F3E01}"/>
              </a:ext>
            </a:extLst>
          </p:cNvPr>
          <p:cNvSpPr>
            <a:spLocks noGrp="1"/>
          </p:cNvSpPr>
          <p:nvPr>
            <p:ph idx="1"/>
          </p:nvPr>
        </p:nvSpPr>
        <p:spPr>
          <a:xfrm>
            <a:off x="354330" y="1863726"/>
            <a:ext cx="11544300" cy="4765673"/>
          </a:xfrm>
        </p:spPr>
        <p:txBody>
          <a:bodyPr>
            <a:normAutofit lnSpcReduction="10000"/>
          </a:bodyPr>
          <a:lstStyle/>
          <a:p>
            <a:pPr>
              <a:defRPr/>
            </a:pPr>
            <a:r>
              <a:rPr lang="en-GB" altLang="en-US" sz="3600" b="1" dirty="0">
                <a:latin typeface="Bookman Old Style" panose="02050604050505020204" pitchFamily="18" charset="0"/>
              </a:rPr>
              <a:t>As part of our operational manual, we spoke about </a:t>
            </a:r>
            <a:r>
              <a:rPr lang="en-GB" altLang="en-US" sz="3600" b="1" dirty="0">
                <a:solidFill>
                  <a:schemeClr val="tx2">
                    <a:lumMod val="60000"/>
                    <a:lumOff val="40000"/>
                  </a:schemeClr>
                </a:solidFill>
                <a:highlight>
                  <a:srgbClr val="FFFF00"/>
                </a:highlight>
                <a:latin typeface="Bookman Old Style" panose="02050604050505020204" pitchFamily="18" charset="0"/>
              </a:rPr>
              <a:t>Feeding Combo-</a:t>
            </a:r>
          </a:p>
          <a:p>
            <a:pPr>
              <a:defRPr/>
            </a:pPr>
            <a:r>
              <a:rPr lang="en-GB" altLang="en-US" sz="3600" b="1" dirty="0">
                <a:latin typeface="Bookman Old Style" panose="02050604050505020204" pitchFamily="18" charset="0"/>
              </a:rPr>
              <a:t>We have fed people freely for over three years in our 32 feeding centres,</a:t>
            </a:r>
          </a:p>
          <a:p>
            <a:pPr>
              <a:defRPr/>
            </a:pPr>
            <a:r>
              <a:rPr lang="en-GB" altLang="en-US" sz="3600" b="1" dirty="0">
                <a:latin typeface="Bookman Old Style" panose="02050604050505020204" pitchFamily="18" charset="0"/>
              </a:rPr>
              <a:t>We are now introducing skills acquisitions and empowerment training packages, as a Feeding Combo.</a:t>
            </a:r>
          </a:p>
        </p:txBody>
      </p:sp>
      <p:sp>
        <p:nvSpPr>
          <p:cNvPr id="6" name="Title 1">
            <a:extLst>
              <a:ext uri="{FF2B5EF4-FFF2-40B4-BE49-F238E27FC236}">
                <a16:creationId xmlns:a16="http://schemas.microsoft.com/office/drawing/2014/main" id="{88E000AF-2F11-CE41-9E30-60690A2C4FD0}"/>
              </a:ext>
            </a:extLst>
          </p:cNvPr>
          <p:cNvSpPr txBox="1">
            <a:spLocks/>
          </p:cNvSpPr>
          <p:nvPr/>
        </p:nvSpPr>
        <p:spPr>
          <a:xfrm>
            <a:off x="1981200" y="333376"/>
            <a:ext cx="8229600" cy="868363"/>
          </a:xfrm>
          <a:prstGeom prst="rect">
            <a:avLst/>
          </a:prstGeom>
        </p:spPr>
        <p:txBody>
          <a:bodyPr anchor="b"/>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defRPr/>
            </a:pPr>
            <a:r>
              <a:rPr lang="en-US" sz="6000" dirty="0"/>
              <a:t>FUTURE</a:t>
            </a:r>
          </a:p>
        </p:txBody>
      </p:sp>
      <p:sp>
        <p:nvSpPr>
          <p:cNvPr id="7" name="Title 1">
            <a:extLst>
              <a:ext uri="{FF2B5EF4-FFF2-40B4-BE49-F238E27FC236}">
                <a16:creationId xmlns:a16="http://schemas.microsoft.com/office/drawing/2014/main" id="{AA36CA14-53F5-4143-BBDA-FA51B74DA7B2}"/>
              </a:ext>
            </a:extLst>
          </p:cNvPr>
          <p:cNvSpPr>
            <a:spLocks noGrp="1"/>
          </p:cNvSpPr>
          <p:nvPr>
            <p:ph type="title"/>
          </p:nvPr>
        </p:nvSpPr>
        <p:spPr>
          <a:xfrm>
            <a:off x="354330" y="1201739"/>
            <a:ext cx="2952750" cy="536575"/>
          </a:xfrm>
        </p:spPr>
        <p:txBody>
          <a:bodyPr/>
          <a:lstStyle/>
          <a:p>
            <a:pPr>
              <a:defRPr/>
            </a:pPr>
            <a:r>
              <a:rPr lang="en-US" altLang="en-US" sz="2400" b="1" dirty="0">
                <a:solidFill>
                  <a:schemeClr val="tx2">
                    <a:lumMod val="75000"/>
                  </a:schemeClr>
                </a:solidFill>
              </a:rPr>
              <a:t>FEEDING COMBO</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4341-8463-F94D-9B05-3C5CFDCB6037}"/>
              </a:ext>
            </a:extLst>
          </p:cNvPr>
          <p:cNvSpPr>
            <a:spLocks noGrp="1"/>
          </p:cNvSpPr>
          <p:nvPr>
            <p:ph type="title"/>
          </p:nvPr>
        </p:nvSpPr>
        <p:spPr>
          <a:xfrm>
            <a:off x="506095" y="836296"/>
            <a:ext cx="3322638" cy="536575"/>
          </a:xfrm>
        </p:spPr>
        <p:txBody>
          <a:bodyPr/>
          <a:lstStyle/>
          <a:p>
            <a:pPr>
              <a:defRPr/>
            </a:pPr>
            <a:r>
              <a:rPr lang="en-US" sz="2400" dirty="0"/>
              <a:t>FEEDING COMBO</a:t>
            </a:r>
          </a:p>
        </p:txBody>
      </p:sp>
      <p:sp>
        <p:nvSpPr>
          <p:cNvPr id="94210" name="Content Placeholder 2">
            <a:extLst>
              <a:ext uri="{FF2B5EF4-FFF2-40B4-BE49-F238E27FC236}">
                <a16:creationId xmlns:a16="http://schemas.microsoft.com/office/drawing/2014/main" id="{58D9ECC3-A798-F640-B41C-CF8285D04DB5}"/>
              </a:ext>
            </a:extLst>
          </p:cNvPr>
          <p:cNvSpPr>
            <a:spLocks noGrp="1"/>
          </p:cNvSpPr>
          <p:nvPr>
            <p:ph idx="1"/>
          </p:nvPr>
        </p:nvSpPr>
        <p:spPr>
          <a:xfrm>
            <a:off x="274320" y="1611630"/>
            <a:ext cx="11167110" cy="5246370"/>
          </a:xfrm>
        </p:spPr>
        <p:txBody>
          <a:bodyPr>
            <a:normAutofit fontScale="92500"/>
          </a:bodyPr>
          <a:lstStyle/>
          <a:p>
            <a:pPr marL="0" indent="0">
              <a:buNone/>
            </a:pPr>
            <a:r>
              <a:rPr lang="en-US" altLang="en-US" sz="4000" b="1" dirty="0"/>
              <a:t>1. The feeding combo Skills Acquisition training program is ongoing at Ikorodu for the next two weeks with over 500 trainees.</a:t>
            </a:r>
          </a:p>
          <a:p>
            <a:pPr marL="0" indent="0">
              <a:buNone/>
            </a:pPr>
            <a:endParaRPr lang="en-US" altLang="en-US" sz="4000" b="1" dirty="0"/>
          </a:p>
          <a:p>
            <a:pPr marL="0" indent="0">
              <a:buNone/>
            </a:pPr>
            <a:r>
              <a:rPr lang="en-US" altLang="en-US" sz="4000" b="1" dirty="0"/>
              <a:t>The same process is to be repeated in Lagos and other cities across the country.</a:t>
            </a:r>
          </a:p>
        </p:txBody>
      </p:sp>
      <p:sp>
        <p:nvSpPr>
          <p:cNvPr id="4" name="Title 1">
            <a:extLst>
              <a:ext uri="{FF2B5EF4-FFF2-40B4-BE49-F238E27FC236}">
                <a16:creationId xmlns:a16="http://schemas.microsoft.com/office/drawing/2014/main" id="{57795362-C882-BA44-BF3A-74EFA03DB5FD}"/>
              </a:ext>
            </a:extLst>
          </p:cNvPr>
          <p:cNvSpPr txBox="1">
            <a:spLocks/>
          </p:cNvSpPr>
          <p:nvPr/>
        </p:nvSpPr>
        <p:spPr>
          <a:xfrm>
            <a:off x="1981200" y="260351"/>
            <a:ext cx="8229600" cy="868363"/>
          </a:xfrm>
          <a:prstGeom prst="rect">
            <a:avLst/>
          </a:prstGeom>
        </p:spPr>
        <p:txBody>
          <a:bodyPr anchor="b"/>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defRPr/>
            </a:pPr>
            <a:r>
              <a:rPr lang="en-US" sz="6000" dirty="0"/>
              <a:t>FUTURE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C7FF-48D8-E541-8FFB-BACA6B83549F}"/>
              </a:ext>
            </a:extLst>
          </p:cNvPr>
          <p:cNvSpPr>
            <a:spLocks noGrp="1"/>
          </p:cNvSpPr>
          <p:nvPr>
            <p:ph type="title"/>
          </p:nvPr>
        </p:nvSpPr>
        <p:spPr>
          <a:xfrm>
            <a:off x="1774825" y="333376"/>
            <a:ext cx="8229600" cy="1266825"/>
          </a:xfrm>
        </p:spPr>
        <p:txBody>
          <a:bodyPr/>
          <a:lstStyle/>
          <a:p>
            <a:pPr>
              <a:defRPr/>
            </a:pPr>
            <a:r>
              <a:rPr lang="en-US" sz="6000" dirty="0"/>
              <a:t>FUTURE</a:t>
            </a:r>
          </a:p>
        </p:txBody>
      </p:sp>
      <p:sp>
        <p:nvSpPr>
          <p:cNvPr id="88066" name="Content Placeholder 2">
            <a:extLst>
              <a:ext uri="{FF2B5EF4-FFF2-40B4-BE49-F238E27FC236}">
                <a16:creationId xmlns:a16="http://schemas.microsoft.com/office/drawing/2014/main" id="{7A641AC6-7926-A941-B218-31FC9B40218F}"/>
              </a:ext>
            </a:extLst>
          </p:cNvPr>
          <p:cNvSpPr>
            <a:spLocks noGrp="1"/>
          </p:cNvSpPr>
          <p:nvPr>
            <p:ph idx="1"/>
          </p:nvPr>
        </p:nvSpPr>
        <p:spPr>
          <a:xfrm>
            <a:off x="320040" y="1600201"/>
            <a:ext cx="11178540" cy="4091939"/>
          </a:xfrm>
        </p:spPr>
        <p:txBody>
          <a:bodyPr>
            <a:normAutofit lnSpcReduction="10000"/>
          </a:bodyPr>
          <a:lstStyle/>
          <a:p>
            <a:pPr marL="0" indent="0">
              <a:buNone/>
            </a:pPr>
            <a:r>
              <a:rPr lang="en-US" altLang="en-US" sz="4400" b="1" dirty="0"/>
              <a:t>We are to select 100 most promising of the participants per center, to support them in starting their ventures as </a:t>
            </a:r>
            <a:r>
              <a:rPr lang="en-US" altLang="en-US" sz="4400" b="1" u="sng" dirty="0">
                <a:highlight>
                  <a:srgbClr val="FFFF00"/>
                </a:highlight>
              </a:rPr>
              <a:t>HLF Entrepreneurship Ambassadors.</a:t>
            </a:r>
          </a:p>
          <a:p>
            <a:pPr marL="0" indent="0">
              <a:buNone/>
            </a:pPr>
            <a:endParaRPr lang="en-US" altLang="en-US" sz="3600" b="1"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0DAE-B114-F448-8752-982FD409049E}"/>
              </a:ext>
            </a:extLst>
          </p:cNvPr>
          <p:cNvSpPr>
            <a:spLocks noGrp="1"/>
          </p:cNvSpPr>
          <p:nvPr>
            <p:ph type="title"/>
          </p:nvPr>
        </p:nvSpPr>
        <p:spPr>
          <a:xfrm>
            <a:off x="1919288" y="188913"/>
            <a:ext cx="8229600" cy="1008062"/>
          </a:xfrm>
        </p:spPr>
        <p:txBody>
          <a:bodyPr>
            <a:normAutofit fontScale="90000"/>
          </a:bodyPr>
          <a:lstStyle/>
          <a:p>
            <a:pPr>
              <a:defRPr/>
            </a:pPr>
            <a:r>
              <a:rPr lang="en-US" sz="6000" dirty="0"/>
              <a:t>FUTURE</a:t>
            </a:r>
          </a:p>
        </p:txBody>
      </p:sp>
      <p:sp>
        <p:nvSpPr>
          <p:cNvPr id="76803" name="Content Placeholder 2">
            <a:extLst>
              <a:ext uri="{FF2B5EF4-FFF2-40B4-BE49-F238E27FC236}">
                <a16:creationId xmlns:a16="http://schemas.microsoft.com/office/drawing/2014/main" id="{29138DEA-91A7-D240-A4E6-25FA98C83118}"/>
              </a:ext>
            </a:extLst>
          </p:cNvPr>
          <p:cNvSpPr>
            <a:spLocks noGrp="1"/>
          </p:cNvSpPr>
          <p:nvPr>
            <p:ph idx="1"/>
          </p:nvPr>
        </p:nvSpPr>
        <p:spPr>
          <a:xfrm>
            <a:off x="274320" y="1196975"/>
            <a:ext cx="11029950" cy="5295265"/>
          </a:xfrm>
        </p:spPr>
        <p:txBody>
          <a:bodyPr>
            <a:normAutofit/>
          </a:bodyPr>
          <a:lstStyle/>
          <a:p>
            <a:pPr marL="0" indent="0">
              <a:buNone/>
              <a:defRPr/>
            </a:pPr>
            <a:r>
              <a:rPr lang="en-US" altLang="en-US" sz="3200" b="1" dirty="0"/>
              <a:t>We will do the following for the HLF Ambassadors:</a:t>
            </a:r>
          </a:p>
          <a:p>
            <a:pPr marL="457200" indent="-457200">
              <a:buFont typeface="+mj-lt"/>
              <a:buAutoNum type="alphaLcParenR"/>
              <a:defRPr/>
            </a:pPr>
            <a:r>
              <a:rPr lang="en-US" altLang="en-US" sz="3200" b="1" dirty="0"/>
              <a:t>We will refund their joining expenses. </a:t>
            </a:r>
          </a:p>
          <a:p>
            <a:pPr marL="457200" indent="-457200">
              <a:buFont typeface="+mj-lt"/>
              <a:buAutoNum type="alphaLcParenR"/>
              <a:defRPr/>
            </a:pPr>
            <a:r>
              <a:rPr lang="en-US" altLang="en-US" sz="3200" b="1" dirty="0"/>
              <a:t>Provide them with support capital or required machines to start off their chosen ventures.</a:t>
            </a:r>
          </a:p>
          <a:p>
            <a:pPr marL="457200" indent="-457200">
              <a:buFont typeface="+mj-lt"/>
              <a:buAutoNum type="alphaLcParenR"/>
              <a:defRPr/>
            </a:pPr>
            <a:r>
              <a:rPr lang="en-US" altLang="en-US" sz="3200" b="1" dirty="0"/>
              <a:t>Follow up with their entrepreneurial progress by organizing other business enhancement engagements and training for them.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9CDF-2800-084F-AF04-2697EFFC3645}"/>
              </a:ext>
            </a:extLst>
          </p:cNvPr>
          <p:cNvSpPr>
            <a:spLocks noGrp="1"/>
          </p:cNvSpPr>
          <p:nvPr>
            <p:ph type="title"/>
          </p:nvPr>
        </p:nvSpPr>
        <p:spPr>
          <a:xfrm>
            <a:off x="1919288" y="115889"/>
            <a:ext cx="8229600" cy="1050925"/>
          </a:xfrm>
        </p:spPr>
        <p:txBody>
          <a:bodyPr>
            <a:normAutofit fontScale="90000"/>
          </a:bodyPr>
          <a:lstStyle/>
          <a:p>
            <a:pPr>
              <a:defRPr/>
            </a:pPr>
            <a:r>
              <a:rPr lang="en-US" sz="6000" dirty="0"/>
              <a:t>FUTURE</a:t>
            </a:r>
          </a:p>
        </p:txBody>
      </p:sp>
      <p:sp>
        <p:nvSpPr>
          <p:cNvPr id="77827" name="Content Placeholder 2">
            <a:extLst>
              <a:ext uri="{FF2B5EF4-FFF2-40B4-BE49-F238E27FC236}">
                <a16:creationId xmlns:a16="http://schemas.microsoft.com/office/drawing/2014/main" id="{A0983CC9-71DB-1E49-A07E-4EE934C026FA}"/>
              </a:ext>
            </a:extLst>
          </p:cNvPr>
          <p:cNvSpPr>
            <a:spLocks noGrp="1"/>
          </p:cNvSpPr>
          <p:nvPr>
            <p:ph idx="1"/>
          </p:nvPr>
        </p:nvSpPr>
        <p:spPr>
          <a:xfrm>
            <a:off x="80010" y="1268729"/>
            <a:ext cx="11718700" cy="5338547"/>
          </a:xfrm>
        </p:spPr>
        <p:txBody>
          <a:bodyPr>
            <a:normAutofit/>
          </a:bodyPr>
          <a:lstStyle/>
          <a:p>
            <a:pPr marL="0" indent="0">
              <a:lnSpc>
                <a:spcPct val="110000"/>
              </a:lnSpc>
              <a:buNone/>
              <a:defRPr/>
            </a:pPr>
            <a:r>
              <a:rPr lang="en-US" altLang="en-US" sz="3300" b="1" dirty="0"/>
              <a:t>d)  We are to have an annual HLF Entrepreneurship Ambassadors fair where all of them will display their products during our program and create awareness for their products and services.  </a:t>
            </a:r>
            <a:r>
              <a:rPr lang="en-US" altLang="en-US" sz="3300" dirty="0"/>
              <a:t> </a:t>
            </a:r>
            <a:endParaRPr lang="en-US" altLang="en-US" sz="3300" b="1" dirty="0"/>
          </a:p>
          <a:p>
            <a:pPr marL="457200" indent="-457200">
              <a:lnSpc>
                <a:spcPct val="110000"/>
              </a:lnSpc>
              <a:buFont typeface="Arial" panose="020B0604020202020204" pitchFamily="34" charset="0"/>
              <a:buAutoNum type="alphaLcParenR" startAt="5"/>
              <a:defRPr/>
            </a:pPr>
            <a:r>
              <a:rPr lang="en-US" altLang="en-US" sz="3300" b="1" dirty="0"/>
              <a:t>The mentorship program is to last for one year. The foundation is committed to making a success story of this engagement as a significant poverty alleviation and job creation endeavor</a:t>
            </a:r>
            <a:r>
              <a:rPr lang="en-US" altLang="en-US" sz="3300" dirty="0"/>
              <a:t>.</a:t>
            </a:r>
          </a:p>
          <a:p>
            <a:pPr marL="457200" indent="-457200">
              <a:buFont typeface="Arial" panose="020B0604020202020204" pitchFamily="34" charset="0"/>
              <a:buAutoNum type="alphaLcParenR" startAt="5"/>
              <a:defRPr/>
            </a:pPr>
            <a:endParaRPr lang="en-US" alt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9CDF-2800-084F-AF04-2697EFFC3645}"/>
              </a:ext>
            </a:extLst>
          </p:cNvPr>
          <p:cNvSpPr>
            <a:spLocks noGrp="1"/>
          </p:cNvSpPr>
          <p:nvPr>
            <p:ph type="title"/>
          </p:nvPr>
        </p:nvSpPr>
        <p:spPr>
          <a:xfrm>
            <a:off x="80011" y="502920"/>
            <a:ext cx="8229600" cy="366714"/>
          </a:xfrm>
        </p:spPr>
        <p:txBody>
          <a:bodyPr>
            <a:normAutofit fontScale="90000"/>
          </a:bodyPr>
          <a:lstStyle/>
          <a:p>
            <a:pPr>
              <a:defRPr/>
            </a:pPr>
            <a:r>
              <a:rPr lang="en-US" sz="6000" dirty="0"/>
              <a:t>FUTURE</a:t>
            </a:r>
          </a:p>
        </p:txBody>
      </p:sp>
      <p:sp>
        <p:nvSpPr>
          <p:cNvPr id="77827" name="Content Placeholder 2">
            <a:extLst>
              <a:ext uri="{FF2B5EF4-FFF2-40B4-BE49-F238E27FC236}">
                <a16:creationId xmlns:a16="http://schemas.microsoft.com/office/drawing/2014/main" id="{A0983CC9-71DB-1E49-A07E-4EE934C026FA}"/>
              </a:ext>
            </a:extLst>
          </p:cNvPr>
          <p:cNvSpPr>
            <a:spLocks noGrp="1"/>
          </p:cNvSpPr>
          <p:nvPr>
            <p:ph idx="1"/>
          </p:nvPr>
        </p:nvSpPr>
        <p:spPr>
          <a:xfrm>
            <a:off x="-1" y="686277"/>
            <a:ext cx="11400503" cy="5095091"/>
          </a:xfrm>
        </p:spPr>
        <p:txBody>
          <a:bodyPr>
            <a:normAutofit/>
          </a:bodyPr>
          <a:lstStyle/>
          <a:p>
            <a:pPr marL="457200" indent="-457200">
              <a:lnSpc>
                <a:spcPct val="110000"/>
              </a:lnSpc>
              <a:buFont typeface="Arial" panose="020B0604020202020204" pitchFamily="34" charset="0"/>
              <a:buAutoNum type="alphaLcParenR" startAt="5"/>
              <a:defRPr/>
            </a:pPr>
            <a:endParaRPr lang="en-US" altLang="en-US" sz="4400" dirty="0"/>
          </a:p>
          <a:p>
            <a:pPr marL="0" indent="0">
              <a:lnSpc>
                <a:spcPct val="110000"/>
              </a:lnSpc>
              <a:buNone/>
              <a:defRPr/>
            </a:pPr>
            <a:r>
              <a:rPr lang="en-US" altLang="en-US" sz="4400" b="1" dirty="0"/>
              <a:t>f) We will be tracking their growth for the next 24 months till they stabilize.  It will be an ongoing program in collaboration with the Feeding Centers- Feeding Combo.</a:t>
            </a:r>
          </a:p>
          <a:p>
            <a:pPr marL="0" indent="0">
              <a:buNone/>
              <a:defRPr/>
            </a:pPr>
            <a:endParaRPr lang="en-US" altLang="en-US" dirty="0"/>
          </a:p>
          <a:p>
            <a:pPr marL="457200" indent="-457200">
              <a:buFont typeface="Arial" panose="020B0604020202020204" pitchFamily="34" charset="0"/>
              <a:buAutoNum type="alphaLcParenR" startAt="5"/>
              <a:defRPr/>
            </a:pPr>
            <a:endParaRPr lang="en-US" altLang="en-US" dirty="0"/>
          </a:p>
          <a:p>
            <a:pPr marL="457200" indent="-457200">
              <a:buFont typeface="Arial" panose="020B0604020202020204" pitchFamily="34" charset="0"/>
              <a:buAutoNum type="alphaLcParenR" startAt="5"/>
              <a:defRPr/>
            </a:pPr>
            <a:endParaRPr lang="en-US" altLang="en-US" dirty="0"/>
          </a:p>
        </p:txBody>
      </p:sp>
    </p:spTree>
    <p:extLst>
      <p:ext uri="{BB962C8B-B14F-4D97-AF65-F5344CB8AC3E}">
        <p14:creationId xmlns:p14="http://schemas.microsoft.com/office/powerpoint/2010/main" val="176266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A2FA1-EC79-8F4C-87FD-C30C84B53968}"/>
              </a:ext>
            </a:extLst>
          </p:cNvPr>
          <p:cNvSpPr>
            <a:spLocks noGrp="1"/>
          </p:cNvSpPr>
          <p:nvPr>
            <p:ph type="title"/>
          </p:nvPr>
        </p:nvSpPr>
        <p:spPr>
          <a:xfrm>
            <a:off x="303029" y="-683366"/>
            <a:ext cx="8069452" cy="1911742"/>
          </a:xfrm>
        </p:spPr>
        <p:txBody>
          <a:bodyPr>
            <a:normAutofit/>
          </a:bodyPr>
          <a:lstStyle/>
          <a:p>
            <a:r>
              <a:rPr lang="en-NG" dirty="0"/>
              <a:t>The Relevance of the Gospel</a:t>
            </a:r>
          </a:p>
        </p:txBody>
      </p:sp>
      <p:sp>
        <p:nvSpPr>
          <p:cNvPr id="3" name="Content Placeholder 2">
            <a:extLst>
              <a:ext uri="{FF2B5EF4-FFF2-40B4-BE49-F238E27FC236}">
                <a16:creationId xmlns:a16="http://schemas.microsoft.com/office/drawing/2014/main" id="{0D51E2D3-FD59-F844-992E-28F96ADD2B2B}"/>
              </a:ext>
            </a:extLst>
          </p:cNvPr>
          <p:cNvSpPr>
            <a:spLocks noGrp="1"/>
          </p:cNvSpPr>
          <p:nvPr>
            <p:ph idx="1"/>
          </p:nvPr>
        </p:nvSpPr>
        <p:spPr>
          <a:xfrm>
            <a:off x="174436" y="1391478"/>
            <a:ext cx="8953953" cy="5194017"/>
          </a:xfrm>
        </p:spPr>
        <p:txBody>
          <a:bodyPr>
            <a:normAutofit/>
          </a:bodyPr>
          <a:lstStyle/>
          <a:p>
            <a:pPr marL="0" indent="0">
              <a:lnSpc>
                <a:spcPct val="110000"/>
              </a:lnSpc>
              <a:buNone/>
            </a:pPr>
            <a:r>
              <a:rPr lang="en-GB" sz="3200" b="1" i="1" dirty="0"/>
              <a:t>For people to follow us to heaven, our gospel must be attractive enough to pull them close. If you’re irrelevant; not speaking their language, not meeting their needs, not cutting through all demographics, no one will follow you to heaven, as the gospel we preach will be unconnected and unimportant to our audience. </a:t>
            </a:r>
            <a:endParaRPr lang="en-NG" sz="3200" b="1" i="1" dirty="0"/>
          </a:p>
          <a:p>
            <a:pPr>
              <a:lnSpc>
                <a:spcPct val="110000"/>
              </a:lnSpc>
            </a:pPr>
            <a:endParaRPr lang="en-NG" sz="1100" dirty="0"/>
          </a:p>
        </p:txBody>
      </p:sp>
      <p:pic>
        <p:nvPicPr>
          <p:cNvPr id="5" name="Picture 4" descr="Logo, icon&#10;&#10;Description automatically generated">
            <a:extLst>
              <a:ext uri="{FF2B5EF4-FFF2-40B4-BE49-F238E27FC236}">
                <a16:creationId xmlns:a16="http://schemas.microsoft.com/office/drawing/2014/main" id="{72EAC9F1-C6EB-0A4A-84D0-B2AD70F43FC8}"/>
              </a:ext>
            </a:extLst>
          </p:cNvPr>
          <p:cNvPicPr>
            <a:picLocks noChangeAspect="1"/>
          </p:cNvPicPr>
          <p:nvPr/>
        </p:nvPicPr>
        <p:blipFill>
          <a:blip r:embed="rId2"/>
          <a:stretch>
            <a:fillRect/>
          </a:stretch>
        </p:blipFill>
        <p:spPr>
          <a:xfrm>
            <a:off x="9302824" y="0"/>
            <a:ext cx="2714740" cy="2714740"/>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20425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F11A-1047-B445-A82C-952B3ED06E99}"/>
              </a:ext>
            </a:extLst>
          </p:cNvPr>
          <p:cNvSpPr>
            <a:spLocks noGrp="1"/>
          </p:cNvSpPr>
          <p:nvPr>
            <p:ph type="title"/>
          </p:nvPr>
        </p:nvSpPr>
        <p:spPr>
          <a:xfrm>
            <a:off x="1981200" y="115888"/>
            <a:ext cx="8229600" cy="908050"/>
          </a:xfrm>
        </p:spPr>
        <p:txBody>
          <a:bodyPr>
            <a:normAutofit fontScale="90000"/>
          </a:bodyPr>
          <a:lstStyle/>
          <a:p>
            <a:pPr>
              <a:defRPr/>
            </a:pPr>
            <a:r>
              <a:rPr lang="en-US" sz="6000" dirty="0"/>
              <a:t>FUTURE</a:t>
            </a:r>
          </a:p>
        </p:txBody>
      </p:sp>
      <p:sp>
        <p:nvSpPr>
          <p:cNvPr id="78851" name="Content Placeholder 2">
            <a:extLst>
              <a:ext uri="{FF2B5EF4-FFF2-40B4-BE49-F238E27FC236}">
                <a16:creationId xmlns:a16="http://schemas.microsoft.com/office/drawing/2014/main" id="{54CC58D7-E0C5-8E40-B067-FB9C757E7EB8}"/>
              </a:ext>
            </a:extLst>
          </p:cNvPr>
          <p:cNvSpPr>
            <a:spLocks noGrp="1"/>
          </p:cNvSpPr>
          <p:nvPr>
            <p:ph idx="1"/>
          </p:nvPr>
        </p:nvSpPr>
        <p:spPr>
          <a:xfrm>
            <a:off x="217169" y="1023938"/>
            <a:ext cx="11408773" cy="5718174"/>
          </a:xfrm>
        </p:spPr>
        <p:txBody>
          <a:bodyPr>
            <a:normAutofit/>
          </a:bodyPr>
          <a:lstStyle/>
          <a:p>
            <a:pPr marL="0" indent="0">
              <a:buNone/>
              <a:defRPr/>
            </a:pPr>
            <a:r>
              <a:rPr lang="en-US" altLang="en-US" sz="3600" b="1" u="sng" dirty="0"/>
              <a:t>2. Akure Correctional ICT Centre </a:t>
            </a:r>
          </a:p>
          <a:p>
            <a:pPr marL="0" indent="0">
              <a:buNone/>
              <a:defRPr/>
            </a:pPr>
            <a:r>
              <a:rPr lang="en-US" altLang="en-US" sz="3600" b="1" dirty="0"/>
              <a:t>The building to house the Enoch &amp; Folu </a:t>
            </a:r>
            <a:r>
              <a:rPr lang="en-US" altLang="en-US" sz="3600" b="1" dirty="0" err="1"/>
              <a:t>Adeboye</a:t>
            </a:r>
            <a:r>
              <a:rPr lang="en-US" altLang="en-US" sz="3600" b="1" dirty="0"/>
              <a:t> ICT Centre has been given by the prison authority. On completion of renovations, we are to install 12 computer system workstations. The plan is to dedicate the facility before the end of this year.</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F11A-1047-B445-A82C-952B3ED06E99}"/>
              </a:ext>
            </a:extLst>
          </p:cNvPr>
          <p:cNvSpPr>
            <a:spLocks noGrp="1"/>
          </p:cNvSpPr>
          <p:nvPr>
            <p:ph type="title"/>
          </p:nvPr>
        </p:nvSpPr>
        <p:spPr>
          <a:xfrm>
            <a:off x="1981200" y="115888"/>
            <a:ext cx="8229600" cy="908050"/>
          </a:xfrm>
        </p:spPr>
        <p:txBody>
          <a:bodyPr>
            <a:normAutofit fontScale="90000"/>
          </a:bodyPr>
          <a:lstStyle/>
          <a:p>
            <a:pPr>
              <a:defRPr/>
            </a:pPr>
            <a:r>
              <a:rPr lang="en-US" sz="6000" dirty="0"/>
              <a:t>FUTURE</a:t>
            </a:r>
          </a:p>
        </p:txBody>
      </p:sp>
      <p:sp>
        <p:nvSpPr>
          <p:cNvPr id="78851" name="Content Placeholder 2">
            <a:extLst>
              <a:ext uri="{FF2B5EF4-FFF2-40B4-BE49-F238E27FC236}">
                <a16:creationId xmlns:a16="http://schemas.microsoft.com/office/drawing/2014/main" id="{54CC58D7-E0C5-8E40-B067-FB9C757E7EB8}"/>
              </a:ext>
            </a:extLst>
          </p:cNvPr>
          <p:cNvSpPr>
            <a:spLocks noGrp="1"/>
          </p:cNvSpPr>
          <p:nvPr>
            <p:ph idx="1"/>
          </p:nvPr>
        </p:nvSpPr>
        <p:spPr>
          <a:xfrm>
            <a:off x="217169" y="1023938"/>
            <a:ext cx="11408773" cy="5718174"/>
          </a:xfrm>
        </p:spPr>
        <p:txBody>
          <a:bodyPr>
            <a:normAutofit/>
          </a:bodyPr>
          <a:lstStyle/>
          <a:p>
            <a:pPr marL="0" indent="0">
              <a:buNone/>
              <a:defRPr/>
            </a:pPr>
            <a:r>
              <a:rPr lang="en-US" altLang="en-US" sz="3600" b="1" u="sng" dirty="0"/>
              <a:t>3. Camp PCR </a:t>
            </a:r>
          </a:p>
          <a:p>
            <a:pPr marL="0" indent="0">
              <a:buNone/>
              <a:defRPr/>
            </a:pPr>
            <a:r>
              <a:rPr lang="en-US" altLang="en-US" sz="3600" b="1" dirty="0"/>
              <a:t>The building to house the facility is presently under construction.  It is hoped to be completed before the Congress. The management of the Centre have met with </a:t>
            </a:r>
            <a:r>
              <a:rPr lang="en-US" altLang="en-US" sz="3600" b="1" dirty="0" err="1"/>
              <a:t>Sudabelt</a:t>
            </a:r>
            <a:r>
              <a:rPr lang="en-US" altLang="en-US" sz="3600" b="1" dirty="0"/>
              <a:t>- the company providing the equipment on a partnership basis. </a:t>
            </a:r>
          </a:p>
        </p:txBody>
      </p:sp>
    </p:spTree>
    <p:extLst>
      <p:ext uri="{BB962C8B-B14F-4D97-AF65-F5344CB8AC3E}">
        <p14:creationId xmlns:p14="http://schemas.microsoft.com/office/powerpoint/2010/main" val="40484977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103E1-8AD0-EC4B-AF68-7336DA46F44A}"/>
              </a:ext>
            </a:extLst>
          </p:cNvPr>
          <p:cNvSpPr>
            <a:spLocks noGrp="1"/>
          </p:cNvSpPr>
          <p:nvPr>
            <p:ph type="title"/>
          </p:nvPr>
        </p:nvSpPr>
        <p:spPr>
          <a:xfrm>
            <a:off x="303029" y="100777"/>
            <a:ext cx="3909020" cy="674149"/>
          </a:xfrm>
        </p:spPr>
        <p:txBody>
          <a:bodyPr>
            <a:normAutofit fontScale="90000"/>
          </a:bodyPr>
          <a:lstStyle/>
          <a:p>
            <a:pPr>
              <a:defRPr/>
            </a:pPr>
            <a:r>
              <a:rPr lang="en-US" dirty="0"/>
              <a:t>FUTURE</a:t>
            </a:r>
          </a:p>
        </p:txBody>
      </p:sp>
      <p:sp>
        <p:nvSpPr>
          <p:cNvPr id="79875" name="Content Placeholder 2">
            <a:extLst>
              <a:ext uri="{FF2B5EF4-FFF2-40B4-BE49-F238E27FC236}">
                <a16:creationId xmlns:a16="http://schemas.microsoft.com/office/drawing/2014/main" id="{4EFF7E5A-7DAF-FD44-BDC5-1E8594289024}"/>
              </a:ext>
            </a:extLst>
          </p:cNvPr>
          <p:cNvSpPr>
            <a:spLocks noGrp="1"/>
          </p:cNvSpPr>
          <p:nvPr>
            <p:ph idx="1"/>
          </p:nvPr>
        </p:nvSpPr>
        <p:spPr>
          <a:xfrm>
            <a:off x="303028" y="1308545"/>
            <a:ext cx="5114791" cy="4868417"/>
          </a:xfrm>
        </p:spPr>
        <p:txBody>
          <a:bodyPr>
            <a:normAutofit fontScale="92500" lnSpcReduction="10000"/>
          </a:bodyPr>
          <a:lstStyle/>
          <a:p>
            <a:pPr marL="0" indent="0">
              <a:buNone/>
              <a:defRPr/>
            </a:pPr>
            <a:r>
              <a:rPr lang="en-US" altLang="en-US" sz="2800" b="1" dirty="0"/>
              <a:t>4. </a:t>
            </a:r>
            <a:r>
              <a:rPr lang="en-US" altLang="en-US" sz="2800" b="1" u="sng" dirty="0"/>
              <a:t>MRI Centre</a:t>
            </a:r>
          </a:p>
          <a:p>
            <a:pPr marL="0" indent="0">
              <a:buNone/>
              <a:defRPr/>
            </a:pPr>
            <a:r>
              <a:rPr lang="en-US" altLang="en-US" sz="2800" b="1" dirty="0"/>
              <a:t>The inspection of centers for the installation of the MRI machines by our foreign partners have been done.</a:t>
            </a:r>
          </a:p>
          <a:p>
            <a:pPr marL="0" indent="0">
              <a:buNone/>
              <a:defRPr/>
            </a:pPr>
            <a:r>
              <a:rPr lang="en-US" altLang="en-US" sz="2800" b="1" dirty="0"/>
              <a:t>The partners intend to bring in ultimately a total of 100 MRI machines, to be placed in hospitals all over the nation.</a:t>
            </a:r>
          </a:p>
        </p:txBody>
      </p:sp>
      <p:pic>
        <p:nvPicPr>
          <p:cNvPr id="4" name="Picture 3" descr="A picture containing indoor&#10;&#10;Description automatically generated">
            <a:extLst>
              <a:ext uri="{FF2B5EF4-FFF2-40B4-BE49-F238E27FC236}">
                <a16:creationId xmlns:a16="http://schemas.microsoft.com/office/drawing/2014/main" id="{C6038519-1A56-804D-BEE5-8DF5478DE058}"/>
              </a:ext>
            </a:extLst>
          </p:cNvPr>
          <p:cNvPicPr>
            <a:picLocks noChangeAspect="1"/>
          </p:cNvPicPr>
          <p:nvPr/>
        </p:nvPicPr>
        <p:blipFill>
          <a:blip r:embed="rId2"/>
          <a:stretch>
            <a:fillRect/>
          </a:stretch>
        </p:blipFill>
        <p:spPr>
          <a:xfrm>
            <a:off x="5524729" y="1432683"/>
            <a:ext cx="5981472" cy="3992632"/>
          </a:xfrm>
          <a:prstGeom prst="rect">
            <a:avLst/>
          </a:prstGeom>
        </p:spPr>
      </p:pic>
      <p:grpSp>
        <p:nvGrpSpPr>
          <p:cNvPr id="74" name="Group 73">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75" name="Group 74">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7" name="Straight Connector 76">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Oval 75">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03E1-8AD0-EC4B-AF68-7336DA46F44A}"/>
              </a:ext>
            </a:extLst>
          </p:cNvPr>
          <p:cNvSpPr>
            <a:spLocks noGrp="1"/>
          </p:cNvSpPr>
          <p:nvPr>
            <p:ph type="title"/>
          </p:nvPr>
        </p:nvSpPr>
        <p:spPr>
          <a:xfrm>
            <a:off x="342900" y="188593"/>
            <a:ext cx="8229600" cy="648018"/>
          </a:xfrm>
        </p:spPr>
        <p:txBody>
          <a:bodyPr>
            <a:normAutofit fontScale="90000"/>
          </a:bodyPr>
          <a:lstStyle/>
          <a:p>
            <a:pPr>
              <a:defRPr/>
            </a:pPr>
            <a:r>
              <a:rPr lang="en-US" dirty="0"/>
              <a:t>FUTURE</a:t>
            </a:r>
          </a:p>
        </p:txBody>
      </p:sp>
      <p:sp>
        <p:nvSpPr>
          <p:cNvPr id="79875" name="Content Placeholder 2">
            <a:extLst>
              <a:ext uri="{FF2B5EF4-FFF2-40B4-BE49-F238E27FC236}">
                <a16:creationId xmlns:a16="http://schemas.microsoft.com/office/drawing/2014/main" id="{4EFF7E5A-7DAF-FD44-BDC5-1E8594289024}"/>
              </a:ext>
            </a:extLst>
          </p:cNvPr>
          <p:cNvSpPr>
            <a:spLocks noGrp="1"/>
          </p:cNvSpPr>
          <p:nvPr>
            <p:ph idx="1"/>
          </p:nvPr>
        </p:nvSpPr>
        <p:spPr>
          <a:xfrm>
            <a:off x="342900" y="1108710"/>
            <a:ext cx="9929813" cy="4912679"/>
          </a:xfrm>
        </p:spPr>
        <p:txBody>
          <a:bodyPr>
            <a:normAutofit/>
          </a:bodyPr>
          <a:lstStyle/>
          <a:p>
            <a:pPr marL="0" indent="0">
              <a:buNone/>
              <a:defRPr/>
            </a:pPr>
            <a:r>
              <a:rPr lang="en-US" altLang="en-US" sz="4000" b="1" u="sng" dirty="0"/>
              <a:t>5. Feeding Centres</a:t>
            </a:r>
          </a:p>
          <a:p>
            <a:pPr marL="0" indent="0">
              <a:buNone/>
              <a:defRPr/>
            </a:pPr>
            <a:r>
              <a:rPr lang="en-US" altLang="en-US" sz="4000" b="1" dirty="0"/>
              <a:t>We have established additional 10 feeding Centres in Ikorodu.  This brings to 32 the number of daily feeding centres being operated by the mission. </a:t>
            </a:r>
          </a:p>
        </p:txBody>
      </p:sp>
    </p:spTree>
    <p:extLst>
      <p:ext uri="{BB962C8B-B14F-4D97-AF65-F5344CB8AC3E}">
        <p14:creationId xmlns:p14="http://schemas.microsoft.com/office/powerpoint/2010/main" val="30185197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2E6E-786D-7649-9E52-2BD703F731DC}"/>
              </a:ext>
            </a:extLst>
          </p:cNvPr>
          <p:cNvSpPr>
            <a:spLocks noGrp="1"/>
          </p:cNvSpPr>
          <p:nvPr>
            <p:ph type="title"/>
          </p:nvPr>
        </p:nvSpPr>
        <p:spPr>
          <a:xfrm>
            <a:off x="1992313" y="12700"/>
            <a:ext cx="8229600" cy="1195388"/>
          </a:xfrm>
        </p:spPr>
        <p:txBody>
          <a:bodyPr/>
          <a:lstStyle/>
          <a:p>
            <a:pPr>
              <a:defRPr/>
            </a:pPr>
            <a:r>
              <a:rPr lang="en-US" dirty="0"/>
              <a:t>FUTURE</a:t>
            </a:r>
          </a:p>
        </p:txBody>
      </p:sp>
      <p:sp>
        <p:nvSpPr>
          <p:cNvPr id="79875" name="Content Placeholder 2">
            <a:extLst>
              <a:ext uri="{FF2B5EF4-FFF2-40B4-BE49-F238E27FC236}">
                <a16:creationId xmlns:a16="http://schemas.microsoft.com/office/drawing/2014/main" id="{0863B651-72EB-7D4D-8D47-25322ADA34DF}"/>
              </a:ext>
            </a:extLst>
          </p:cNvPr>
          <p:cNvSpPr>
            <a:spLocks noGrp="1"/>
          </p:cNvSpPr>
          <p:nvPr>
            <p:ph idx="1"/>
          </p:nvPr>
        </p:nvSpPr>
        <p:spPr>
          <a:xfrm>
            <a:off x="411480" y="1208088"/>
            <a:ext cx="11372850" cy="5295582"/>
          </a:xfrm>
        </p:spPr>
        <p:txBody>
          <a:bodyPr>
            <a:normAutofit/>
          </a:bodyPr>
          <a:lstStyle/>
          <a:p>
            <a:pPr marL="0" indent="0">
              <a:buNone/>
              <a:defRPr/>
            </a:pPr>
            <a:r>
              <a:rPr lang="en-US" altLang="en-US" sz="2600" b="1" u="sng" dirty="0"/>
              <a:t>6. Enoch &amp; Folu </a:t>
            </a:r>
            <a:r>
              <a:rPr lang="en-US" altLang="en-US" sz="2600" b="1" u="sng" dirty="0" err="1"/>
              <a:t>Adeboye</a:t>
            </a:r>
            <a:r>
              <a:rPr lang="en-US" altLang="en-US" sz="2600" b="1" u="sng" dirty="0"/>
              <a:t> Dialysis Centre</a:t>
            </a:r>
          </a:p>
          <a:p>
            <a:pPr marL="0" indent="0">
              <a:buNone/>
              <a:defRPr/>
            </a:pPr>
            <a:r>
              <a:rPr lang="en-US" altLang="en-US" sz="2600" b="1" dirty="0"/>
              <a:t>We are setting up in the first quarter of 2022 the Enoch &amp; Folu </a:t>
            </a:r>
            <a:r>
              <a:rPr lang="en-US" altLang="en-US" sz="2600" b="1" dirty="0" err="1"/>
              <a:t>Adeboye</a:t>
            </a:r>
            <a:r>
              <a:rPr lang="en-US" altLang="en-US" sz="2600" b="1" dirty="0"/>
              <a:t> Dialysis Centres at the following hospitals:</a:t>
            </a:r>
          </a:p>
          <a:p>
            <a:pPr marL="457200" indent="-457200">
              <a:buFont typeface="+mj-lt"/>
              <a:buAutoNum type="alphaLcParenR"/>
              <a:defRPr/>
            </a:pPr>
            <a:r>
              <a:rPr lang="en-US" altLang="en-US" sz="2600" b="1" u="sng" dirty="0"/>
              <a:t>Asokoro General Hospital, Abuja.</a:t>
            </a:r>
          </a:p>
          <a:p>
            <a:pPr marL="457200" indent="-457200">
              <a:buFont typeface="+mj-lt"/>
              <a:buAutoNum type="alphaLcParenR"/>
              <a:defRPr/>
            </a:pPr>
            <a:r>
              <a:rPr lang="en-US" altLang="en-US" sz="2600" b="1" u="sng" dirty="0"/>
              <a:t>Braithwaite Memorial Teaching Hospital, Port Harcourt, Rivers State. </a:t>
            </a:r>
          </a:p>
          <a:p>
            <a:pPr marL="457200" indent="-457200">
              <a:buFont typeface="+mj-lt"/>
              <a:buAutoNum type="alphaLcParenR"/>
              <a:defRPr/>
            </a:pPr>
            <a:r>
              <a:rPr lang="en-US" altLang="en-US" sz="2600" b="1" u="sng" dirty="0"/>
              <a:t>University of Nigeria Teaching, </a:t>
            </a:r>
            <a:r>
              <a:rPr lang="en-US" altLang="en-US" sz="2600" b="1" u="sng" dirty="0" err="1"/>
              <a:t>Ituku-Ozalla</a:t>
            </a:r>
            <a:r>
              <a:rPr lang="en-US" altLang="en-US" sz="2600" b="1" u="sng" dirty="0"/>
              <a:t>, Enugu, Enugu State.</a:t>
            </a:r>
          </a:p>
          <a:p>
            <a:pPr marL="457200" indent="-457200">
              <a:buFont typeface="+mj-lt"/>
              <a:buAutoNum type="alphaLcParenR"/>
              <a:defRPr/>
            </a:pPr>
            <a:r>
              <a:rPr lang="en-US" altLang="en-US" sz="2600" b="1" dirty="0"/>
              <a:t>We plan to set up a total of </a:t>
            </a:r>
            <a:r>
              <a:rPr lang="en-US" altLang="en-US" sz="2600" b="1" u="sng" dirty="0"/>
              <a:t>10 dialysis centres in 2022.</a:t>
            </a:r>
          </a:p>
          <a:p>
            <a:pPr marL="0" indent="0">
              <a:buNone/>
              <a:defRPr/>
            </a:pPr>
            <a:endParaRPr lang="en-US" altLang="en-US" b="1" u="sng" dirty="0"/>
          </a:p>
          <a:p>
            <a:pPr marL="0" indent="0">
              <a:buNone/>
              <a:defRPr/>
            </a:pPr>
            <a:endParaRPr lang="en-US" altLang="en-US" b="1"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4AD2-6854-D14A-8128-0606D91DD8CB}"/>
              </a:ext>
            </a:extLst>
          </p:cNvPr>
          <p:cNvSpPr>
            <a:spLocks noGrp="1"/>
          </p:cNvSpPr>
          <p:nvPr>
            <p:ph type="title"/>
          </p:nvPr>
        </p:nvSpPr>
        <p:spPr>
          <a:xfrm>
            <a:off x="266383" y="75087"/>
            <a:ext cx="8229600" cy="659448"/>
          </a:xfrm>
        </p:spPr>
        <p:txBody>
          <a:bodyPr>
            <a:normAutofit fontScale="90000"/>
          </a:bodyPr>
          <a:lstStyle/>
          <a:p>
            <a:pPr>
              <a:defRPr/>
            </a:pPr>
            <a:r>
              <a:rPr lang="en-US" dirty="0"/>
              <a:t>FUTURE</a:t>
            </a:r>
          </a:p>
        </p:txBody>
      </p:sp>
      <p:sp>
        <p:nvSpPr>
          <p:cNvPr id="79875" name="Content Placeholder 2">
            <a:extLst>
              <a:ext uri="{FF2B5EF4-FFF2-40B4-BE49-F238E27FC236}">
                <a16:creationId xmlns:a16="http://schemas.microsoft.com/office/drawing/2014/main" id="{F601069C-FA2B-F14C-A616-66A3A238F057}"/>
              </a:ext>
            </a:extLst>
          </p:cNvPr>
          <p:cNvSpPr>
            <a:spLocks noGrp="1"/>
          </p:cNvSpPr>
          <p:nvPr>
            <p:ph idx="1"/>
          </p:nvPr>
        </p:nvSpPr>
        <p:spPr>
          <a:xfrm>
            <a:off x="266384" y="734536"/>
            <a:ext cx="11222610" cy="5887490"/>
          </a:xfrm>
        </p:spPr>
        <p:txBody>
          <a:bodyPr>
            <a:normAutofit/>
          </a:bodyPr>
          <a:lstStyle/>
          <a:p>
            <a:pPr marL="0" indent="0">
              <a:buNone/>
              <a:defRPr/>
            </a:pPr>
            <a:r>
              <a:rPr lang="en-US" altLang="en-US" sz="3200" b="1" u="sng" dirty="0">
                <a:latin typeface="Bookman Old Style" panose="02050604050505020204" pitchFamily="18" charset="0"/>
              </a:rPr>
              <a:t>7. Youths  </a:t>
            </a:r>
          </a:p>
          <a:p>
            <a:pPr marL="0" indent="0">
              <a:buNone/>
              <a:defRPr/>
            </a:pPr>
            <a:r>
              <a:rPr lang="en-US" altLang="en-US" sz="3200" b="1" dirty="0">
                <a:latin typeface="Bookman Old Style" panose="02050604050505020204" pitchFamily="18" charset="0"/>
              </a:rPr>
              <a:t>The youths are to be engaged in the frontline of CSR activities. Their areas of interest includes:</a:t>
            </a:r>
          </a:p>
          <a:p>
            <a:pPr marL="457200" indent="-457200">
              <a:buFont typeface="+mj-lt"/>
              <a:buAutoNum type="alphaLcPeriod"/>
              <a:defRPr/>
            </a:pPr>
            <a:r>
              <a:rPr lang="en-US" altLang="en-US" sz="3200" b="1" dirty="0">
                <a:latin typeface="Bookman Old Style" panose="02050604050505020204" pitchFamily="18" charset="0"/>
              </a:rPr>
              <a:t>Social Justice – </a:t>
            </a:r>
            <a:r>
              <a:rPr lang="en-US" altLang="en-US" sz="3200" b="1" i="1" dirty="0">
                <a:latin typeface="Bookman Old Style" panose="02050604050505020204" pitchFamily="18" charset="0"/>
              </a:rPr>
              <a:t>Fair treatment of all people in a society, including respect for the rights of minorities and equitable distribution of resources among members of a community.</a:t>
            </a:r>
          </a:p>
          <a:p>
            <a:pPr marL="457200" indent="-457200">
              <a:buFont typeface="+mj-lt"/>
              <a:buAutoNum type="alphaLcPeriod"/>
              <a:defRPr/>
            </a:pPr>
            <a:r>
              <a:rPr lang="en-US" altLang="en-US" sz="3200" b="1" dirty="0">
                <a:latin typeface="Bookman Old Style" panose="02050604050505020204" pitchFamily="18" charset="0"/>
              </a:rPr>
              <a:t>Prison Reformation</a:t>
            </a:r>
          </a:p>
          <a:p>
            <a:pPr marL="457200" indent="-457200">
              <a:buFont typeface="+mj-lt"/>
              <a:buAutoNum type="alphaLcPeriod"/>
              <a:defRPr/>
            </a:pPr>
            <a:r>
              <a:rPr lang="en-US" altLang="en-US" sz="3200" b="1" dirty="0">
                <a:latin typeface="Bookman Old Style" panose="02050604050505020204" pitchFamily="18" charset="0"/>
              </a:rPr>
              <a:t>Skills Acquisition </a:t>
            </a:r>
          </a:p>
          <a:p>
            <a:pPr marL="0" indent="0">
              <a:buNone/>
              <a:defRPr/>
            </a:pPr>
            <a:endParaRPr lang="en-US" altLang="en-US" b="1"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4AD2-6854-D14A-8128-0606D91DD8CB}"/>
              </a:ext>
            </a:extLst>
          </p:cNvPr>
          <p:cNvSpPr>
            <a:spLocks noGrp="1"/>
          </p:cNvSpPr>
          <p:nvPr>
            <p:ph type="title"/>
          </p:nvPr>
        </p:nvSpPr>
        <p:spPr>
          <a:xfrm>
            <a:off x="266383" y="75087"/>
            <a:ext cx="8229600" cy="659448"/>
          </a:xfrm>
        </p:spPr>
        <p:txBody>
          <a:bodyPr>
            <a:normAutofit fontScale="90000"/>
          </a:bodyPr>
          <a:lstStyle/>
          <a:p>
            <a:pPr>
              <a:defRPr/>
            </a:pPr>
            <a:r>
              <a:rPr lang="en-US" dirty="0"/>
              <a:t>FUTURE</a:t>
            </a:r>
          </a:p>
        </p:txBody>
      </p:sp>
      <p:sp>
        <p:nvSpPr>
          <p:cNvPr id="79875" name="Content Placeholder 2">
            <a:extLst>
              <a:ext uri="{FF2B5EF4-FFF2-40B4-BE49-F238E27FC236}">
                <a16:creationId xmlns:a16="http://schemas.microsoft.com/office/drawing/2014/main" id="{F601069C-FA2B-F14C-A616-66A3A238F057}"/>
              </a:ext>
            </a:extLst>
          </p:cNvPr>
          <p:cNvSpPr>
            <a:spLocks noGrp="1"/>
          </p:cNvSpPr>
          <p:nvPr>
            <p:ph idx="1"/>
          </p:nvPr>
        </p:nvSpPr>
        <p:spPr>
          <a:xfrm>
            <a:off x="266384" y="734536"/>
            <a:ext cx="11222610" cy="5887490"/>
          </a:xfrm>
        </p:spPr>
        <p:txBody>
          <a:bodyPr>
            <a:normAutofit fontScale="92500"/>
          </a:bodyPr>
          <a:lstStyle/>
          <a:p>
            <a:pPr marL="0" indent="0">
              <a:buNone/>
              <a:defRPr/>
            </a:pPr>
            <a:r>
              <a:rPr lang="en-US" altLang="en-US" sz="4800" b="1" u="sng" dirty="0">
                <a:latin typeface="Bookman Old Style" panose="02050604050505020204" pitchFamily="18" charset="0"/>
              </a:rPr>
              <a:t>7. Youths  </a:t>
            </a:r>
          </a:p>
          <a:p>
            <a:pPr marL="0" indent="0">
              <a:buNone/>
              <a:defRPr/>
            </a:pPr>
            <a:r>
              <a:rPr lang="en-US" altLang="en-US" sz="4800" b="1" dirty="0">
                <a:latin typeface="Bookman Old Style" panose="02050604050505020204" pitchFamily="18" charset="0"/>
              </a:rPr>
              <a:t>d. Entrepreneurships</a:t>
            </a:r>
          </a:p>
          <a:p>
            <a:pPr marL="0" indent="0">
              <a:buNone/>
              <a:defRPr/>
            </a:pPr>
            <a:r>
              <a:rPr lang="en-US" altLang="en-US" sz="4800" b="1" dirty="0">
                <a:latin typeface="Bookman Old Style" panose="02050604050505020204" pitchFamily="18" charset="0"/>
              </a:rPr>
              <a:t>e. AI &amp; Robotics Training </a:t>
            </a:r>
          </a:p>
          <a:p>
            <a:pPr marL="0" indent="0">
              <a:buNone/>
              <a:defRPr/>
            </a:pPr>
            <a:r>
              <a:rPr lang="en-US" altLang="en-US" sz="4800" b="1" dirty="0">
                <a:latin typeface="Bookman Old Style" panose="02050604050505020204" pitchFamily="18" charset="0"/>
              </a:rPr>
              <a:t>f. Project Management</a:t>
            </a:r>
          </a:p>
          <a:p>
            <a:pPr marL="0" indent="0">
              <a:buNone/>
              <a:defRPr/>
            </a:pPr>
            <a:r>
              <a:rPr lang="en-US" altLang="en-US" sz="4800" b="1" dirty="0">
                <a:latin typeface="Bookman Old Style" panose="02050604050505020204" pitchFamily="18" charset="0"/>
              </a:rPr>
              <a:t>g. Sport &amp; Entertainment</a:t>
            </a:r>
          </a:p>
          <a:p>
            <a:pPr marL="0" indent="0">
              <a:buNone/>
              <a:defRPr/>
            </a:pPr>
            <a:r>
              <a:rPr lang="en-US" altLang="en-US" sz="4800" b="1" dirty="0">
                <a:latin typeface="Bookman Old Style" panose="02050604050505020204" pitchFamily="18" charset="0"/>
              </a:rPr>
              <a:t>h. Targeted Ted-talks and Webinars</a:t>
            </a:r>
          </a:p>
          <a:p>
            <a:pPr marL="0" indent="0">
              <a:buNone/>
              <a:defRPr/>
            </a:pPr>
            <a:endParaRPr lang="en-US" altLang="en-US" b="1" dirty="0"/>
          </a:p>
        </p:txBody>
      </p:sp>
    </p:spTree>
    <p:extLst>
      <p:ext uri="{BB962C8B-B14F-4D97-AF65-F5344CB8AC3E}">
        <p14:creationId xmlns:p14="http://schemas.microsoft.com/office/powerpoint/2010/main" val="35856268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4AD2-6854-D14A-8128-0606D91DD8CB}"/>
              </a:ext>
            </a:extLst>
          </p:cNvPr>
          <p:cNvSpPr>
            <a:spLocks noGrp="1"/>
          </p:cNvSpPr>
          <p:nvPr>
            <p:ph type="title"/>
          </p:nvPr>
        </p:nvSpPr>
        <p:spPr>
          <a:xfrm>
            <a:off x="197803" y="46512"/>
            <a:ext cx="8229600" cy="716598"/>
          </a:xfrm>
        </p:spPr>
        <p:txBody>
          <a:bodyPr>
            <a:normAutofit fontScale="90000"/>
          </a:bodyPr>
          <a:lstStyle/>
          <a:p>
            <a:pPr>
              <a:defRPr/>
            </a:pPr>
            <a:r>
              <a:rPr lang="en-US" dirty="0"/>
              <a:t>FUTURE</a:t>
            </a:r>
          </a:p>
        </p:txBody>
      </p:sp>
      <p:sp>
        <p:nvSpPr>
          <p:cNvPr id="79875" name="Content Placeholder 2">
            <a:extLst>
              <a:ext uri="{FF2B5EF4-FFF2-40B4-BE49-F238E27FC236}">
                <a16:creationId xmlns:a16="http://schemas.microsoft.com/office/drawing/2014/main" id="{F601069C-FA2B-F14C-A616-66A3A238F057}"/>
              </a:ext>
            </a:extLst>
          </p:cNvPr>
          <p:cNvSpPr>
            <a:spLocks noGrp="1"/>
          </p:cNvSpPr>
          <p:nvPr>
            <p:ph idx="1"/>
          </p:nvPr>
        </p:nvSpPr>
        <p:spPr>
          <a:xfrm>
            <a:off x="197803" y="891540"/>
            <a:ext cx="10024110" cy="5561649"/>
          </a:xfrm>
        </p:spPr>
        <p:txBody>
          <a:bodyPr>
            <a:normAutofit/>
          </a:bodyPr>
          <a:lstStyle/>
          <a:p>
            <a:pPr marL="0" indent="0">
              <a:buNone/>
              <a:defRPr/>
            </a:pPr>
            <a:r>
              <a:rPr lang="en-US" altLang="en-US" sz="3600" b="1" u="sng" dirty="0"/>
              <a:t>8. FARM SETTLEMENT</a:t>
            </a:r>
          </a:p>
          <a:p>
            <a:pPr marL="0" indent="0">
              <a:buNone/>
              <a:defRPr/>
            </a:pPr>
            <a:r>
              <a:rPr lang="en-US" altLang="en-US" sz="3600" b="1" dirty="0"/>
              <a:t>As a corollary to our feeding initiatives, the mission has commenced a backward integration to owning of farm settlements by Provinces and Regions all over the country.</a:t>
            </a:r>
          </a:p>
        </p:txBody>
      </p:sp>
    </p:spTree>
    <p:extLst>
      <p:ext uri="{BB962C8B-B14F-4D97-AF65-F5344CB8AC3E}">
        <p14:creationId xmlns:p14="http://schemas.microsoft.com/office/powerpoint/2010/main" val="4737328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4AD2-6854-D14A-8128-0606D91DD8CB}"/>
              </a:ext>
            </a:extLst>
          </p:cNvPr>
          <p:cNvSpPr>
            <a:spLocks noGrp="1"/>
          </p:cNvSpPr>
          <p:nvPr>
            <p:ph type="title"/>
          </p:nvPr>
        </p:nvSpPr>
        <p:spPr>
          <a:xfrm>
            <a:off x="197803" y="46512"/>
            <a:ext cx="8229600" cy="716598"/>
          </a:xfrm>
        </p:spPr>
        <p:txBody>
          <a:bodyPr>
            <a:normAutofit fontScale="90000"/>
          </a:bodyPr>
          <a:lstStyle/>
          <a:p>
            <a:pPr>
              <a:defRPr/>
            </a:pPr>
            <a:r>
              <a:rPr lang="en-US" dirty="0"/>
              <a:t>FUTURE</a:t>
            </a:r>
          </a:p>
        </p:txBody>
      </p:sp>
      <p:sp>
        <p:nvSpPr>
          <p:cNvPr id="79875" name="Content Placeholder 2">
            <a:extLst>
              <a:ext uri="{FF2B5EF4-FFF2-40B4-BE49-F238E27FC236}">
                <a16:creationId xmlns:a16="http://schemas.microsoft.com/office/drawing/2014/main" id="{F601069C-FA2B-F14C-A616-66A3A238F057}"/>
              </a:ext>
            </a:extLst>
          </p:cNvPr>
          <p:cNvSpPr>
            <a:spLocks noGrp="1"/>
          </p:cNvSpPr>
          <p:nvPr>
            <p:ph idx="1"/>
          </p:nvPr>
        </p:nvSpPr>
        <p:spPr>
          <a:xfrm>
            <a:off x="197803" y="891540"/>
            <a:ext cx="10024110" cy="5561649"/>
          </a:xfrm>
        </p:spPr>
        <p:txBody>
          <a:bodyPr>
            <a:normAutofit/>
          </a:bodyPr>
          <a:lstStyle/>
          <a:p>
            <a:pPr marL="0" indent="0">
              <a:buNone/>
              <a:defRPr/>
            </a:pPr>
            <a:r>
              <a:rPr lang="en-US" altLang="en-US" sz="3600" b="1" u="sng" dirty="0"/>
              <a:t>8. FARM SETTLEMENT</a:t>
            </a:r>
          </a:p>
          <a:p>
            <a:pPr marL="0" indent="0">
              <a:buNone/>
              <a:defRPr/>
            </a:pPr>
            <a:r>
              <a:rPr lang="en-US" altLang="en-US" sz="3600" b="1" dirty="0"/>
              <a:t>To this effect, every province/region is to avail the office of the Intercontinental Overseer CSR with the details of their farm settlement programs, acquired farmlands, type of agriculture to be engaged upon etc.</a:t>
            </a:r>
            <a:endParaRPr lang="en-US" altLang="en-US" sz="2400" b="1" dirty="0"/>
          </a:p>
        </p:txBody>
      </p:sp>
    </p:spTree>
    <p:extLst>
      <p:ext uri="{BB962C8B-B14F-4D97-AF65-F5344CB8AC3E}">
        <p14:creationId xmlns:p14="http://schemas.microsoft.com/office/powerpoint/2010/main" val="2319070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4AD2-6854-D14A-8128-0606D91DD8CB}"/>
              </a:ext>
            </a:extLst>
          </p:cNvPr>
          <p:cNvSpPr>
            <a:spLocks noGrp="1"/>
          </p:cNvSpPr>
          <p:nvPr>
            <p:ph type="title"/>
          </p:nvPr>
        </p:nvSpPr>
        <p:spPr>
          <a:xfrm>
            <a:off x="197803" y="46512"/>
            <a:ext cx="8229600" cy="716598"/>
          </a:xfrm>
        </p:spPr>
        <p:txBody>
          <a:bodyPr>
            <a:normAutofit fontScale="90000"/>
          </a:bodyPr>
          <a:lstStyle/>
          <a:p>
            <a:pPr>
              <a:defRPr/>
            </a:pPr>
            <a:r>
              <a:rPr lang="en-US" dirty="0"/>
              <a:t>FUTURE</a:t>
            </a:r>
          </a:p>
        </p:txBody>
      </p:sp>
      <p:sp>
        <p:nvSpPr>
          <p:cNvPr id="79875" name="Content Placeholder 2">
            <a:extLst>
              <a:ext uri="{FF2B5EF4-FFF2-40B4-BE49-F238E27FC236}">
                <a16:creationId xmlns:a16="http://schemas.microsoft.com/office/drawing/2014/main" id="{F601069C-FA2B-F14C-A616-66A3A238F057}"/>
              </a:ext>
            </a:extLst>
          </p:cNvPr>
          <p:cNvSpPr>
            <a:spLocks noGrp="1"/>
          </p:cNvSpPr>
          <p:nvPr>
            <p:ph idx="1"/>
          </p:nvPr>
        </p:nvSpPr>
        <p:spPr>
          <a:xfrm>
            <a:off x="197803" y="891540"/>
            <a:ext cx="10024110" cy="5561649"/>
          </a:xfrm>
        </p:spPr>
        <p:txBody>
          <a:bodyPr>
            <a:normAutofit/>
          </a:bodyPr>
          <a:lstStyle/>
          <a:p>
            <a:pPr marL="0" indent="0">
              <a:buNone/>
              <a:defRPr/>
            </a:pPr>
            <a:r>
              <a:rPr lang="en-US" altLang="en-US" sz="3600" b="1" u="sng" dirty="0"/>
              <a:t>8. FARM SETTLEMENT</a:t>
            </a:r>
          </a:p>
          <a:p>
            <a:pPr marL="0" indent="0">
              <a:buNone/>
              <a:defRPr/>
            </a:pPr>
            <a:r>
              <a:rPr lang="en-US" altLang="en-US" sz="3600" b="1" dirty="0"/>
              <a:t>The objective is to begin to grow food that will assist our members in the fight against hunger and provide economic activities including employment for those involved. </a:t>
            </a:r>
          </a:p>
          <a:p>
            <a:pPr marL="0" indent="0">
              <a:buNone/>
              <a:defRPr/>
            </a:pPr>
            <a:endParaRPr lang="en-US" altLang="en-US" b="1" dirty="0"/>
          </a:p>
        </p:txBody>
      </p:sp>
    </p:spTree>
    <p:extLst>
      <p:ext uri="{BB962C8B-B14F-4D97-AF65-F5344CB8AC3E}">
        <p14:creationId xmlns:p14="http://schemas.microsoft.com/office/powerpoint/2010/main" val="3783292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C11FC-89A4-244D-B2C9-082BD91448E3}"/>
              </a:ext>
            </a:extLst>
          </p:cNvPr>
          <p:cNvSpPr>
            <a:spLocks noGrp="1"/>
          </p:cNvSpPr>
          <p:nvPr>
            <p:ph type="title"/>
          </p:nvPr>
        </p:nvSpPr>
        <p:spPr>
          <a:xfrm>
            <a:off x="78220" y="-274833"/>
            <a:ext cx="5249393" cy="1911742"/>
          </a:xfrm>
        </p:spPr>
        <p:txBody>
          <a:bodyPr>
            <a:normAutofit/>
          </a:bodyPr>
          <a:lstStyle/>
          <a:p>
            <a:pPr>
              <a:lnSpc>
                <a:spcPct val="110000"/>
              </a:lnSpc>
            </a:pPr>
            <a:r>
              <a:rPr lang="en-GB" sz="3700" b="1" dirty="0"/>
              <a:t>A Case for Relevance</a:t>
            </a:r>
            <a:br>
              <a:rPr lang="en-NG" sz="3700" dirty="0"/>
            </a:br>
            <a:endParaRPr lang="en-NG" sz="3700" dirty="0"/>
          </a:p>
        </p:txBody>
      </p:sp>
      <p:sp>
        <p:nvSpPr>
          <p:cNvPr id="3" name="Content Placeholder 2">
            <a:extLst>
              <a:ext uri="{FF2B5EF4-FFF2-40B4-BE49-F238E27FC236}">
                <a16:creationId xmlns:a16="http://schemas.microsoft.com/office/drawing/2014/main" id="{9696E67F-6636-6747-B630-F225F0CD6591}"/>
              </a:ext>
            </a:extLst>
          </p:cNvPr>
          <p:cNvSpPr>
            <a:spLocks noGrp="1"/>
          </p:cNvSpPr>
          <p:nvPr>
            <p:ph idx="1"/>
          </p:nvPr>
        </p:nvSpPr>
        <p:spPr>
          <a:xfrm>
            <a:off x="174436" y="1339184"/>
            <a:ext cx="5350292" cy="4837778"/>
          </a:xfrm>
        </p:spPr>
        <p:txBody>
          <a:bodyPr>
            <a:normAutofit/>
          </a:bodyPr>
          <a:lstStyle/>
          <a:p>
            <a:pPr>
              <a:lnSpc>
                <a:spcPct val="110000"/>
              </a:lnSpc>
            </a:pPr>
            <a:r>
              <a:rPr lang="en-GB" sz="2400" b="1" dirty="0"/>
              <a:t>It was the zeal to stay relevant that drove William Tyndale to translate the Hebrew and Greek Bible into English; he was undeterred even though, he was going to burn at the stake in 1536. </a:t>
            </a:r>
          </a:p>
          <a:p>
            <a:pPr>
              <a:lnSpc>
                <a:spcPct val="110000"/>
              </a:lnSpc>
            </a:pPr>
            <a:r>
              <a:rPr lang="en-GB" sz="2400" b="1" dirty="0"/>
              <a:t>It was the same quest for relevance that took Jesus to the cross, and made the apostles to be martyred. </a:t>
            </a:r>
            <a:endParaRPr lang="en-NG" sz="2400" b="1" dirty="0"/>
          </a:p>
          <a:p>
            <a:pPr>
              <a:lnSpc>
                <a:spcPct val="110000"/>
              </a:lnSpc>
            </a:pPr>
            <a:endParaRPr lang="en-NG" dirty="0"/>
          </a:p>
        </p:txBody>
      </p:sp>
      <p:pic>
        <p:nvPicPr>
          <p:cNvPr id="5" name="Picture 4" descr="A picture containing text, indoor, yellow&#10;&#10;Description automatically generated">
            <a:extLst>
              <a:ext uri="{FF2B5EF4-FFF2-40B4-BE49-F238E27FC236}">
                <a16:creationId xmlns:a16="http://schemas.microsoft.com/office/drawing/2014/main" id="{37A2A45B-2478-5649-BF0E-D05E6339C715}"/>
              </a:ext>
            </a:extLst>
          </p:cNvPr>
          <p:cNvPicPr>
            <a:picLocks noChangeAspect="1"/>
          </p:cNvPicPr>
          <p:nvPr/>
        </p:nvPicPr>
        <p:blipFill>
          <a:blip r:embed="rId2"/>
          <a:stretch>
            <a:fillRect/>
          </a:stretch>
        </p:blipFill>
        <p:spPr>
          <a:xfrm>
            <a:off x="5524729" y="1238285"/>
            <a:ext cx="5981472" cy="4381428"/>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9670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4206">
            <a:off x="491077" y="396217"/>
            <a:ext cx="6746664" cy="532558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DD1AA99-03AE-49F6-9116-9CA2BBCA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34206">
            <a:off x="1312942" y="-198825"/>
            <a:ext cx="5107326" cy="6486819"/>
          </a:xfrm>
          <a:custGeom>
            <a:avLst/>
            <a:gdLst>
              <a:gd name="connsiteX0" fmla="*/ 0 w 4401242"/>
              <a:gd name="connsiteY0" fmla="*/ 4137242 h 5590022"/>
              <a:gd name="connsiteX1" fmla="*/ 5579 w 4401242"/>
              <a:gd name="connsiteY1" fmla="*/ 4114978 h 5590022"/>
              <a:gd name="connsiteX2" fmla="*/ 3258 w 4401242"/>
              <a:gd name="connsiteY2" fmla="*/ 4099949 h 5590022"/>
              <a:gd name="connsiteX3" fmla="*/ 9236 w 4401242"/>
              <a:gd name="connsiteY3" fmla="*/ 4071959 h 5590022"/>
              <a:gd name="connsiteX4" fmla="*/ 14743 w 4401242"/>
              <a:gd name="connsiteY4" fmla="*/ 4031013 h 5590022"/>
              <a:gd name="connsiteX5" fmla="*/ 20613 w 4401242"/>
              <a:gd name="connsiteY5" fmla="*/ 4002827 h 5590022"/>
              <a:gd name="connsiteX6" fmla="*/ 22410 w 4401242"/>
              <a:gd name="connsiteY6" fmla="*/ 3997392 h 5590022"/>
              <a:gd name="connsiteX7" fmla="*/ 22410 w 4401242"/>
              <a:gd name="connsiteY7" fmla="*/ 3812956 h 5590022"/>
              <a:gd name="connsiteX8" fmla="*/ 20401 w 4401242"/>
              <a:gd name="connsiteY8" fmla="*/ 3799351 h 5590022"/>
              <a:gd name="connsiteX9" fmla="*/ 22410 w 4401242"/>
              <a:gd name="connsiteY9" fmla="*/ 3753450 h 5590022"/>
              <a:gd name="connsiteX10" fmla="*/ 19673 w 4401242"/>
              <a:gd name="connsiteY10" fmla="*/ 3746784 h 5590022"/>
              <a:gd name="connsiteX11" fmla="*/ 22410 w 4401242"/>
              <a:gd name="connsiteY11" fmla="*/ 3701909 h 5590022"/>
              <a:gd name="connsiteX12" fmla="*/ 20086 w 4401242"/>
              <a:gd name="connsiteY12" fmla="*/ 3652741 h 5590022"/>
              <a:gd name="connsiteX13" fmla="*/ 13839 w 4401242"/>
              <a:gd name="connsiteY13" fmla="*/ 3649070 h 5590022"/>
              <a:gd name="connsiteX14" fmla="*/ 13290 w 4401242"/>
              <a:gd name="connsiteY14" fmla="*/ 3638287 h 5590022"/>
              <a:gd name="connsiteX15" fmla="*/ 13410 w 4401242"/>
              <a:gd name="connsiteY15" fmla="*/ 3621311 h 5590022"/>
              <a:gd name="connsiteX16" fmla="*/ 19966 w 4401242"/>
              <a:gd name="connsiteY16" fmla="*/ 3583286 h 5590022"/>
              <a:gd name="connsiteX17" fmla="*/ 16089 w 4401242"/>
              <a:gd name="connsiteY17" fmla="*/ 21355 h 5590022"/>
              <a:gd name="connsiteX18" fmla="*/ 34619 w 4401242"/>
              <a:gd name="connsiteY18" fmla="*/ 2606 h 5590022"/>
              <a:gd name="connsiteX19" fmla="*/ 49927 w 4401242"/>
              <a:gd name="connsiteY19" fmla="*/ 185 h 5590022"/>
              <a:gd name="connsiteX20" fmla="*/ 917193 w 4401242"/>
              <a:gd name="connsiteY20" fmla="*/ 11 h 5590022"/>
              <a:gd name="connsiteX21" fmla="*/ 938319 w 4401242"/>
              <a:gd name="connsiteY21" fmla="*/ 10 h 5590022"/>
              <a:gd name="connsiteX22" fmla="*/ 938338 w 4401242"/>
              <a:gd name="connsiteY22" fmla="*/ 0 h 5590022"/>
              <a:gd name="connsiteX23" fmla="*/ 4365378 w 4401242"/>
              <a:gd name="connsiteY23" fmla="*/ 0 h 5590022"/>
              <a:gd name="connsiteX24" fmla="*/ 4397257 w 4401242"/>
              <a:gd name="connsiteY24" fmla="*/ 31881 h 5590022"/>
              <a:gd name="connsiteX25" fmla="*/ 4397256 w 4401242"/>
              <a:gd name="connsiteY25" fmla="*/ 5558231 h 5590022"/>
              <a:gd name="connsiteX26" fmla="*/ 4365377 w 4401242"/>
              <a:gd name="connsiteY26" fmla="*/ 5590021 h 5590022"/>
              <a:gd name="connsiteX27" fmla="*/ 4322085 w 4401242"/>
              <a:gd name="connsiteY27" fmla="*/ 5590021 h 5590022"/>
              <a:gd name="connsiteX28" fmla="*/ 4322083 w 4401242"/>
              <a:gd name="connsiteY28" fmla="*/ 5590022 h 5590022"/>
              <a:gd name="connsiteX29" fmla="*/ 49916 w 4401242"/>
              <a:gd name="connsiteY29" fmla="*/ 5590022 h 5590022"/>
              <a:gd name="connsiteX30" fmla="*/ 22410 w 4401242"/>
              <a:gd name="connsiteY30" fmla="*/ 5571435 h 5590022"/>
              <a:gd name="connsiteX31" fmla="*/ 22410 w 4401242"/>
              <a:gd name="connsiteY31" fmla="*/ 4726767 h 5590022"/>
              <a:gd name="connsiteX32" fmla="*/ 14670 w 4401242"/>
              <a:gd name="connsiteY32" fmla="*/ 4699196 h 5590022"/>
              <a:gd name="connsiteX33" fmla="*/ 22410 w 4401242"/>
              <a:gd name="connsiteY33" fmla="*/ 4670837 h 5590022"/>
              <a:gd name="connsiteX34" fmla="*/ 22410 w 4401242"/>
              <a:gd name="connsiteY34" fmla="*/ 4292925 h 5590022"/>
              <a:gd name="connsiteX35" fmla="*/ 22410 w 4401242"/>
              <a:gd name="connsiteY35" fmla="*/ 4242762 h 5590022"/>
              <a:gd name="connsiteX36" fmla="*/ 14161 w 4401242"/>
              <a:gd name="connsiteY36" fmla="*/ 4214744 h 5590022"/>
              <a:gd name="connsiteX37" fmla="*/ 4708 w 4401242"/>
              <a:gd name="connsiteY37" fmla="*/ 4186098 h 5590022"/>
              <a:gd name="connsiteX38" fmla="*/ 632 w 4401242"/>
              <a:gd name="connsiteY38" fmla="*/ 4158493 h 55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01242" h="5590022">
                <a:moveTo>
                  <a:pt x="0" y="4137242"/>
                </a:moveTo>
                <a:lnTo>
                  <a:pt x="5579" y="4114978"/>
                </a:lnTo>
                <a:cubicBezTo>
                  <a:pt x="6121" y="4108762"/>
                  <a:pt x="2648" y="4107119"/>
                  <a:pt x="3258" y="4099949"/>
                </a:cubicBezTo>
                <a:lnTo>
                  <a:pt x="9236" y="4071959"/>
                </a:lnTo>
                <a:lnTo>
                  <a:pt x="14743" y="4031013"/>
                </a:lnTo>
                <a:lnTo>
                  <a:pt x="20613" y="4002827"/>
                </a:lnTo>
                <a:lnTo>
                  <a:pt x="22410" y="3997392"/>
                </a:lnTo>
                <a:lnTo>
                  <a:pt x="22410" y="3812956"/>
                </a:lnTo>
                <a:lnTo>
                  <a:pt x="20401" y="3799351"/>
                </a:lnTo>
                <a:lnTo>
                  <a:pt x="22410" y="3753450"/>
                </a:lnTo>
                <a:lnTo>
                  <a:pt x="19673" y="3746784"/>
                </a:lnTo>
                <a:lnTo>
                  <a:pt x="22410" y="3701909"/>
                </a:lnTo>
                <a:cubicBezTo>
                  <a:pt x="22023" y="3687048"/>
                  <a:pt x="22634" y="3661297"/>
                  <a:pt x="20086" y="3652741"/>
                </a:cubicBezTo>
                <a:lnTo>
                  <a:pt x="13839" y="3649070"/>
                </a:lnTo>
                <a:lnTo>
                  <a:pt x="13290" y="3638287"/>
                </a:lnTo>
                <a:cubicBezTo>
                  <a:pt x="13769" y="3637498"/>
                  <a:pt x="13370" y="3621952"/>
                  <a:pt x="13410" y="3621311"/>
                </a:cubicBezTo>
                <a:lnTo>
                  <a:pt x="19966" y="3583286"/>
                </a:lnTo>
                <a:lnTo>
                  <a:pt x="16089" y="21355"/>
                </a:lnTo>
                <a:cubicBezTo>
                  <a:pt x="22266" y="10589"/>
                  <a:pt x="23964" y="8856"/>
                  <a:pt x="34619" y="2606"/>
                </a:cubicBezTo>
                <a:lnTo>
                  <a:pt x="49927" y="185"/>
                </a:lnTo>
                <a:cubicBezTo>
                  <a:pt x="228245" y="83"/>
                  <a:pt x="539504" y="31"/>
                  <a:pt x="917193" y="11"/>
                </a:cubicBezTo>
                <a:lnTo>
                  <a:pt x="938319" y="10"/>
                </a:lnTo>
                <a:lnTo>
                  <a:pt x="938338" y="0"/>
                </a:lnTo>
                <a:lnTo>
                  <a:pt x="4365378" y="0"/>
                </a:lnTo>
                <a:cubicBezTo>
                  <a:pt x="4382966" y="50"/>
                  <a:pt x="4397213" y="14294"/>
                  <a:pt x="4397257" y="31881"/>
                </a:cubicBezTo>
                <a:cubicBezTo>
                  <a:pt x="4402571" y="958253"/>
                  <a:pt x="4402570" y="4631875"/>
                  <a:pt x="4397256" y="5558231"/>
                </a:cubicBezTo>
                <a:cubicBezTo>
                  <a:pt x="4397157" y="5575784"/>
                  <a:pt x="4382929" y="5589975"/>
                  <a:pt x="4365377" y="5590021"/>
                </a:cubicBezTo>
                <a:lnTo>
                  <a:pt x="4322085" y="5590021"/>
                </a:lnTo>
                <a:lnTo>
                  <a:pt x="4322083" y="5590022"/>
                </a:lnTo>
                <a:lnTo>
                  <a:pt x="49916" y="5590022"/>
                </a:lnTo>
                <a:cubicBezTo>
                  <a:pt x="34729" y="5589963"/>
                  <a:pt x="22450" y="5581668"/>
                  <a:pt x="22410" y="5571435"/>
                </a:cubicBezTo>
                <a:lnTo>
                  <a:pt x="22410" y="4726767"/>
                </a:lnTo>
                <a:lnTo>
                  <a:pt x="14670" y="4699196"/>
                </a:lnTo>
                <a:cubicBezTo>
                  <a:pt x="15011" y="4683722"/>
                  <a:pt x="19831" y="4680290"/>
                  <a:pt x="22410" y="4670837"/>
                </a:cubicBezTo>
                <a:lnTo>
                  <a:pt x="22410" y="4292925"/>
                </a:lnTo>
                <a:lnTo>
                  <a:pt x="22410" y="4242762"/>
                </a:lnTo>
                <a:lnTo>
                  <a:pt x="14161" y="4214744"/>
                </a:lnTo>
                <a:cubicBezTo>
                  <a:pt x="20757" y="4203473"/>
                  <a:pt x="7860" y="4195229"/>
                  <a:pt x="4708" y="4186098"/>
                </a:cubicBezTo>
                <a:lnTo>
                  <a:pt x="632" y="4158493"/>
                </a:lnTo>
                <a:close/>
              </a:path>
            </a:pathLst>
          </a:custGeom>
          <a:blipFill>
            <a:blip r:embed="rId2"/>
            <a:tile tx="0" ty="0" sx="100000" sy="100000" flip="none" algn="tl"/>
          </a:blipFill>
          <a:ln w="9525" cap="flat">
            <a:noFill/>
            <a:prstDash val="solid"/>
            <a:miter/>
          </a:ln>
        </p:spPr>
        <p:txBody>
          <a:bodyPr rtlCol="0" anchor="ctr"/>
          <a:lstStyle/>
          <a:p>
            <a:endParaRPr lang="en-US"/>
          </a:p>
        </p:txBody>
      </p:sp>
      <p:pic>
        <p:nvPicPr>
          <p:cNvPr id="5" name="Picture 4" descr="Shape, arrow&#10;&#10;Description automatically generated">
            <a:extLst>
              <a:ext uri="{FF2B5EF4-FFF2-40B4-BE49-F238E27FC236}">
                <a16:creationId xmlns:a16="http://schemas.microsoft.com/office/drawing/2014/main" id="{67411E90-85C4-7745-8C04-829C75A61C64}"/>
              </a:ext>
            </a:extLst>
          </p:cNvPr>
          <p:cNvPicPr>
            <a:picLocks noChangeAspect="1"/>
          </p:cNvPicPr>
          <p:nvPr/>
        </p:nvPicPr>
        <p:blipFill rotWithShape="1">
          <a:blip r:embed="rId3">
            <a:alphaModFix amt="84000"/>
          </a:blip>
          <a:srcRect l="9318" r="3" b="3"/>
          <a:stretch/>
        </p:blipFill>
        <p:spPr>
          <a:xfrm rot="86286">
            <a:off x="449514" y="282459"/>
            <a:ext cx="6836474" cy="5541168"/>
          </a:xfrm>
          <a:custGeom>
            <a:avLst/>
            <a:gdLst/>
            <a:ahLst/>
            <a:cxnLst/>
            <a:rect l="l" t="t" r="r" b="b"/>
            <a:pathLst>
              <a:path w="5517787" h="4472333">
                <a:moveTo>
                  <a:pt x="5199334" y="0"/>
                </a:moveTo>
                <a:cubicBezTo>
                  <a:pt x="5209814" y="5031"/>
                  <a:pt x="5211549" y="6498"/>
                  <a:pt x="5218118" y="16022"/>
                </a:cubicBezTo>
                <a:lnTo>
                  <a:pt x="5221430" y="30155"/>
                </a:lnTo>
                <a:cubicBezTo>
                  <a:pt x="5233761" y="196710"/>
                  <a:pt x="5255167" y="487447"/>
                  <a:pt x="5281101" y="840236"/>
                </a:cubicBezTo>
                <a:lnTo>
                  <a:pt x="5282551" y="859969"/>
                </a:lnTo>
                <a:lnTo>
                  <a:pt x="5282562" y="859986"/>
                </a:lnTo>
                <a:lnTo>
                  <a:pt x="5517712" y="4061104"/>
                </a:lnTo>
                <a:cubicBezTo>
                  <a:pt x="5518872" y="4077535"/>
                  <a:pt x="5506545" y="4091821"/>
                  <a:pt x="5490120" y="4093069"/>
                </a:cubicBezTo>
                <a:cubicBezTo>
                  <a:pt x="4625183" y="4161596"/>
                  <a:pt x="1193739" y="4413665"/>
                  <a:pt x="328087" y="4472264"/>
                </a:cubicBezTo>
                <a:cubicBezTo>
                  <a:pt x="311684" y="4473376"/>
                  <a:pt x="297453" y="4461060"/>
                  <a:pt x="296206" y="4444668"/>
                </a:cubicBezTo>
                <a:lnTo>
                  <a:pt x="293235" y="4404230"/>
                </a:lnTo>
                <a:lnTo>
                  <a:pt x="293234" y="4404228"/>
                </a:lnTo>
                <a:lnTo>
                  <a:pt x="94" y="413698"/>
                </a:lnTo>
                <a:cubicBezTo>
                  <a:pt x="-893" y="399508"/>
                  <a:pt x="6013" y="387469"/>
                  <a:pt x="15568" y="386729"/>
                </a:cubicBezTo>
                <a:lnTo>
                  <a:pt x="804553" y="328772"/>
                </a:lnTo>
                <a:lnTo>
                  <a:pt x="829775" y="319650"/>
                </a:lnTo>
                <a:cubicBezTo>
                  <a:pt x="844253" y="318907"/>
                  <a:pt x="847789" y="323174"/>
                  <a:pt x="856796" y="324934"/>
                </a:cubicBezTo>
                <a:lnTo>
                  <a:pt x="1209795" y="299003"/>
                </a:lnTo>
                <a:lnTo>
                  <a:pt x="1256651" y="295561"/>
                </a:lnTo>
                <a:lnTo>
                  <a:pt x="1282256" y="285933"/>
                </a:lnTo>
                <a:cubicBezTo>
                  <a:pt x="1293236" y="291321"/>
                  <a:pt x="1300052" y="278709"/>
                  <a:pt x="1308365" y="275138"/>
                </a:cubicBezTo>
                <a:lnTo>
                  <a:pt x="1333870" y="269436"/>
                </a:lnTo>
                <a:lnTo>
                  <a:pt x="1353677" y="267388"/>
                </a:lnTo>
                <a:lnTo>
                  <a:pt x="1374856" y="271072"/>
                </a:lnTo>
                <a:cubicBezTo>
                  <a:pt x="1380699" y="271151"/>
                  <a:pt x="1381996" y="267795"/>
                  <a:pt x="1388735" y="267872"/>
                </a:cubicBezTo>
                <a:lnTo>
                  <a:pt x="1415290" y="271536"/>
                </a:lnTo>
                <a:lnTo>
                  <a:pt x="1453914" y="273870"/>
                </a:lnTo>
                <a:lnTo>
                  <a:pt x="1480645" y="277419"/>
                </a:lnTo>
                <a:lnTo>
                  <a:pt x="1485845" y="278725"/>
                </a:lnTo>
                <a:lnTo>
                  <a:pt x="1658122" y="266069"/>
                </a:lnTo>
                <a:lnTo>
                  <a:pt x="1670693" y="263259"/>
                </a:lnTo>
                <a:lnTo>
                  <a:pt x="1713706" y="261986"/>
                </a:lnTo>
                <a:lnTo>
                  <a:pt x="1719744" y="258972"/>
                </a:lnTo>
                <a:lnTo>
                  <a:pt x="1761849" y="258450"/>
                </a:lnTo>
                <a:cubicBezTo>
                  <a:pt x="1775704" y="257068"/>
                  <a:pt x="1799799" y="255872"/>
                  <a:pt x="1807616" y="252905"/>
                </a:cubicBezTo>
                <a:lnTo>
                  <a:pt x="1810616" y="246818"/>
                </a:lnTo>
                <a:lnTo>
                  <a:pt x="1820651" y="245565"/>
                </a:lnTo>
                <a:cubicBezTo>
                  <a:pt x="1821421" y="245959"/>
                  <a:pt x="1835914" y="244519"/>
                  <a:pt x="1836516" y="244513"/>
                </a:cubicBezTo>
                <a:lnTo>
                  <a:pt x="1872484" y="248027"/>
                </a:lnTo>
                <a:close/>
              </a:path>
            </a:pathLst>
          </a:custGeom>
        </p:spPr>
      </p:pic>
      <p:sp>
        <p:nvSpPr>
          <p:cNvPr id="2" name="Title 1">
            <a:extLst>
              <a:ext uri="{FF2B5EF4-FFF2-40B4-BE49-F238E27FC236}">
                <a16:creationId xmlns:a16="http://schemas.microsoft.com/office/drawing/2014/main" id="{7F6FAD56-57B0-E74D-A6E4-9CC046678235}"/>
              </a:ext>
            </a:extLst>
          </p:cNvPr>
          <p:cNvSpPr>
            <a:spLocks noGrp="1"/>
          </p:cNvSpPr>
          <p:nvPr>
            <p:ph type="title"/>
          </p:nvPr>
        </p:nvSpPr>
        <p:spPr>
          <a:xfrm>
            <a:off x="8058150" y="-751148"/>
            <a:ext cx="4984750" cy="1897383"/>
          </a:xfrm>
        </p:spPr>
        <p:txBody>
          <a:bodyPr anchor="b">
            <a:normAutofit/>
          </a:bodyPr>
          <a:lstStyle/>
          <a:p>
            <a:r>
              <a:rPr lang="en-NG" dirty="0"/>
              <a:t>Conclusion</a:t>
            </a:r>
          </a:p>
        </p:txBody>
      </p:sp>
      <p:sp>
        <p:nvSpPr>
          <p:cNvPr id="16" name="Freeform: Shape 15">
            <a:extLst>
              <a:ext uri="{FF2B5EF4-FFF2-40B4-BE49-F238E27FC236}">
                <a16:creationId xmlns:a16="http://schemas.microsoft.com/office/drawing/2014/main" id="{CEEA22ED-BC21-4C7E-844F-8AB35456E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7" y="4731440"/>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1BF32F2-239B-1A48-831D-702665BD0742}"/>
              </a:ext>
            </a:extLst>
          </p:cNvPr>
          <p:cNvSpPr>
            <a:spLocks noGrp="1"/>
          </p:cNvSpPr>
          <p:nvPr>
            <p:ph idx="1"/>
          </p:nvPr>
        </p:nvSpPr>
        <p:spPr>
          <a:xfrm>
            <a:off x="7477245" y="1406769"/>
            <a:ext cx="4028955" cy="4780561"/>
          </a:xfrm>
        </p:spPr>
        <p:txBody>
          <a:bodyPr>
            <a:normAutofit/>
          </a:bodyPr>
          <a:lstStyle/>
          <a:p>
            <a:pPr>
              <a:lnSpc>
                <a:spcPct val="110000"/>
              </a:lnSpc>
            </a:pPr>
            <a:r>
              <a:rPr lang="en-NG" sz="2400" b="1" dirty="0">
                <a:latin typeface="Bookman Old Style" panose="02050604050505020204" pitchFamily="18" charset="0"/>
              </a:rPr>
              <a:t>It is clear that CSR is a strategic tool relevant for the advancement for the kingdom of God here on earth. </a:t>
            </a:r>
          </a:p>
          <a:p>
            <a:pPr>
              <a:lnSpc>
                <a:spcPct val="110000"/>
              </a:lnSpc>
            </a:pPr>
            <a:endParaRPr lang="en-NG" sz="2400" b="1" dirty="0">
              <a:latin typeface="Bookman Old Style" panose="02050604050505020204" pitchFamily="18" charset="0"/>
            </a:endParaRPr>
          </a:p>
          <a:p>
            <a:pPr>
              <a:lnSpc>
                <a:spcPct val="110000"/>
              </a:lnSpc>
            </a:pPr>
            <a:r>
              <a:rPr lang="en-GB" sz="2400" b="1" dirty="0">
                <a:latin typeface="Bookman Old Style" panose="02050604050505020204" pitchFamily="18" charset="0"/>
              </a:rPr>
              <a:t>A</a:t>
            </a:r>
            <a:r>
              <a:rPr lang="en-NG" sz="2400" b="1" dirty="0">
                <a:latin typeface="Bookman Old Style" panose="02050604050505020204" pitchFamily="18" charset="0"/>
              </a:rPr>
              <a:t>s a mission, we have layed our hands on the plough, and there is know going back.</a:t>
            </a:r>
          </a:p>
        </p:txBody>
      </p:sp>
      <p:grpSp>
        <p:nvGrpSpPr>
          <p:cNvPr id="18" name="Group 17">
            <a:extLst>
              <a:ext uri="{FF2B5EF4-FFF2-40B4-BE49-F238E27FC236}">
                <a16:creationId xmlns:a16="http://schemas.microsoft.com/office/drawing/2014/main" id="{001DBD1F-8E52-43C2-A83A-4800C73D3C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25031631-88BB-4771-A661-4465025C7D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D46EA35F-157C-4C42-AD22-A71CECD018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A8545A-5ED6-4596-8451-859896FA1F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9CB5F092-293F-440B-AFCC-4F26EB988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80998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o We Are_NEW_5mins_FOREIGN ACCT+new+HB.mp4" descr="Who We Are_NEW_5mins_FOREIGN ACCT+new+HB.mp4">
            <a:hlinkClick r:id="" action="ppaction://media"/>
            <a:extLst>
              <a:ext uri="{FF2B5EF4-FFF2-40B4-BE49-F238E27FC236}">
                <a16:creationId xmlns:a16="http://schemas.microsoft.com/office/drawing/2014/main" id="{D70479FB-BB80-4544-B72A-9C5A7500AF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7707" y="84724"/>
            <a:ext cx="11027809" cy="6203781"/>
          </a:xfrm>
        </p:spPr>
      </p:pic>
    </p:spTree>
    <p:extLst>
      <p:ext uri="{BB962C8B-B14F-4D97-AF65-F5344CB8AC3E}">
        <p14:creationId xmlns:p14="http://schemas.microsoft.com/office/powerpoint/2010/main" val="5883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11FC-89A4-244D-B2C9-082BD91448E3}"/>
              </a:ext>
            </a:extLst>
          </p:cNvPr>
          <p:cNvSpPr>
            <a:spLocks noGrp="1"/>
          </p:cNvSpPr>
          <p:nvPr>
            <p:ph type="title"/>
          </p:nvPr>
        </p:nvSpPr>
        <p:spPr/>
        <p:txBody>
          <a:bodyPr/>
          <a:lstStyle/>
          <a:p>
            <a:r>
              <a:rPr lang="en-GB" b="1" dirty="0"/>
              <a:t>A Case for Relevance</a:t>
            </a:r>
            <a:br>
              <a:rPr lang="en-NG" dirty="0"/>
            </a:br>
            <a:endParaRPr lang="en-NG" dirty="0"/>
          </a:p>
        </p:txBody>
      </p:sp>
      <p:sp>
        <p:nvSpPr>
          <p:cNvPr id="3" name="Content Placeholder 2">
            <a:extLst>
              <a:ext uri="{FF2B5EF4-FFF2-40B4-BE49-F238E27FC236}">
                <a16:creationId xmlns:a16="http://schemas.microsoft.com/office/drawing/2014/main" id="{9696E67F-6636-6747-B630-F225F0CD6591}"/>
              </a:ext>
            </a:extLst>
          </p:cNvPr>
          <p:cNvSpPr>
            <a:spLocks noGrp="1"/>
          </p:cNvSpPr>
          <p:nvPr>
            <p:ph idx="1"/>
          </p:nvPr>
        </p:nvSpPr>
        <p:spPr>
          <a:xfrm>
            <a:off x="250372" y="1273629"/>
            <a:ext cx="11676586" cy="5584371"/>
          </a:xfrm>
        </p:spPr>
        <p:txBody>
          <a:bodyPr>
            <a:normAutofit/>
          </a:bodyPr>
          <a:lstStyle/>
          <a:p>
            <a:r>
              <a:rPr lang="en-GB" sz="3600" b="1" dirty="0"/>
              <a:t>They were all driven by passion and did not love their lives unto death. They did what was needed to stay relevant in their days. </a:t>
            </a:r>
          </a:p>
          <a:p>
            <a:r>
              <a:rPr lang="en-GB" sz="3600" b="1" dirty="0"/>
              <a:t>That is why today, even in China because of the zeal and passion for relevance and change by some evangelists, we have approximately over 100 million Christians in China. </a:t>
            </a:r>
            <a:endParaRPr lang="en-NG" sz="3600" b="1" dirty="0"/>
          </a:p>
          <a:p>
            <a:endParaRPr lang="en-NG" dirty="0"/>
          </a:p>
        </p:txBody>
      </p:sp>
    </p:spTree>
    <p:extLst>
      <p:ext uri="{BB962C8B-B14F-4D97-AF65-F5344CB8AC3E}">
        <p14:creationId xmlns:p14="http://schemas.microsoft.com/office/powerpoint/2010/main" val="339051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F9F56E-5A69-4F79-A578-5963B46C1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07E120-EDB3-7C4C-9DD3-DEB22F6979AC}"/>
              </a:ext>
            </a:extLst>
          </p:cNvPr>
          <p:cNvSpPr>
            <a:spLocks noGrp="1"/>
          </p:cNvSpPr>
          <p:nvPr>
            <p:ph type="title"/>
          </p:nvPr>
        </p:nvSpPr>
        <p:spPr>
          <a:xfrm>
            <a:off x="403926" y="-516960"/>
            <a:ext cx="5509684" cy="1578930"/>
          </a:xfrm>
        </p:spPr>
        <p:txBody>
          <a:bodyPr>
            <a:normAutofit/>
          </a:bodyPr>
          <a:lstStyle/>
          <a:p>
            <a:r>
              <a:rPr lang="en-GB" b="1" dirty="0"/>
              <a:t>IBI JUS IBI REMEDIUM</a:t>
            </a:r>
            <a:r>
              <a:rPr lang="en-NG" dirty="0"/>
              <a:t> </a:t>
            </a:r>
          </a:p>
        </p:txBody>
      </p:sp>
      <p:sp>
        <p:nvSpPr>
          <p:cNvPr id="3" name="Content Placeholder 2">
            <a:extLst>
              <a:ext uri="{FF2B5EF4-FFF2-40B4-BE49-F238E27FC236}">
                <a16:creationId xmlns:a16="http://schemas.microsoft.com/office/drawing/2014/main" id="{220683F4-CB43-464A-8E71-DDE71A27A242}"/>
              </a:ext>
            </a:extLst>
          </p:cNvPr>
          <p:cNvSpPr>
            <a:spLocks noGrp="1"/>
          </p:cNvSpPr>
          <p:nvPr>
            <p:ph idx="1"/>
          </p:nvPr>
        </p:nvSpPr>
        <p:spPr>
          <a:xfrm>
            <a:off x="174435" y="1343027"/>
            <a:ext cx="7006163" cy="5128815"/>
          </a:xfrm>
        </p:spPr>
        <p:txBody>
          <a:bodyPr>
            <a:normAutofit fontScale="92500"/>
          </a:bodyPr>
          <a:lstStyle/>
          <a:p>
            <a:pPr lvl="0"/>
            <a:r>
              <a:rPr lang="en-GB" sz="2400" b="1" dirty="0"/>
              <a:t>Where there is a breach or violation, there must be a way out”</a:t>
            </a:r>
            <a:endParaRPr lang="en-NG" sz="2400" b="1" dirty="0"/>
          </a:p>
          <a:p>
            <a:pPr lvl="0"/>
            <a:r>
              <a:rPr lang="en-GB" sz="2400" b="1" dirty="0"/>
              <a:t>“The thing that hath been, it is that which shall be; and that which is done is that which shall be done: and there is no new thing under the sun” (Ecclesiastes 1:9)</a:t>
            </a:r>
            <a:endParaRPr lang="en-NG" sz="2400" b="1" dirty="0"/>
          </a:p>
          <a:p>
            <a:pPr lvl="0"/>
            <a:r>
              <a:rPr lang="en-GB" sz="2400" b="1" dirty="0"/>
              <a:t>There is no challenge that can come upon you that is new to man, but God is faithful; He will get a remedy so you come out with a testimony (1 Corinthians 10:13)</a:t>
            </a:r>
            <a:endParaRPr lang="en-NG" sz="2400" b="1" dirty="0"/>
          </a:p>
          <a:p>
            <a:endParaRPr lang="en-NG" dirty="0"/>
          </a:p>
        </p:txBody>
      </p:sp>
      <p:sp>
        <p:nvSpPr>
          <p:cNvPr id="12" name="Rectangle 13">
            <a:extLst>
              <a:ext uri="{FF2B5EF4-FFF2-40B4-BE49-F238E27FC236}">
                <a16:creationId xmlns:a16="http://schemas.microsoft.com/office/drawing/2014/main" id="{E99323BC-1B70-447E-A2E4-BD7851671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245">
            <a:off x="7357309" y="579304"/>
            <a:ext cx="4207231" cy="5687459"/>
          </a:xfrm>
          <a:custGeom>
            <a:avLst/>
            <a:gdLst>
              <a:gd name="connsiteX0" fmla="*/ 0 w 4212976"/>
              <a:gd name="connsiteY0" fmla="*/ 0 h 5687201"/>
              <a:gd name="connsiteX1" fmla="*/ 4212976 w 4212976"/>
              <a:gd name="connsiteY1" fmla="*/ 0 h 5687201"/>
              <a:gd name="connsiteX2" fmla="*/ 4212976 w 4212976"/>
              <a:gd name="connsiteY2" fmla="*/ 5687201 h 5687201"/>
              <a:gd name="connsiteX3" fmla="*/ 0 w 4212976"/>
              <a:gd name="connsiteY3" fmla="*/ 5687201 h 5687201"/>
              <a:gd name="connsiteX4" fmla="*/ 0 w 4212976"/>
              <a:gd name="connsiteY4" fmla="*/ 0 h 5687201"/>
              <a:gd name="connsiteX0" fmla="*/ 0 w 4212976"/>
              <a:gd name="connsiteY0" fmla="*/ 0 h 5687201"/>
              <a:gd name="connsiteX1" fmla="*/ 4212976 w 4212976"/>
              <a:gd name="connsiteY1" fmla="*/ 0 h 5687201"/>
              <a:gd name="connsiteX2" fmla="*/ 4212976 w 4212976"/>
              <a:gd name="connsiteY2" fmla="*/ 5687201 h 5687201"/>
              <a:gd name="connsiteX3" fmla="*/ 22981 w 4212976"/>
              <a:gd name="connsiteY3" fmla="*/ 5686169 h 5687201"/>
              <a:gd name="connsiteX4" fmla="*/ 0 w 4212976"/>
              <a:gd name="connsiteY4" fmla="*/ 0 h 5687201"/>
              <a:gd name="connsiteX0" fmla="*/ 0 w 4207231"/>
              <a:gd name="connsiteY0" fmla="*/ 0 h 5687459"/>
              <a:gd name="connsiteX1" fmla="*/ 4207231 w 4207231"/>
              <a:gd name="connsiteY1" fmla="*/ 258 h 5687459"/>
              <a:gd name="connsiteX2" fmla="*/ 4207231 w 4207231"/>
              <a:gd name="connsiteY2" fmla="*/ 5687459 h 5687459"/>
              <a:gd name="connsiteX3" fmla="*/ 17236 w 4207231"/>
              <a:gd name="connsiteY3" fmla="*/ 5686427 h 5687459"/>
              <a:gd name="connsiteX4" fmla="*/ 0 w 4207231"/>
              <a:gd name="connsiteY4" fmla="*/ 0 h 568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231" h="5687459">
                <a:moveTo>
                  <a:pt x="0" y="0"/>
                </a:moveTo>
                <a:lnTo>
                  <a:pt x="4207231" y="258"/>
                </a:lnTo>
                <a:lnTo>
                  <a:pt x="4207231" y="5687459"/>
                </a:lnTo>
                <a:lnTo>
                  <a:pt x="17236" y="5686427"/>
                </a:lnTo>
                <a:cubicBezTo>
                  <a:pt x="9576" y="3791037"/>
                  <a:pt x="7660" y="1895390"/>
                  <a:pt x="0" y="0"/>
                </a:cubicBezTo>
                <a:close/>
              </a:path>
            </a:pathLst>
          </a:cu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FFF5263-8C19-4573-8C94-FC74D1ED1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1469">
            <a:off x="7347250" y="569415"/>
            <a:ext cx="4259614" cy="5705181"/>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 name="connsiteX0" fmla="*/ 303549 w 4553570"/>
              <a:gd name="connsiteY0" fmla="*/ 0 h 5549951"/>
              <a:gd name="connsiteX1" fmla="*/ 3305735 w 4553570"/>
              <a:gd name="connsiteY1" fmla="*/ 171842 h 5549951"/>
              <a:gd name="connsiteX2" fmla="*/ 4134546 w 4553570"/>
              <a:gd name="connsiteY2" fmla="*/ 226950 h 5549951"/>
              <a:gd name="connsiteX3" fmla="*/ 4507740 w 4553570"/>
              <a:gd name="connsiteY3" fmla="*/ 247374 h 5549951"/>
              <a:gd name="connsiteX4" fmla="*/ 4535619 w 4553570"/>
              <a:gd name="connsiteY4" fmla="*/ 269179 h 5549951"/>
              <a:gd name="connsiteX5" fmla="*/ 4533845 w 4553570"/>
              <a:gd name="connsiteY5" fmla="*/ 300930 h 5549951"/>
              <a:gd name="connsiteX6" fmla="*/ 4536767 w 4553570"/>
              <a:gd name="connsiteY6" fmla="*/ 302647 h 5549951"/>
              <a:gd name="connsiteX7" fmla="*/ 4553193 w 4553570"/>
              <a:gd name="connsiteY7" fmla="*/ 334222 h 5549951"/>
              <a:gd name="connsiteX8" fmla="*/ 4530932 w 4553570"/>
              <a:gd name="connsiteY8" fmla="*/ 391868 h 5549951"/>
              <a:gd name="connsiteX9" fmla="*/ 4527444 w 4553570"/>
              <a:gd name="connsiteY9" fmla="*/ 415489 h 5549951"/>
              <a:gd name="connsiteX10" fmla="*/ 4522339 w 4553570"/>
              <a:gd name="connsiteY10" fmla="*/ 506828 h 5549951"/>
              <a:gd name="connsiteX11" fmla="*/ 4521689 w 4553570"/>
              <a:gd name="connsiteY11" fmla="*/ 553245 h 5549951"/>
              <a:gd name="connsiteX12" fmla="*/ 4518590 w 4553570"/>
              <a:gd name="connsiteY12" fmla="*/ 581709 h 5549951"/>
              <a:gd name="connsiteX13" fmla="*/ 4517921 w 4553570"/>
              <a:gd name="connsiteY13" fmla="*/ 585890 h 5549951"/>
              <a:gd name="connsiteX14" fmla="*/ 4504984 w 4553570"/>
              <a:gd name="connsiteY14" fmla="*/ 817404 h 5549951"/>
              <a:gd name="connsiteX15" fmla="*/ 4506697 w 4553570"/>
              <a:gd name="connsiteY15" fmla="*/ 822238 h 5549951"/>
              <a:gd name="connsiteX16" fmla="*/ 4504546 w 4553570"/>
              <a:gd name="connsiteY16" fmla="*/ 846069 h 5549951"/>
              <a:gd name="connsiteX17" fmla="*/ 4502946 w 4553570"/>
              <a:gd name="connsiteY17" fmla="*/ 853854 h 5549951"/>
              <a:gd name="connsiteX18" fmla="*/ 4496708 w 4553570"/>
              <a:gd name="connsiteY18" fmla="*/ 965485 h 5549951"/>
              <a:gd name="connsiteX19" fmla="*/ 4498785 w 4553570"/>
              <a:gd name="connsiteY19" fmla="*/ 966385 h 5549951"/>
              <a:gd name="connsiteX20" fmla="*/ 4502904 w 4553570"/>
              <a:gd name="connsiteY20" fmla="*/ 1002567 h 5549951"/>
              <a:gd name="connsiteX21" fmla="*/ 4498106 w 4553570"/>
              <a:gd name="connsiteY21" fmla="*/ 1101094 h 5549951"/>
              <a:gd name="connsiteX22" fmla="*/ 4498001 w 4553570"/>
              <a:gd name="connsiteY22" fmla="*/ 1159389 h 5549951"/>
              <a:gd name="connsiteX23" fmla="*/ 4502304 w 4553570"/>
              <a:gd name="connsiteY23" fmla="*/ 1180505 h 5549951"/>
              <a:gd name="connsiteX24" fmla="*/ 4505394 w 4553570"/>
              <a:gd name="connsiteY24" fmla="*/ 1210687 h 5549951"/>
              <a:gd name="connsiteX25" fmla="*/ 4514211 w 4553570"/>
              <a:gd name="connsiteY25" fmla="*/ 1263157 h 5549951"/>
              <a:gd name="connsiteX26" fmla="*/ 4516488 w 4553570"/>
              <a:gd name="connsiteY26" fmla="*/ 1313374 h 5549951"/>
              <a:gd name="connsiteX27" fmla="*/ 4515608 w 4553570"/>
              <a:gd name="connsiteY27" fmla="*/ 1347004 h 5549951"/>
              <a:gd name="connsiteX28" fmla="*/ 4515145 w 4553570"/>
              <a:gd name="connsiteY28" fmla="*/ 1351864 h 5549951"/>
              <a:gd name="connsiteX29" fmla="*/ 4506026 w 4553570"/>
              <a:gd name="connsiteY29" fmla="*/ 1391762 h 5549951"/>
              <a:gd name="connsiteX30" fmla="*/ 4509290 w 4553570"/>
              <a:gd name="connsiteY30" fmla="*/ 1395707 h 5549951"/>
              <a:gd name="connsiteX31" fmla="*/ 4512132 w 4553570"/>
              <a:gd name="connsiteY31" fmla="*/ 1408524 h 5549951"/>
              <a:gd name="connsiteX32" fmla="*/ 4507391 w 4553570"/>
              <a:gd name="connsiteY32" fmla="*/ 1419109 h 5549951"/>
              <a:gd name="connsiteX33" fmla="*/ 4497207 w 4553570"/>
              <a:gd name="connsiteY33" fmla="*/ 1469337 h 5549951"/>
              <a:gd name="connsiteX34" fmla="*/ 4486310 w 4553570"/>
              <a:gd name="connsiteY34" fmla="*/ 1543038 h 5549951"/>
              <a:gd name="connsiteX35" fmla="*/ 4481429 w 4553570"/>
              <a:gd name="connsiteY35" fmla="*/ 1553997 h 5549951"/>
              <a:gd name="connsiteX36" fmla="*/ 4467001 w 4553570"/>
              <a:gd name="connsiteY36" fmla="*/ 1626071 h 5549951"/>
              <a:gd name="connsiteX37" fmla="*/ 4463286 w 4553570"/>
              <a:gd name="connsiteY37" fmla="*/ 1664103 h 5549951"/>
              <a:gd name="connsiteX38" fmla="*/ 4466946 w 4553570"/>
              <a:gd name="connsiteY38" fmla="*/ 1668558 h 5549951"/>
              <a:gd name="connsiteX39" fmla="*/ 4465296 w 4553570"/>
              <a:gd name="connsiteY39" fmla="*/ 1679756 h 5549951"/>
              <a:gd name="connsiteX40" fmla="*/ 4465708 w 4553570"/>
              <a:gd name="connsiteY40" fmla="*/ 1682815 h 5549951"/>
              <a:gd name="connsiteX41" fmla="*/ 4467219 w 4553570"/>
              <a:gd name="connsiteY41" fmla="*/ 1700268 h 5549951"/>
              <a:gd name="connsiteX42" fmla="*/ 4455749 w 4553570"/>
              <a:gd name="connsiteY42" fmla="*/ 1735163 h 5549951"/>
              <a:gd name="connsiteX43" fmla="*/ 4453689 w 4553570"/>
              <a:gd name="connsiteY43" fmla="*/ 1735289 h 5549951"/>
              <a:gd name="connsiteX44" fmla="*/ 4445191 w 4553570"/>
              <a:gd name="connsiteY44" fmla="*/ 1887374 h 5549951"/>
              <a:gd name="connsiteX45" fmla="*/ 4453882 w 4553570"/>
              <a:gd name="connsiteY45" fmla="*/ 1911536 h 5549951"/>
              <a:gd name="connsiteX46" fmla="*/ 4456160 w 4553570"/>
              <a:gd name="connsiteY46" fmla="*/ 1961755 h 5549951"/>
              <a:gd name="connsiteX47" fmla="*/ 4455279 w 4553570"/>
              <a:gd name="connsiteY47" fmla="*/ 1995384 h 5549951"/>
              <a:gd name="connsiteX48" fmla="*/ 4454817 w 4553570"/>
              <a:gd name="connsiteY48" fmla="*/ 2000244 h 5549951"/>
              <a:gd name="connsiteX49" fmla="*/ 4445697 w 4553570"/>
              <a:gd name="connsiteY49" fmla="*/ 2040142 h 5549951"/>
              <a:gd name="connsiteX50" fmla="*/ 4448962 w 4553570"/>
              <a:gd name="connsiteY50" fmla="*/ 2044087 h 5549951"/>
              <a:gd name="connsiteX51" fmla="*/ 4451803 w 4553570"/>
              <a:gd name="connsiteY51" fmla="*/ 2056904 h 5549951"/>
              <a:gd name="connsiteX52" fmla="*/ 4447062 w 4553570"/>
              <a:gd name="connsiteY52" fmla="*/ 2067489 h 5549951"/>
              <a:gd name="connsiteX53" fmla="*/ 4436878 w 4553570"/>
              <a:gd name="connsiteY53" fmla="*/ 2117719 h 5549951"/>
              <a:gd name="connsiteX54" fmla="*/ 4429547 w 4553570"/>
              <a:gd name="connsiteY54" fmla="*/ 2167300 h 5549951"/>
              <a:gd name="connsiteX55" fmla="*/ 4373464 w 4553570"/>
              <a:gd name="connsiteY55" fmla="*/ 3223633 h 5549951"/>
              <a:gd name="connsiteX56" fmla="*/ 4360678 w 4553570"/>
              <a:gd name="connsiteY56" fmla="*/ 3477281 h 5549951"/>
              <a:gd name="connsiteX57" fmla="*/ 4349593 w 4553570"/>
              <a:gd name="connsiteY57" fmla="*/ 3639984 h 5549951"/>
              <a:gd name="connsiteX58" fmla="*/ 4258832 w 4553570"/>
              <a:gd name="connsiteY58" fmla="*/ 5278921 h 5549951"/>
              <a:gd name="connsiteX59" fmla="*/ 4264130 w 4553570"/>
              <a:gd name="connsiteY59" fmla="*/ 5315626 h 5549951"/>
              <a:gd name="connsiteX60" fmla="*/ 4267664 w 4553570"/>
              <a:gd name="connsiteY60" fmla="*/ 5350090 h 5549951"/>
              <a:gd name="connsiteX61" fmla="*/ 4270496 w 4553570"/>
              <a:gd name="connsiteY61" fmla="*/ 5450399 h 5549951"/>
              <a:gd name="connsiteX62" fmla="*/ 4251939 w 4553570"/>
              <a:gd name="connsiteY62" fmla="*/ 5484804 h 5549951"/>
              <a:gd name="connsiteX63" fmla="*/ 4247287 w 4553570"/>
              <a:gd name="connsiteY63" fmla="*/ 5487504 h 5549951"/>
              <a:gd name="connsiteX64" fmla="*/ 4243830 w 4553570"/>
              <a:gd name="connsiteY64" fmla="*/ 5549951 h 5549951"/>
              <a:gd name="connsiteX65" fmla="*/ 0 w 4553570"/>
              <a:gd name="connsiteY65" fmla="*/ 5309929 h 5549951"/>
              <a:gd name="connsiteX66" fmla="*/ 4447 w 4553570"/>
              <a:gd name="connsiteY66" fmla="*/ 5239903 h 5549951"/>
              <a:gd name="connsiteX67" fmla="*/ 8667 w 4553570"/>
              <a:gd name="connsiteY67" fmla="*/ 5233298 h 5549951"/>
              <a:gd name="connsiteX68" fmla="*/ 8936 w 4553570"/>
              <a:gd name="connsiteY68" fmla="*/ 5230552 h 5549951"/>
              <a:gd name="connsiteX69" fmla="*/ 9206 w 4553570"/>
              <a:gd name="connsiteY69" fmla="*/ 5227804 h 5549951"/>
              <a:gd name="connsiteX70" fmla="*/ 9743 w 4553570"/>
              <a:gd name="connsiteY70" fmla="*/ 5222308 h 5549951"/>
              <a:gd name="connsiteX71" fmla="*/ 9428 w 4553570"/>
              <a:gd name="connsiteY71" fmla="*/ 5216405 h 5549951"/>
              <a:gd name="connsiteX72" fmla="*/ 8844 w 4553570"/>
              <a:gd name="connsiteY72" fmla="*/ 5213249 h 5549951"/>
              <a:gd name="connsiteX73" fmla="*/ 9113 w 4553570"/>
              <a:gd name="connsiteY73" fmla="*/ 5210500 h 5549951"/>
              <a:gd name="connsiteX74" fmla="*/ 8797 w 4553570"/>
              <a:gd name="connsiteY74" fmla="*/ 5204597 h 5549951"/>
              <a:gd name="connsiteX75" fmla="*/ 8214 w 4553570"/>
              <a:gd name="connsiteY75" fmla="*/ 5201441 h 5549951"/>
              <a:gd name="connsiteX76" fmla="*/ 7584 w 4553570"/>
              <a:gd name="connsiteY76" fmla="*/ 5189632 h 5549951"/>
              <a:gd name="connsiteX77" fmla="*/ 7000 w 4553570"/>
              <a:gd name="connsiteY77" fmla="*/ 5186477 h 5549951"/>
              <a:gd name="connsiteX78" fmla="*/ 7268 w 4553570"/>
              <a:gd name="connsiteY78" fmla="*/ 5183728 h 5549951"/>
              <a:gd name="connsiteX79" fmla="*/ 5833 w 4553570"/>
              <a:gd name="connsiteY79" fmla="*/ 5180163 h 5549951"/>
              <a:gd name="connsiteX80" fmla="*/ 11245 w 4553570"/>
              <a:gd name="connsiteY80" fmla="*/ 5116566 h 5549951"/>
              <a:gd name="connsiteX81" fmla="*/ 78859 w 4553570"/>
              <a:gd name="connsiteY81" fmla="*/ 3839310 h 5549951"/>
              <a:gd name="connsiteX82" fmla="*/ 303549 w 4553570"/>
              <a:gd name="connsiteY82" fmla="*/ 0 h 5549951"/>
              <a:gd name="connsiteX0" fmla="*/ 303617 w 4553638"/>
              <a:gd name="connsiteY0" fmla="*/ 0 h 5549951"/>
              <a:gd name="connsiteX1" fmla="*/ 3305803 w 4553638"/>
              <a:gd name="connsiteY1" fmla="*/ 171842 h 5549951"/>
              <a:gd name="connsiteX2" fmla="*/ 4134614 w 4553638"/>
              <a:gd name="connsiteY2" fmla="*/ 226950 h 5549951"/>
              <a:gd name="connsiteX3" fmla="*/ 4507808 w 4553638"/>
              <a:gd name="connsiteY3" fmla="*/ 247374 h 5549951"/>
              <a:gd name="connsiteX4" fmla="*/ 4535687 w 4553638"/>
              <a:gd name="connsiteY4" fmla="*/ 269179 h 5549951"/>
              <a:gd name="connsiteX5" fmla="*/ 4533913 w 4553638"/>
              <a:gd name="connsiteY5" fmla="*/ 300930 h 5549951"/>
              <a:gd name="connsiteX6" fmla="*/ 4536835 w 4553638"/>
              <a:gd name="connsiteY6" fmla="*/ 302647 h 5549951"/>
              <a:gd name="connsiteX7" fmla="*/ 4553261 w 4553638"/>
              <a:gd name="connsiteY7" fmla="*/ 334222 h 5549951"/>
              <a:gd name="connsiteX8" fmla="*/ 4531000 w 4553638"/>
              <a:gd name="connsiteY8" fmla="*/ 391868 h 5549951"/>
              <a:gd name="connsiteX9" fmla="*/ 4527512 w 4553638"/>
              <a:gd name="connsiteY9" fmla="*/ 415489 h 5549951"/>
              <a:gd name="connsiteX10" fmla="*/ 4522407 w 4553638"/>
              <a:gd name="connsiteY10" fmla="*/ 506828 h 5549951"/>
              <a:gd name="connsiteX11" fmla="*/ 4521757 w 4553638"/>
              <a:gd name="connsiteY11" fmla="*/ 553245 h 5549951"/>
              <a:gd name="connsiteX12" fmla="*/ 4518658 w 4553638"/>
              <a:gd name="connsiteY12" fmla="*/ 581709 h 5549951"/>
              <a:gd name="connsiteX13" fmla="*/ 4517989 w 4553638"/>
              <a:gd name="connsiteY13" fmla="*/ 585890 h 5549951"/>
              <a:gd name="connsiteX14" fmla="*/ 4505052 w 4553638"/>
              <a:gd name="connsiteY14" fmla="*/ 817404 h 5549951"/>
              <a:gd name="connsiteX15" fmla="*/ 4506765 w 4553638"/>
              <a:gd name="connsiteY15" fmla="*/ 822238 h 5549951"/>
              <a:gd name="connsiteX16" fmla="*/ 4504614 w 4553638"/>
              <a:gd name="connsiteY16" fmla="*/ 846069 h 5549951"/>
              <a:gd name="connsiteX17" fmla="*/ 4503014 w 4553638"/>
              <a:gd name="connsiteY17" fmla="*/ 853854 h 5549951"/>
              <a:gd name="connsiteX18" fmla="*/ 4496776 w 4553638"/>
              <a:gd name="connsiteY18" fmla="*/ 965485 h 5549951"/>
              <a:gd name="connsiteX19" fmla="*/ 4498853 w 4553638"/>
              <a:gd name="connsiteY19" fmla="*/ 966385 h 5549951"/>
              <a:gd name="connsiteX20" fmla="*/ 4502972 w 4553638"/>
              <a:gd name="connsiteY20" fmla="*/ 1002567 h 5549951"/>
              <a:gd name="connsiteX21" fmla="*/ 4498174 w 4553638"/>
              <a:gd name="connsiteY21" fmla="*/ 1101094 h 5549951"/>
              <a:gd name="connsiteX22" fmla="*/ 4498069 w 4553638"/>
              <a:gd name="connsiteY22" fmla="*/ 1159389 h 5549951"/>
              <a:gd name="connsiteX23" fmla="*/ 4502372 w 4553638"/>
              <a:gd name="connsiteY23" fmla="*/ 1180505 h 5549951"/>
              <a:gd name="connsiteX24" fmla="*/ 4505462 w 4553638"/>
              <a:gd name="connsiteY24" fmla="*/ 1210687 h 5549951"/>
              <a:gd name="connsiteX25" fmla="*/ 4514279 w 4553638"/>
              <a:gd name="connsiteY25" fmla="*/ 1263157 h 5549951"/>
              <a:gd name="connsiteX26" fmla="*/ 4516556 w 4553638"/>
              <a:gd name="connsiteY26" fmla="*/ 1313374 h 5549951"/>
              <a:gd name="connsiteX27" fmla="*/ 4515676 w 4553638"/>
              <a:gd name="connsiteY27" fmla="*/ 1347004 h 5549951"/>
              <a:gd name="connsiteX28" fmla="*/ 4515213 w 4553638"/>
              <a:gd name="connsiteY28" fmla="*/ 1351864 h 5549951"/>
              <a:gd name="connsiteX29" fmla="*/ 4506094 w 4553638"/>
              <a:gd name="connsiteY29" fmla="*/ 1391762 h 5549951"/>
              <a:gd name="connsiteX30" fmla="*/ 4509358 w 4553638"/>
              <a:gd name="connsiteY30" fmla="*/ 1395707 h 5549951"/>
              <a:gd name="connsiteX31" fmla="*/ 4512200 w 4553638"/>
              <a:gd name="connsiteY31" fmla="*/ 1408524 h 5549951"/>
              <a:gd name="connsiteX32" fmla="*/ 4507459 w 4553638"/>
              <a:gd name="connsiteY32" fmla="*/ 1419109 h 5549951"/>
              <a:gd name="connsiteX33" fmla="*/ 4497275 w 4553638"/>
              <a:gd name="connsiteY33" fmla="*/ 1469337 h 5549951"/>
              <a:gd name="connsiteX34" fmla="*/ 4486378 w 4553638"/>
              <a:gd name="connsiteY34" fmla="*/ 1543038 h 5549951"/>
              <a:gd name="connsiteX35" fmla="*/ 4481497 w 4553638"/>
              <a:gd name="connsiteY35" fmla="*/ 1553997 h 5549951"/>
              <a:gd name="connsiteX36" fmla="*/ 4467069 w 4553638"/>
              <a:gd name="connsiteY36" fmla="*/ 1626071 h 5549951"/>
              <a:gd name="connsiteX37" fmla="*/ 4463354 w 4553638"/>
              <a:gd name="connsiteY37" fmla="*/ 1664103 h 5549951"/>
              <a:gd name="connsiteX38" fmla="*/ 4467014 w 4553638"/>
              <a:gd name="connsiteY38" fmla="*/ 1668558 h 5549951"/>
              <a:gd name="connsiteX39" fmla="*/ 4465364 w 4553638"/>
              <a:gd name="connsiteY39" fmla="*/ 1679756 h 5549951"/>
              <a:gd name="connsiteX40" fmla="*/ 4465776 w 4553638"/>
              <a:gd name="connsiteY40" fmla="*/ 1682815 h 5549951"/>
              <a:gd name="connsiteX41" fmla="*/ 4467287 w 4553638"/>
              <a:gd name="connsiteY41" fmla="*/ 1700268 h 5549951"/>
              <a:gd name="connsiteX42" fmla="*/ 4455817 w 4553638"/>
              <a:gd name="connsiteY42" fmla="*/ 1735163 h 5549951"/>
              <a:gd name="connsiteX43" fmla="*/ 4453757 w 4553638"/>
              <a:gd name="connsiteY43" fmla="*/ 1735289 h 5549951"/>
              <a:gd name="connsiteX44" fmla="*/ 4445259 w 4553638"/>
              <a:gd name="connsiteY44" fmla="*/ 1887374 h 5549951"/>
              <a:gd name="connsiteX45" fmla="*/ 4453950 w 4553638"/>
              <a:gd name="connsiteY45" fmla="*/ 1911536 h 5549951"/>
              <a:gd name="connsiteX46" fmla="*/ 4456228 w 4553638"/>
              <a:gd name="connsiteY46" fmla="*/ 1961755 h 5549951"/>
              <a:gd name="connsiteX47" fmla="*/ 4455347 w 4553638"/>
              <a:gd name="connsiteY47" fmla="*/ 1995384 h 5549951"/>
              <a:gd name="connsiteX48" fmla="*/ 4454885 w 4553638"/>
              <a:gd name="connsiteY48" fmla="*/ 2000244 h 5549951"/>
              <a:gd name="connsiteX49" fmla="*/ 4445765 w 4553638"/>
              <a:gd name="connsiteY49" fmla="*/ 2040142 h 5549951"/>
              <a:gd name="connsiteX50" fmla="*/ 4449030 w 4553638"/>
              <a:gd name="connsiteY50" fmla="*/ 2044087 h 5549951"/>
              <a:gd name="connsiteX51" fmla="*/ 4451871 w 4553638"/>
              <a:gd name="connsiteY51" fmla="*/ 2056904 h 5549951"/>
              <a:gd name="connsiteX52" fmla="*/ 4447130 w 4553638"/>
              <a:gd name="connsiteY52" fmla="*/ 2067489 h 5549951"/>
              <a:gd name="connsiteX53" fmla="*/ 4436946 w 4553638"/>
              <a:gd name="connsiteY53" fmla="*/ 2117719 h 5549951"/>
              <a:gd name="connsiteX54" fmla="*/ 4429615 w 4553638"/>
              <a:gd name="connsiteY54" fmla="*/ 2167300 h 5549951"/>
              <a:gd name="connsiteX55" fmla="*/ 4373532 w 4553638"/>
              <a:gd name="connsiteY55" fmla="*/ 3223633 h 5549951"/>
              <a:gd name="connsiteX56" fmla="*/ 4360746 w 4553638"/>
              <a:gd name="connsiteY56" fmla="*/ 3477281 h 5549951"/>
              <a:gd name="connsiteX57" fmla="*/ 4349661 w 4553638"/>
              <a:gd name="connsiteY57" fmla="*/ 3639984 h 5549951"/>
              <a:gd name="connsiteX58" fmla="*/ 4258900 w 4553638"/>
              <a:gd name="connsiteY58" fmla="*/ 5278921 h 5549951"/>
              <a:gd name="connsiteX59" fmla="*/ 4264198 w 4553638"/>
              <a:gd name="connsiteY59" fmla="*/ 5315626 h 5549951"/>
              <a:gd name="connsiteX60" fmla="*/ 4267732 w 4553638"/>
              <a:gd name="connsiteY60" fmla="*/ 5350090 h 5549951"/>
              <a:gd name="connsiteX61" fmla="*/ 4270564 w 4553638"/>
              <a:gd name="connsiteY61" fmla="*/ 5450399 h 5549951"/>
              <a:gd name="connsiteX62" fmla="*/ 4252007 w 4553638"/>
              <a:gd name="connsiteY62" fmla="*/ 5484804 h 5549951"/>
              <a:gd name="connsiteX63" fmla="*/ 4247355 w 4553638"/>
              <a:gd name="connsiteY63" fmla="*/ 5487504 h 5549951"/>
              <a:gd name="connsiteX64" fmla="*/ 4243898 w 4553638"/>
              <a:gd name="connsiteY64" fmla="*/ 5549951 h 5549951"/>
              <a:gd name="connsiteX65" fmla="*/ 0 w 4553638"/>
              <a:gd name="connsiteY65" fmla="*/ 5315524 h 5549951"/>
              <a:gd name="connsiteX66" fmla="*/ 4515 w 4553638"/>
              <a:gd name="connsiteY66" fmla="*/ 5239903 h 5549951"/>
              <a:gd name="connsiteX67" fmla="*/ 8735 w 4553638"/>
              <a:gd name="connsiteY67" fmla="*/ 5233298 h 5549951"/>
              <a:gd name="connsiteX68" fmla="*/ 9004 w 4553638"/>
              <a:gd name="connsiteY68" fmla="*/ 5230552 h 5549951"/>
              <a:gd name="connsiteX69" fmla="*/ 9274 w 4553638"/>
              <a:gd name="connsiteY69" fmla="*/ 5227804 h 5549951"/>
              <a:gd name="connsiteX70" fmla="*/ 9811 w 4553638"/>
              <a:gd name="connsiteY70" fmla="*/ 5222308 h 5549951"/>
              <a:gd name="connsiteX71" fmla="*/ 9496 w 4553638"/>
              <a:gd name="connsiteY71" fmla="*/ 5216405 h 5549951"/>
              <a:gd name="connsiteX72" fmla="*/ 8912 w 4553638"/>
              <a:gd name="connsiteY72" fmla="*/ 5213249 h 5549951"/>
              <a:gd name="connsiteX73" fmla="*/ 9181 w 4553638"/>
              <a:gd name="connsiteY73" fmla="*/ 5210500 h 5549951"/>
              <a:gd name="connsiteX74" fmla="*/ 8865 w 4553638"/>
              <a:gd name="connsiteY74" fmla="*/ 5204597 h 5549951"/>
              <a:gd name="connsiteX75" fmla="*/ 8282 w 4553638"/>
              <a:gd name="connsiteY75" fmla="*/ 5201441 h 5549951"/>
              <a:gd name="connsiteX76" fmla="*/ 7652 w 4553638"/>
              <a:gd name="connsiteY76" fmla="*/ 5189632 h 5549951"/>
              <a:gd name="connsiteX77" fmla="*/ 7068 w 4553638"/>
              <a:gd name="connsiteY77" fmla="*/ 5186477 h 5549951"/>
              <a:gd name="connsiteX78" fmla="*/ 7336 w 4553638"/>
              <a:gd name="connsiteY78" fmla="*/ 5183728 h 5549951"/>
              <a:gd name="connsiteX79" fmla="*/ 5901 w 4553638"/>
              <a:gd name="connsiteY79" fmla="*/ 5180163 h 5549951"/>
              <a:gd name="connsiteX80" fmla="*/ 11313 w 4553638"/>
              <a:gd name="connsiteY80" fmla="*/ 5116566 h 5549951"/>
              <a:gd name="connsiteX81" fmla="*/ 78927 w 4553638"/>
              <a:gd name="connsiteY81" fmla="*/ 3839310 h 5549951"/>
              <a:gd name="connsiteX82" fmla="*/ 303617 w 4553638"/>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638" h="5549951">
                <a:moveTo>
                  <a:pt x="303617" y="0"/>
                </a:moveTo>
                <a:cubicBezTo>
                  <a:pt x="628364" y="31218"/>
                  <a:pt x="2667304" y="134017"/>
                  <a:pt x="3305803" y="171842"/>
                </a:cubicBezTo>
                <a:lnTo>
                  <a:pt x="4134614" y="226950"/>
                </a:lnTo>
                <a:lnTo>
                  <a:pt x="4507808" y="247374"/>
                </a:lnTo>
                <a:lnTo>
                  <a:pt x="4535687" y="269179"/>
                </a:lnTo>
                <a:cubicBezTo>
                  <a:pt x="4535096" y="279763"/>
                  <a:pt x="4534504" y="290346"/>
                  <a:pt x="4533913" y="300930"/>
                </a:cubicBezTo>
                <a:lnTo>
                  <a:pt x="4536835" y="302647"/>
                </a:lnTo>
                <a:cubicBezTo>
                  <a:pt x="4546433" y="304354"/>
                  <a:pt x="4555631" y="291327"/>
                  <a:pt x="4553261" y="334222"/>
                </a:cubicBezTo>
                <a:cubicBezTo>
                  <a:pt x="4542620" y="354710"/>
                  <a:pt x="4535606" y="373686"/>
                  <a:pt x="4531000" y="391868"/>
                </a:cubicBezTo>
                <a:lnTo>
                  <a:pt x="4527512" y="415489"/>
                </a:lnTo>
                <a:lnTo>
                  <a:pt x="4522407" y="506828"/>
                </a:lnTo>
                <a:cubicBezTo>
                  <a:pt x="4522190" y="522300"/>
                  <a:pt x="4521974" y="537773"/>
                  <a:pt x="4521757" y="553245"/>
                </a:cubicBezTo>
                <a:cubicBezTo>
                  <a:pt x="4521486" y="558170"/>
                  <a:pt x="4520392" y="568699"/>
                  <a:pt x="4518658" y="581709"/>
                </a:cubicBezTo>
                <a:lnTo>
                  <a:pt x="4517989" y="585890"/>
                </a:lnTo>
                <a:lnTo>
                  <a:pt x="4505052" y="817404"/>
                </a:lnTo>
                <a:lnTo>
                  <a:pt x="4506765" y="822238"/>
                </a:lnTo>
                <a:cubicBezTo>
                  <a:pt x="4507267" y="829783"/>
                  <a:pt x="4506186" y="837845"/>
                  <a:pt x="4504614" y="846069"/>
                </a:cubicBezTo>
                <a:lnTo>
                  <a:pt x="4503014" y="853854"/>
                </a:lnTo>
                <a:lnTo>
                  <a:pt x="4496776" y="965485"/>
                </a:lnTo>
                <a:lnTo>
                  <a:pt x="4498853" y="966385"/>
                </a:lnTo>
                <a:cubicBezTo>
                  <a:pt x="4500294" y="972743"/>
                  <a:pt x="4503085" y="980116"/>
                  <a:pt x="4502972" y="1002567"/>
                </a:cubicBezTo>
                <a:cubicBezTo>
                  <a:pt x="4492134" y="1029868"/>
                  <a:pt x="4512590" y="1067217"/>
                  <a:pt x="4498174" y="1101094"/>
                </a:cubicBezTo>
                <a:cubicBezTo>
                  <a:pt x="4494447" y="1113552"/>
                  <a:pt x="4492555" y="1152106"/>
                  <a:pt x="4498069" y="1159389"/>
                </a:cubicBezTo>
                <a:cubicBezTo>
                  <a:pt x="4498884" y="1167426"/>
                  <a:pt x="4496227" y="1176807"/>
                  <a:pt x="4502372" y="1180505"/>
                </a:cubicBezTo>
                <a:cubicBezTo>
                  <a:pt x="4509671" y="1186625"/>
                  <a:pt x="4496190" y="1214705"/>
                  <a:pt x="4505462" y="1210687"/>
                </a:cubicBezTo>
                <a:cubicBezTo>
                  <a:pt x="4496186" y="1230628"/>
                  <a:pt x="4511297" y="1246424"/>
                  <a:pt x="4514279" y="1263157"/>
                </a:cubicBezTo>
                <a:lnTo>
                  <a:pt x="4516556" y="1313374"/>
                </a:lnTo>
                <a:cubicBezTo>
                  <a:pt x="4516263" y="1324584"/>
                  <a:pt x="4515969" y="1335794"/>
                  <a:pt x="4515676" y="1347004"/>
                </a:cubicBezTo>
                <a:cubicBezTo>
                  <a:pt x="4515522" y="1348624"/>
                  <a:pt x="4515367" y="1350244"/>
                  <a:pt x="4515213" y="1351864"/>
                </a:cubicBezTo>
                <a:lnTo>
                  <a:pt x="4506094" y="1391762"/>
                </a:lnTo>
                <a:cubicBezTo>
                  <a:pt x="4507300" y="1392770"/>
                  <a:pt x="4508402" y="1394098"/>
                  <a:pt x="4509358" y="1395707"/>
                </a:cubicBezTo>
                <a:lnTo>
                  <a:pt x="4512200" y="1408524"/>
                </a:lnTo>
                <a:lnTo>
                  <a:pt x="4507459" y="1419109"/>
                </a:lnTo>
                <a:lnTo>
                  <a:pt x="4497275" y="1469337"/>
                </a:lnTo>
                <a:lnTo>
                  <a:pt x="4486378" y="1543038"/>
                </a:lnTo>
                <a:lnTo>
                  <a:pt x="4481497" y="1553997"/>
                </a:lnTo>
                <a:cubicBezTo>
                  <a:pt x="4475406" y="1579288"/>
                  <a:pt x="4478554" y="1610368"/>
                  <a:pt x="4467069" y="1626071"/>
                </a:cubicBezTo>
                <a:lnTo>
                  <a:pt x="4463354" y="1664103"/>
                </a:lnTo>
                <a:lnTo>
                  <a:pt x="4467014" y="1668558"/>
                </a:lnTo>
                <a:lnTo>
                  <a:pt x="4465364" y="1679756"/>
                </a:lnTo>
                <a:cubicBezTo>
                  <a:pt x="4465501" y="1680776"/>
                  <a:pt x="4465639" y="1681795"/>
                  <a:pt x="4465776" y="1682815"/>
                </a:cubicBezTo>
                <a:cubicBezTo>
                  <a:pt x="4466583" y="1688654"/>
                  <a:pt x="4467240" y="1694439"/>
                  <a:pt x="4467287" y="1700268"/>
                </a:cubicBezTo>
                <a:cubicBezTo>
                  <a:pt x="4452715" y="1697000"/>
                  <a:pt x="4458424" y="1726126"/>
                  <a:pt x="4455817" y="1735163"/>
                </a:cubicBezTo>
                <a:lnTo>
                  <a:pt x="4453757" y="1735289"/>
                </a:lnTo>
                <a:lnTo>
                  <a:pt x="4445259" y="1887374"/>
                </a:lnTo>
                <a:lnTo>
                  <a:pt x="4453950" y="1911536"/>
                </a:lnTo>
                <a:cubicBezTo>
                  <a:pt x="4454709" y="1928276"/>
                  <a:pt x="4455469" y="1945015"/>
                  <a:pt x="4456228" y="1961755"/>
                </a:cubicBezTo>
                <a:cubicBezTo>
                  <a:pt x="4455934" y="1972965"/>
                  <a:pt x="4455641" y="1984174"/>
                  <a:pt x="4455347" y="1995384"/>
                </a:cubicBezTo>
                <a:lnTo>
                  <a:pt x="4454885" y="2000244"/>
                </a:lnTo>
                <a:lnTo>
                  <a:pt x="4445765" y="2040142"/>
                </a:lnTo>
                <a:cubicBezTo>
                  <a:pt x="4446972" y="2041150"/>
                  <a:pt x="4448073" y="2042479"/>
                  <a:pt x="4449030" y="2044087"/>
                </a:cubicBezTo>
                <a:lnTo>
                  <a:pt x="4451871" y="2056904"/>
                </a:lnTo>
                <a:lnTo>
                  <a:pt x="4447130" y="2067489"/>
                </a:lnTo>
                <a:lnTo>
                  <a:pt x="4436946" y="2117719"/>
                </a:lnTo>
                <a:lnTo>
                  <a:pt x="4429615" y="2167300"/>
                </a:lnTo>
                <a:cubicBezTo>
                  <a:pt x="4410921" y="2519411"/>
                  <a:pt x="4377147" y="2876607"/>
                  <a:pt x="4373532" y="3223633"/>
                </a:cubicBezTo>
                <a:cubicBezTo>
                  <a:pt x="4370580" y="3302336"/>
                  <a:pt x="4363697" y="3398578"/>
                  <a:pt x="4360746" y="3477281"/>
                </a:cubicBezTo>
                <a:cubicBezTo>
                  <a:pt x="4367353" y="3471365"/>
                  <a:pt x="4356962" y="3621544"/>
                  <a:pt x="4349661" y="3639984"/>
                </a:cubicBezTo>
                <a:lnTo>
                  <a:pt x="4258900" y="5278921"/>
                </a:lnTo>
                <a:lnTo>
                  <a:pt x="4264198" y="5315626"/>
                </a:lnTo>
                <a:cubicBezTo>
                  <a:pt x="4269986" y="5323538"/>
                  <a:pt x="4266671" y="5327627"/>
                  <a:pt x="4267732" y="5350090"/>
                </a:cubicBezTo>
                <a:cubicBezTo>
                  <a:pt x="4268793" y="5372551"/>
                  <a:pt x="4252068" y="5406222"/>
                  <a:pt x="4270564" y="5450399"/>
                </a:cubicBezTo>
                <a:cubicBezTo>
                  <a:pt x="4270146" y="5457964"/>
                  <a:pt x="4260467" y="5476308"/>
                  <a:pt x="4252007" y="5484804"/>
                </a:cubicBezTo>
                <a:lnTo>
                  <a:pt x="4247355" y="5487504"/>
                </a:lnTo>
                <a:cubicBezTo>
                  <a:pt x="4246203" y="5508319"/>
                  <a:pt x="4248163" y="5526348"/>
                  <a:pt x="4243898" y="5549951"/>
                </a:cubicBezTo>
                <a:lnTo>
                  <a:pt x="0" y="5315524"/>
                </a:lnTo>
                <a:lnTo>
                  <a:pt x="4515" y="5239903"/>
                </a:lnTo>
                <a:lnTo>
                  <a:pt x="8735" y="5233298"/>
                </a:lnTo>
                <a:cubicBezTo>
                  <a:pt x="9265" y="5232196"/>
                  <a:pt x="8913" y="5231467"/>
                  <a:pt x="9004" y="5230552"/>
                </a:cubicBezTo>
                <a:lnTo>
                  <a:pt x="9274" y="5227804"/>
                </a:lnTo>
                <a:cubicBezTo>
                  <a:pt x="9452" y="5225973"/>
                  <a:pt x="9819" y="5223940"/>
                  <a:pt x="9811" y="5222308"/>
                </a:cubicBezTo>
                <a:cubicBezTo>
                  <a:pt x="9755" y="5211840"/>
                  <a:pt x="8673" y="5224803"/>
                  <a:pt x="9496" y="5216405"/>
                </a:cubicBezTo>
                <a:cubicBezTo>
                  <a:pt x="9302" y="5215352"/>
                  <a:pt x="8977" y="5214469"/>
                  <a:pt x="8912" y="5213249"/>
                </a:cubicBezTo>
                <a:cubicBezTo>
                  <a:pt x="8870" y="5212477"/>
                  <a:pt x="9221" y="5211272"/>
                  <a:pt x="9181" y="5210500"/>
                </a:cubicBezTo>
                <a:cubicBezTo>
                  <a:pt x="8800" y="5203355"/>
                  <a:pt x="8248" y="5210896"/>
                  <a:pt x="8865" y="5204597"/>
                </a:cubicBezTo>
                <a:lnTo>
                  <a:pt x="8282" y="5201441"/>
                </a:lnTo>
                <a:cubicBezTo>
                  <a:pt x="6867" y="5193798"/>
                  <a:pt x="6830" y="5198023"/>
                  <a:pt x="7652" y="5189632"/>
                </a:cubicBezTo>
                <a:cubicBezTo>
                  <a:pt x="7457" y="5188581"/>
                  <a:pt x="7134" y="5187696"/>
                  <a:pt x="7068" y="5186477"/>
                </a:cubicBezTo>
                <a:cubicBezTo>
                  <a:pt x="7026" y="5185706"/>
                  <a:pt x="7459" y="5184394"/>
                  <a:pt x="7336" y="5183728"/>
                </a:cubicBezTo>
                <a:cubicBezTo>
                  <a:pt x="7062" y="5182241"/>
                  <a:pt x="4888" y="5182665"/>
                  <a:pt x="5901" y="5180163"/>
                </a:cubicBezTo>
                <a:lnTo>
                  <a:pt x="11313" y="5116566"/>
                </a:lnTo>
                <a:lnTo>
                  <a:pt x="78927" y="3839310"/>
                </a:lnTo>
                <a:lnTo>
                  <a:pt x="30361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95F70F47-ED85-DC47-A7E5-4BBC95C38BDF}"/>
              </a:ext>
            </a:extLst>
          </p:cNvPr>
          <p:cNvPicPr>
            <a:picLocks noChangeAspect="1"/>
          </p:cNvPicPr>
          <p:nvPr/>
        </p:nvPicPr>
        <p:blipFill>
          <a:blip r:embed="rId2"/>
          <a:stretch>
            <a:fillRect/>
          </a:stretch>
        </p:blipFill>
        <p:spPr>
          <a:xfrm rot="171272">
            <a:off x="7684579" y="2169836"/>
            <a:ext cx="3582518" cy="2516718"/>
          </a:xfrm>
          <a:prstGeom prst="rect">
            <a:avLst/>
          </a:prstGeom>
        </p:spPr>
      </p:pic>
      <p:grpSp>
        <p:nvGrpSpPr>
          <p:cNvPr id="16" name="Group 15">
            <a:extLst>
              <a:ext uri="{FF2B5EF4-FFF2-40B4-BE49-F238E27FC236}">
                <a16:creationId xmlns:a16="http://schemas.microsoft.com/office/drawing/2014/main" id="{A02066EC-92CE-4F17-AB46-346119D15C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7" name="Group 16">
              <a:extLst>
                <a:ext uri="{FF2B5EF4-FFF2-40B4-BE49-F238E27FC236}">
                  <a16:creationId xmlns:a16="http://schemas.microsoft.com/office/drawing/2014/main" id="{48E4F93A-024D-4896-B535-C700CC6F2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9" name="Straight Connector 18">
                <a:extLst>
                  <a:ext uri="{FF2B5EF4-FFF2-40B4-BE49-F238E27FC236}">
                    <a16:creationId xmlns:a16="http://schemas.microsoft.com/office/drawing/2014/main" id="{303ABF7D-0FD3-47CF-BF62-C8D9561F03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56E970-02E8-4F91-8392-EC89484E44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E8469CB-65C4-40BA-B613-75617EFBD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a:extLst>
              <a:ext uri="{FF2B5EF4-FFF2-40B4-BE49-F238E27FC236}">
                <a16:creationId xmlns:a16="http://schemas.microsoft.com/office/drawing/2014/main" id="{5EC04BFF-C178-43B0-9567-EEA423F5C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52714">
            <a:off x="10760953" y="536524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37317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7C911-8719-CD4C-9DAA-5393FABB653B}"/>
              </a:ext>
            </a:extLst>
          </p:cNvPr>
          <p:cNvSpPr>
            <a:spLocks noGrp="1"/>
          </p:cNvSpPr>
          <p:nvPr>
            <p:ph type="title"/>
          </p:nvPr>
        </p:nvSpPr>
        <p:spPr>
          <a:xfrm>
            <a:off x="2612571" y="172148"/>
            <a:ext cx="5981467" cy="787823"/>
          </a:xfrm>
        </p:spPr>
        <p:txBody>
          <a:bodyPr>
            <a:normAutofit/>
          </a:bodyPr>
          <a:lstStyle/>
          <a:p>
            <a:r>
              <a:rPr lang="en-NG" dirty="0"/>
              <a:t>CSR- How we started…</a:t>
            </a:r>
          </a:p>
        </p:txBody>
      </p:sp>
      <p:sp>
        <p:nvSpPr>
          <p:cNvPr id="3" name="Content Placeholder 2">
            <a:extLst>
              <a:ext uri="{FF2B5EF4-FFF2-40B4-BE49-F238E27FC236}">
                <a16:creationId xmlns:a16="http://schemas.microsoft.com/office/drawing/2014/main" id="{4976A61B-EC34-6140-AADB-A3D90947A6EF}"/>
              </a:ext>
            </a:extLst>
          </p:cNvPr>
          <p:cNvSpPr>
            <a:spLocks noGrp="1"/>
          </p:cNvSpPr>
          <p:nvPr>
            <p:ph idx="1"/>
          </p:nvPr>
        </p:nvSpPr>
        <p:spPr>
          <a:xfrm>
            <a:off x="0" y="1048113"/>
            <a:ext cx="5524724" cy="5423851"/>
          </a:xfrm>
        </p:spPr>
        <p:txBody>
          <a:bodyPr>
            <a:normAutofit fontScale="92500"/>
          </a:bodyPr>
          <a:lstStyle/>
          <a:p>
            <a:pPr>
              <a:lnSpc>
                <a:spcPct val="150000"/>
              </a:lnSpc>
            </a:pPr>
            <a:r>
              <a:rPr lang="en-GB" sz="2400" b="1" dirty="0">
                <a:latin typeface="Bookman Old Style" panose="02050604050505020204" pitchFamily="18" charset="0"/>
              </a:rPr>
              <a:t>Prior to January 2018, the church received serious backlash from the media, that we were irrelevant and just taking care of the spiritual needs of the people, setting up churches, wining souls, and only interested in collecting tithes and offerings, thereby impoverishing the parishioners, and not giving back to the society. </a:t>
            </a:r>
            <a:endParaRPr lang="en-NG" sz="2400" b="1" dirty="0">
              <a:latin typeface="Bookman Old Style" panose="02050604050505020204" pitchFamily="18" charset="0"/>
            </a:endParaRPr>
          </a:p>
          <a:p>
            <a:pPr>
              <a:lnSpc>
                <a:spcPct val="110000"/>
              </a:lnSpc>
            </a:pPr>
            <a:endParaRPr lang="en-NG" sz="1100" b="1" dirty="0"/>
          </a:p>
        </p:txBody>
      </p:sp>
      <p:pic>
        <p:nvPicPr>
          <p:cNvPr id="5" name="Picture 4" descr="A picture containing toy, doll, vector graphics&#10;&#10;Description automatically generated">
            <a:extLst>
              <a:ext uri="{FF2B5EF4-FFF2-40B4-BE49-F238E27FC236}">
                <a16:creationId xmlns:a16="http://schemas.microsoft.com/office/drawing/2014/main" id="{887E331C-33A0-6244-BA36-CB804750E28E}"/>
              </a:ext>
            </a:extLst>
          </p:cNvPr>
          <p:cNvPicPr>
            <a:picLocks noChangeAspect="1"/>
          </p:cNvPicPr>
          <p:nvPr/>
        </p:nvPicPr>
        <p:blipFill>
          <a:blip r:embed="rId2"/>
          <a:stretch>
            <a:fillRect/>
          </a:stretch>
        </p:blipFill>
        <p:spPr>
          <a:xfrm>
            <a:off x="5524729" y="1432683"/>
            <a:ext cx="5981472" cy="3992632"/>
          </a:xfrm>
          <a:prstGeom prst="rect">
            <a:avLst/>
          </a:prstGeom>
        </p:spPr>
      </p:pic>
      <p:grpSp>
        <p:nvGrpSpPr>
          <p:cNvPr id="25"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8960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7C911-8719-CD4C-9DAA-5393FABB653B}"/>
              </a:ext>
            </a:extLst>
          </p:cNvPr>
          <p:cNvSpPr>
            <a:spLocks noGrp="1"/>
          </p:cNvSpPr>
          <p:nvPr>
            <p:ph type="title"/>
          </p:nvPr>
        </p:nvSpPr>
        <p:spPr>
          <a:xfrm>
            <a:off x="2612571" y="172148"/>
            <a:ext cx="5981467" cy="787823"/>
          </a:xfrm>
        </p:spPr>
        <p:txBody>
          <a:bodyPr>
            <a:normAutofit/>
          </a:bodyPr>
          <a:lstStyle/>
          <a:p>
            <a:r>
              <a:rPr lang="en-NG" dirty="0"/>
              <a:t>CSR- How we started…</a:t>
            </a:r>
          </a:p>
        </p:txBody>
      </p:sp>
      <p:sp>
        <p:nvSpPr>
          <p:cNvPr id="3" name="Content Placeholder 2">
            <a:extLst>
              <a:ext uri="{FF2B5EF4-FFF2-40B4-BE49-F238E27FC236}">
                <a16:creationId xmlns:a16="http://schemas.microsoft.com/office/drawing/2014/main" id="{4976A61B-EC34-6140-AADB-A3D90947A6EF}"/>
              </a:ext>
            </a:extLst>
          </p:cNvPr>
          <p:cNvSpPr>
            <a:spLocks noGrp="1"/>
          </p:cNvSpPr>
          <p:nvPr>
            <p:ph idx="1"/>
          </p:nvPr>
        </p:nvSpPr>
        <p:spPr>
          <a:xfrm>
            <a:off x="0" y="1048113"/>
            <a:ext cx="5524724" cy="5423851"/>
          </a:xfrm>
        </p:spPr>
        <p:txBody>
          <a:bodyPr>
            <a:normAutofit lnSpcReduction="10000"/>
          </a:bodyPr>
          <a:lstStyle/>
          <a:p>
            <a:pPr marL="0" indent="0">
              <a:lnSpc>
                <a:spcPct val="150000"/>
              </a:lnSpc>
              <a:buNone/>
            </a:pPr>
            <a:r>
              <a:rPr lang="en-GB" sz="2400" b="1" dirty="0">
                <a:latin typeface="Bookman Old Style" panose="02050604050505020204" pitchFamily="18" charset="0"/>
              </a:rPr>
              <a:t>Championed by ‘Daddy Freeze’, and this negatively affected the church in all its ramifications. It was obvious to the mission that the church was fast becoming socially irrelevant, in that we were either not meeting the needs of the people, or not doing enough, or the little we’re doing; we were not talking about it. </a:t>
            </a:r>
            <a:endParaRPr lang="en-NG" sz="2400" b="1" dirty="0">
              <a:latin typeface="Bookman Old Style" panose="02050604050505020204" pitchFamily="18" charset="0"/>
            </a:endParaRPr>
          </a:p>
          <a:p>
            <a:pPr>
              <a:lnSpc>
                <a:spcPct val="110000"/>
              </a:lnSpc>
            </a:pPr>
            <a:endParaRPr lang="en-NG" sz="1100" b="1" dirty="0"/>
          </a:p>
        </p:txBody>
      </p:sp>
      <p:pic>
        <p:nvPicPr>
          <p:cNvPr id="5" name="Picture 4" descr="A picture containing toy, doll, vector graphics&#10;&#10;Description automatically generated">
            <a:extLst>
              <a:ext uri="{FF2B5EF4-FFF2-40B4-BE49-F238E27FC236}">
                <a16:creationId xmlns:a16="http://schemas.microsoft.com/office/drawing/2014/main" id="{887E331C-33A0-6244-BA36-CB804750E28E}"/>
              </a:ext>
            </a:extLst>
          </p:cNvPr>
          <p:cNvPicPr>
            <a:picLocks noChangeAspect="1"/>
          </p:cNvPicPr>
          <p:nvPr/>
        </p:nvPicPr>
        <p:blipFill>
          <a:blip r:embed="rId2"/>
          <a:stretch>
            <a:fillRect/>
          </a:stretch>
        </p:blipFill>
        <p:spPr>
          <a:xfrm>
            <a:off x="5524729" y="1432683"/>
            <a:ext cx="5981472" cy="3992632"/>
          </a:xfrm>
          <a:prstGeom prst="rect">
            <a:avLst/>
          </a:prstGeom>
        </p:spPr>
      </p:pic>
      <p:grpSp>
        <p:nvGrpSpPr>
          <p:cNvPr id="25"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916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0" name="Group 9">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2" name="Straight Connector 11">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Rectangle 14">
            <a:extLst>
              <a:ext uri="{FF2B5EF4-FFF2-40B4-BE49-F238E27FC236}">
                <a16:creationId xmlns:a16="http://schemas.microsoft.com/office/drawing/2014/main" id="{58AB3599-B0E3-4E63-988D-82B4B5A61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66DCD-5066-D942-A361-AF764EDBE42D}"/>
              </a:ext>
            </a:extLst>
          </p:cNvPr>
          <p:cNvSpPr>
            <a:spLocks noGrp="1"/>
          </p:cNvSpPr>
          <p:nvPr>
            <p:ph type="title"/>
          </p:nvPr>
        </p:nvSpPr>
        <p:spPr>
          <a:xfrm>
            <a:off x="0" y="201676"/>
            <a:ext cx="5380874" cy="6383819"/>
          </a:xfrm>
        </p:spPr>
        <p:txBody>
          <a:bodyPr vert="horz" lIns="91440" tIns="45720" rIns="91440" bIns="45720" rtlCol="0" anchor="t">
            <a:normAutofit fontScale="90000"/>
          </a:bodyPr>
          <a:lstStyle/>
          <a:p>
            <a:pPr>
              <a:lnSpc>
                <a:spcPct val="150000"/>
              </a:lnSpc>
            </a:pPr>
            <a:r>
              <a:rPr lang="en-US" sz="3100" dirty="0"/>
              <a:t>GLORY BE TO GOD, THE ENEMIES OF THE GOSPEL HAVE NOW BEEN SILENCED! </a:t>
            </a:r>
            <a:br>
              <a:rPr lang="en-US" sz="3100" dirty="0"/>
            </a:br>
            <a:br>
              <a:rPr lang="en-US" sz="3100" dirty="0"/>
            </a:br>
            <a:br>
              <a:rPr lang="en-US" sz="3100" dirty="0"/>
            </a:br>
            <a:r>
              <a:rPr lang="en-US" sz="3100" dirty="0"/>
              <a:t>“…THAT THEY WILL SEE YOUR GOOD WORKS AND GLORIFY YOUR FATHER IN HEAVEN”</a:t>
            </a:r>
            <a:br>
              <a:rPr lang="en-US" sz="1900" dirty="0"/>
            </a:br>
            <a:endParaRPr lang="en-US" sz="1900" dirty="0"/>
          </a:p>
        </p:txBody>
      </p:sp>
      <p:pic>
        <p:nvPicPr>
          <p:cNvPr id="4" name="Picture 3" descr="A picture containing shape&#10;&#10;Description automatically generated">
            <a:extLst>
              <a:ext uri="{FF2B5EF4-FFF2-40B4-BE49-F238E27FC236}">
                <a16:creationId xmlns:a16="http://schemas.microsoft.com/office/drawing/2014/main" id="{BE4F58A2-C87F-DD4A-AA7F-9FFB16B5A30D}"/>
              </a:ext>
            </a:extLst>
          </p:cNvPr>
          <p:cNvPicPr>
            <a:picLocks noChangeAspect="1"/>
          </p:cNvPicPr>
          <p:nvPr/>
        </p:nvPicPr>
        <p:blipFill>
          <a:blip r:embed="rId2"/>
          <a:stretch>
            <a:fillRect/>
          </a:stretch>
        </p:blipFill>
        <p:spPr>
          <a:xfrm>
            <a:off x="5380878" y="1340069"/>
            <a:ext cx="6614735" cy="3588493"/>
          </a:xfrm>
          <a:prstGeom prst="rect">
            <a:avLst/>
          </a:prstGeom>
        </p:spPr>
      </p:pic>
      <p:grpSp>
        <p:nvGrpSpPr>
          <p:cNvPr id="17" name="Group 16">
            <a:extLst>
              <a:ext uri="{FF2B5EF4-FFF2-40B4-BE49-F238E27FC236}">
                <a16:creationId xmlns:a16="http://schemas.microsoft.com/office/drawing/2014/main" id="{37574DA2-E254-4D05-A611-7C09A6499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8" name="Group 17">
              <a:extLst>
                <a:ext uri="{FF2B5EF4-FFF2-40B4-BE49-F238E27FC236}">
                  <a16:creationId xmlns:a16="http://schemas.microsoft.com/office/drawing/2014/main" id="{CCFEC35B-EAE8-44CC-BB7D-C23DA38771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0" name="Straight Connector 19">
                <a:extLst>
                  <a:ext uri="{FF2B5EF4-FFF2-40B4-BE49-F238E27FC236}">
                    <a16:creationId xmlns:a16="http://schemas.microsoft.com/office/drawing/2014/main" id="{8E146268-2E70-4F07-9F2B-59085B6F4F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B73337-CC95-4F8B-B1E1-A3FB3F27D6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E9325983-4975-4C3F-8C1C-B1AE5C03F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418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00BF-CFD0-E146-9CEC-8750AD209B88}"/>
              </a:ext>
            </a:extLst>
          </p:cNvPr>
          <p:cNvSpPr>
            <a:spLocks noGrp="1"/>
          </p:cNvSpPr>
          <p:nvPr>
            <p:ph type="title"/>
          </p:nvPr>
        </p:nvSpPr>
        <p:spPr/>
        <p:txBody>
          <a:bodyPr/>
          <a:lstStyle/>
          <a:p>
            <a:r>
              <a:rPr lang="en-NG" dirty="0"/>
              <a:t>Greetings – Annual Empowerment Conference 2021</a:t>
            </a:r>
          </a:p>
        </p:txBody>
      </p:sp>
      <p:sp>
        <p:nvSpPr>
          <p:cNvPr id="3" name="Content Placeholder 2">
            <a:extLst>
              <a:ext uri="{FF2B5EF4-FFF2-40B4-BE49-F238E27FC236}">
                <a16:creationId xmlns:a16="http://schemas.microsoft.com/office/drawing/2014/main" id="{E7EE1F87-1568-BE48-A79D-2ED2082B61CF}"/>
              </a:ext>
            </a:extLst>
          </p:cNvPr>
          <p:cNvSpPr>
            <a:spLocks noGrp="1"/>
          </p:cNvSpPr>
          <p:nvPr>
            <p:ph idx="1"/>
          </p:nvPr>
        </p:nvSpPr>
        <p:spPr/>
        <p:txBody>
          <a:bodyPr>
            <a:normAutofit/>
          </a:bodyPr>
          <a:lstStyle/>
          <a:p>
            <a:r>
              <a:rPr lang="en-NG" sz="4000" dirty="0"/>
              <a:t>The AGO Admin and Personnel</a:t>
            </a:r>
          </a:p>
          <a:p>
            <a:r>
              <a:rPr lang="en-NG" sz="4000" dirty="0"/>
              <a:t>The National Overseer</a:t>
            </a:r>
          </a:p>
          <a:p>
            <a:r>
              <a:rPr lang="en-NG" sz="4000" dirty="0"/>
              <a:t>All C</a:t>
            </a:r>
            <a:r>
              <a:rPr lang="en-GB" sz="4000" dirty="0"/>
              <a:t>o</a:t>
            </a:r>
            <a:r>
              <a:rPr lang="en-NG" sz="4000" dirty="0"/>
              <a:t>ntinental Overseers</a:t>
            </a:r>
          </a:p>
          <a:p>
            <a:r>
              <a:rPr lang="en-NG" sz="4000" dirty="0"/>
              <a:t>All Pastors</a:t>
            </a:r>
          </a:p>
        </p:txBody>
      </p:sp>
    </p:spTree>
    <p:extLst>
      <p:ext uri="{BB962C8B-B14F-4D97-AF65-F5344CB8AC3E}">
        <p14:creationId xmlns:p14="http://schemas.microsoft.com/office/powerpoint/2010/main" val="845389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E29850-FF8C-4A70-A54F-29A8CFCF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79E390A-405A-41FF-B91F-F5FAA0E594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7EAEBC66-E1C6-46AE-8EF1-E28EFEA3F8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F82A7822-6056-4415-A0D2-5FB3A84E8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E9B269-BA82-4AF1-BDBF-87F4800265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2950F564-36B0-4A58-84A7-3B03BE6C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32B2619C-2C88-4DD6-96FE-CF708FF6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382" y="0"/>
            <a:ext cx="7266618" cy="6858000"/>
          </a:xfrm>
          <a:custGeom>
            <a:avLst/>
            <a:gdLst>
              <a:gd name="connsiteX0" fmla="*/ 414076 w 7266618"/>
              <a:gd name="connsiteY0" fmla="*/ 0 h 6858000"/>
              <a:gd name="connsiteX1" fmla="*/ 7266618 w 7266618"/>
              <a:gd name="connsiteY1" fmla="*/ 0 h 6858000"/>
              <a:gd name="connsiteX2" fmla="*/ 7266618 w 7266618"/>
              <a:gd name="connsiteY2" fmla="*/ 6858000 h 6858000"/>
              <a:gd name="connsiteX3" fmla="*/ 7086013 w 7266618"/>
              <a:gd name="connsiteY3" fmla="*/ 6858000 h 6858000"/>
              <a:gd name="connsiteX4" fmla="*/ 0 w 7266618"/>
              <a:gd name="connsiteY4" fmla="*/ 63995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18" h="6858000">
                <a:moveTo>
                  <a:pt x="414076" y="0"/>
                </a:moveTo>
                <a:lnTo>
                  <a:pt x="7266618" y="0"/>
                </a:lnTo>
                <a:lnTo>
                  <a:pt x="7266618" y="6858000"/>
                </a:lnTo>
                <a:lnTo>
                  <a:pt x="7086013" y="6858000"/>
                </a:lnTo>
                <a:lnTo>
                  <a:pt x="0" y="6399503"/>
                </a:lnTo>
                <a:close/>
              </a:path>
            </a:pathLst>
          </a:custGeom>
          <a:solidFill>
            <a:schemeClr val="tx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E3A44A7-098D-4DB2-9081-4499626D1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762" y="1"/>
            <a:ext cx="7144238" cy="6763357"/>
          </a:xfrm>
          <a:custGeom>
            <a:avLst/>
            <a:gdLst>
              <a:gd name="connsiteX0" fmla="*/ 405160 w 7144238"/>
              <a:gd name="connsiteY0" fmla="*/ 0 h 6763357"/>
              <a:gd name="connsiteX1" fmla="*/ 7144238 w 7144238"/>
              <a:gd name="connsiteY1" fmla="*/ 0 h 6763357"/>
              <a:gd name="connsiteX2" fmla="*/ 7144238 w 7144238"/>
              <a:gd name="connsiteY2" fmla="*/ 6763357 h 6763357"/>
              <a:gd name="connsiteX3" fmla="*/ 6459827 w 7144238"/>
              <a:gd name="connsiteY3" fmla="*/ 6719077 h 6763357"/>
              <a:gd name="connsiteX4" fmla="*/ 6425309 w 7144238"/>
              <a:gd name="connsiteY4" fmla="*/ 6728146 h 6763357"/>
              <a:gd name="connsiteX5" fmla="*/ 6379064 w 7144238"/>
              <a:gd name="connsiteY5" fmla="*/ 6724689 h 6763357"/>
              <a:gd name="connsiteX6" fmla="*/ 6358967 w 7144238"/>
              <a:gd name="connsiteY6" fmla="*/ 6735815 h 6763357"/>
              <a:gd name="connsiteX7" fmla="*/ 6340027 w 7144238"/>
              <a:gd name="connsiteY7" fmla="*/ 6739948 h 6763357"/>
              <a:gd name="connsiteX8" fmla="*/ 6325659 w 7144238"/>
              <a:gd name="connsiteY8" fmla="*/ 6739848 h 6763357"/>
              <a:gd name="connsiteX9" fmla="*/ 6311135 w 7144238"/>
              <a:gd name="connsiteY9" fmla="*/ 6731574 h 6763357"/>
              <a:gd name="connsiteX10" fmla="*/ 6300815 w 7144238"/>
              <a:gd name="connsiteY10" fmla="*/ 6733959 h 6763357"/>
              <a:gd name="connsiteX11" fmla="*/ 6282467 w 7144238"/>
              <a:gd name="connsiteY11" fmla="*/ 6724911 h 6763357"/>
              <a:gd name="connsiteX12" fmla="*/ 6255353 w 7144238"/>
              <a:gd name="connsiteY12" fmla="*/ 6715920 h 6763357"/>
              <a:gd name="connsiteX13" fmla="*/ 6236864 w 7144238"/>
              <a:gd name="connsiteY13" fmla="*/ 6707006 h 6763357"/>
              <a:gd name="connsiteX14" fmla="*/ 6233355 w 7144238"/>
              <a:gd name="connsiteY14" fmla="*/ 6704418 h 6763357"/>
              <a:gd name="connsiteX15" fmla="*/ 6109120 w 7144238"/>
              <a:gd name="connsiteY15" fmla="*/ 6696380 h 6763357"/>
              <a:gd name="connsiteX16" fmla="*/ 6099785 w 7144238"/>
              <a:gd name="connsiteY16" fmla="*/ 6698416 h 6763357"/>
              <a:gd name="connsiteX17" fmla="*/ 6069037 w 7144238"/>
              <a:gd name="connsiteY17" fmla="*/ 6693786 h 6763357"/>
              <a:gd name="connsiteX18" fmla="*/ 6064316 w 7144238"/>
              <a:gd name="connsiteY18" fmla="*/ 6697077 h 6763357"/>
              <a:gd name="connsiteX19" fmla="*/ 6034319 w 7144238"/>
              <a:gd name="connsiteY19" fmla="*/ 6691540 h 6763357"/>
              <a:gd name="connsiteX20" fmla="*/ 6001003 w 7144238"/>
              <a:gd name="connsiteY20" fmla="*/ 6692438 h 6763357"/>
              <a:gd name="connsiteX21" fmla="*/ 5998001 w 7144238"/>
              <a:gd name="connsiteY21" fmla="*/ 6700454 h 6763357"/>
              <a:gd name="connsiteX22" fmla="*/ 5990691 w 7144238"/>
              <a:gd name="connsiteY22" fmla="*/ 6700703 h 6763357"/>
              <a:gd name="connsiteX23" fmla="*/ 5979267 w 7144238"/>
              <a:gd name="connsiteY23" fmla="*/ 6699807 h 6763357"/>
              <a:gd name="connsiteX24" fmla="*/ 5954209 w 7144238"/>
              <a:gd name="connsiteY24" fmla="*/ 6689568 h 6763357"/>
              <a:gd name="connsiteX25" fmla="*/ 18822 w 7144238"/>
              <a:gd name="connsiteY25" fmla="*/ 6306907 h 6763357"/>
              <a:gd name="connsiteX26" fmla="*/ 166 w 7144238"/>
              <a:gd name="connsiteY26" fmla="*/ 6263796 h 6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238" h="6763357">
                <a:moveTo>
                  <a:pt x="405160" y="0"/>
                </a:moveTo>
                <a:lnTo>
                  <a:pt x="7144238" y="0"/>
                </a:lnTo>
                <a:lnTo>
                  <a:pt x="7144238" y="6763357"/>
                </a:lnTo>
                <a:lnTo>
                  <a:pt x="6459827" y="6719077"/>
                </a:lnTo>
                <a:lnTo>
                  <a:pt x="6425309" y="6728146"/>
                </a:lnTo>
                <a:cubicBezTo>
                  <a:pt x="6409895" y="6726993"/>
                  <a:pt x="6394479" y="6725842"/>
                  <a:pt x="6379064" y="6724689"/>
                </a:cubicBezTo>
                <a:cubicBezTo>
                  <a:pt x="6372030" y="6715563"/>
                  <a:pt x="6365385" y="6732086"/>
                  <a:pt x="6358967" y="6735815"/>
                </a:cubicBezTo>
                <a:lnTo>
                  <a:pt x="6340027" y="6739948"/>
                </a:lnTo>
                <a:cubicBezTo>
                  <a:pt x="6335238" y="6739915"/>
                  <a:pt x="6330449" y="6739881"/>
                  <a:pt x="6325659" y="6739848"/>
                </a:cubicBezTo>
                <a:lnTo>
                  <a:pt x="6311135" y="6731574"/>
                </a:lnTo>
                <a:cubicBezTo>
                  <a:pt x="6306994" y="6730594"/>
                  <a:pt x="6305592" y="6735069"/>
                  <a:pt x="6300815" y="6733959"/>
                </a:cubicBezTo>
                <a:lnTo>
                  <a:pt x="6282467" y="6724911"/>
                </a:lnTo>
                <a:lnTo>
                  <a:pt x="6255353" y="6715920"/>
                </a:lnTo>
                <a:lnTo>
                  <a:pt x="6236864" y="6707006"/>
                </a:lnTo>
                <a:lnTo>
                  <a:pt x="6233355" y="6704418"/>
                </a:lnTo>
                <a:lnTo>
                  <a:pt x="6109120" y="6696380"/>
                </a:lnTo>
                <a:lnTo>
                  <a:pt x="6099785" y="6698416"/>
                </a:lnTo>
                <a:cubicBezTo>
                  <a:pt x="6089536" y="6696872"/>
                  <a:pt x="6079286" y="6695330"/>
                  <a:pt x="6069037" y="6693786"/>
                </a:cubicBezTo>
                <a:lnTo>
                  <a:pt x="6064316" y="6697077"/>
                </a:lnTo>
                <a:lnTo>
                  <a:pt x="6034319" y="6691540"/>
                </a:lnTo>
                <a:cubicBezTo>
                  <a:pt x="6024275" y="6691397"/>
                  <a:pt x="6006982" y="6689475"/>
                  <a:pt x="6001003" y="6692438"/>
                </a:cubicBezTo>
                <a:lnTo>
                  <a:pt x="5998001" y="6700454"/>
                </a:lnTo>
                <a:lnTo>
                  <a:pt x="5990691" y="6700703"/>
                </a:lnTo>
                <a:cubicBezTo>
                  <a:pt x="5990200" y="6700044"/>
                  <a:pt x="5979695" y="6699887"/>
                  <a:pt x="5979267" y="6699807"/>
                </a:cubicBezTo>
                <a:lnTo>
                  <a:pt x="5954209" y="6689568"/>
                </a:lnTo>
                <a:cubicBezTo>
                  <a:pt x="4960801" y="6624085"/>
                  <a:pt x="1011162" y="6377869"/>
                  <a:pt x="18822" y="6306907"/>
                </a:cubicBezTo>
                <a:cubicBezTo>
                  <a:pt x="7045" y="6306088"/>
                  <a:pt x="-1290" y="6286821"/>
                  <a:pt x="166" y="626379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eople standing in front of a sign&#10;&#10;Description automatically generated with low confidence">
            <a:extLst>
              <a:ext uri="{FF2B5EF4-FFF2-40B4-BE49-F238E27FC236}">
                <a16:creationId xmlns:a16="http://schemas.microsoft.com/office/drawing/2014/main" id="{1C2C5DC5-4560-BD48-AA10-88E9FB77189D}"/>
              </a:ext>
            </a:extLst>
          </p:cNvPr>
          <p:cNvPicPr>
            <a:picLocks noChangeAspect="1"/>
          </p:cNvPicPr>
          <p:nvPr/>
        </p:nvPicPr>
        <p:blipFill>
          <a:blip r:embed="rId2"/>
          <a:stretch>
            <a:fillRect/>
          </a:stretch>
        </p:blipFill>
        <p:spPr>
          <a:xfrm rot="210346">
            <a:off x="5550142" y="823420"/>
            <a:ext cx="6417380" cy="4764904"/>
          </a:xfrm>
          <a:prstGeom prst="rect">
            <a:avLst/>
          </a:prstGeom>
        </p:spPr>
      </p:pic>
      <p:sp>
        <p:nvSpPr>
          <p:cNvPr id="2" name="Title 1">
            <a:extLst>
              <a:ext uri="{FF2B5EF4-FFF2-40B4-BE49-F238E27FC236}">
                <a16:creationId xmlns:a16="http://schemas.microsoft.com/office/drawing/2014/main" id="{07A82FFD-8AAE-6A4B-B24B-A9D48724007D}"/>
              </a:ext>
            </a:extLst>
          </p:cNvPr>
          <p:cNvSpPr>
            <a:spLocks noGrp="1"/>
          </p:cNvSpPr>
          <p:nvPr>
            <p:ph type="title"/>
          </p:nvPr>
        </p:nvSpPr>
        <p:spPr>
          <a:xfrm>
            <a:off x="174436" y="1541588"/>
            <a:ext cx="6180798" cy="585025"/>
          </a:xfrm>
        </p:spPr>
        <p:txBody>
          <a:bodyPr>
            <a:normAutofit fontScale="90000"/>
          </a:bodyPr>
          <a:lstStyle/>
          <a:p>
            <a:r>
              <a:rPr lang="en-GB" b="1" dirty="0"/>
              <a:t>Christian Social Responsibility</a:t>
            </a:r>
            <a:br>
              <a:rPr lang="en-NG" dirty="0"/>
            </a:br>
            <a:endParaRPr lang="en-NG" dirty="0"/>
          </a:p>
        </p:txBody>
      </p:sp>
      <p:sp>
        <p:nvSpPr>
          <p:cNvPr id="3" name="Content Placeholder 2">
            <a:extLst>
              <a:ext uri="{FF2B5EF4-FFF2-40B4-BE49-F238E27FC236}">
                <a16:creationId xmlns:a16="http://schemas.microsoft.com/office/drawing/2014/main" id="{F93AA24C-8963-264D-BE42-5AA1BD7BD2D8}"/>
              </a:ext>
            </a:extLst>
          </p:cNvPr>
          <p:cNvSpPr>
            <a:spLocks noGrp="1"/>
          </p:cNvSpPr>
          <p:nvPr>
            <p:ph idx="1"/>
          </p:nvPr>
        </p:nvSpPr>
        <p:spPr>
          <a:xfrm>
            <a:off x="174436" y="1541588"/>
            <a:ext cx="4873326" cy="5043907"/>
          </a:xfrm>
        </p:spPr>
        <p:txBody>
          <a:bodyPr>
            <a:normAutofit/>
          </a:bodyPr>
          <a:lstStyle/>
          <a:p>
            <a:pPr marL="0" indent="0">
              <a:lnSpc>
                <a:spcPct val="150000"/>
              </a:lnSpc>
              <a:buNone/>
            </a:pPr>
            <a:r>
              <a:rPr lang="en-GB" sz="2800" b="1" dirty="0"/>
              <a:t>The mission decided to establish the CSR department in </a:t>
            </a:r>
            <a:r>
              <a:rPr lang="en-GB" sz="2800" b="1" u="sng" dirty="0">
                <a:highlight>
                  <a:srgbClr val="00FF00"/>
                </a:highlight>
              </a:rPr>
              <a:t>January 2018</a:t>
            </a:r>
            <a:r>
              <a:rPr lang="en-GB" sz="2800" b="1" dirty="0"/>
              <a:t>, as a strategic vehicle to drive policy orientation, in a bid to change the narrative. </a:t>
            </a:r>
            <a:endParaRPr lang="en-NG" sz="2800" b="1" dirty="0"/>
          </a:p>
          <a:p>
            <a:endParaRPr lang="en-NG" dirty="0"/>
          </a:p>
        </p:txBody>
      </p:sp>
      <p:sp>
        <p:nvSpPr>
          <p:cNvPr id="22" name="Freeform: Shape 21">
            <a:extLst>
              <a:ext uri="{FF2B5EF4-FFF2-40B4-BE49-F238E27FC236}">
                <a16:creationId xmlns:a16="http://schemas.microsoft.com/office/drawing/2014/main" id="{4F1CB7E3-24EA-46FC-AFBA-DD5B729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622473">
            <a:off x="5164842" y="5468998"/>
            <a:ext cx="465088" cy="1406400"/>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3585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45E14-9735-1A42-8572-D1BD3F863EBA}"/>
              </a:ext>
            </a:extLst>
          </p:cNvPr>
          <p:cNvSpPr>
            <a:spLocks noGrp="1"/>
          </p:cNvSpPr>
          <p:nvPr>
            <p:ph type="title"/>
          </p:nvPr>
        </p:nvSpPr>
        <p:spPr>
          <a:xfrm>
            <a:off x="4752986" y="-11471"/>
            <a:ext cx="8053497" cy="1339155"/>
          </a:xfrm>
        </p:spPr>
        <p:txBody>
          <a:bodyPr anchor="b">
            <a:normAutofit/>
          </a:bodyPr>
          <a:lstStyle/>
          <a:p>
            <a:pPr>
              <a:lnSpc>
                <a:spcPct val="110000"/>
              </a:lnSpc>
            </a:pPr>
            <a:r>
              <a:rPr lang="en-GB" sz="3400" b="1" dirty="0"/>
              <a:t>Christian Social Responsibility</a:t>
            </a:r>
            <a:br>
              <a:rPr lang="en-NG" sz="3400" dirty="0"/>
            </a:br>
            <a:endParaRPr lang="en-NG" sz="3400" dirty="0"/>
          </a:p>
        </p:txBody>
      </p:sp>
      <p:sp>
        <p:nvSpPr>
          <p:cNvPr id="11" name="Freeform: Shape 10">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20205" y="282549"/>
            <a:ext cx="4804791" cy="5996172"/>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2">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797331" y="484048"/>
            <a:ext cx="4559211" cy="5812845"/>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547B165-F4CC-C84F-929D-C85C1D539CB0}"/>
              </a:ext>
            </a:extLst>
          </p:cNvPr>
          <p:cNvPicPr>
            <a:picLocks noChangeAspect="1"/>
          </p:cNvPicPr>
          <p:nvPr/>
        </p:nvPicPr>
        <p:blipFill rotWithShape="1">
          <a:blip r:embed="rId3">
            <a:alphaModFix amt="83000"/>
            <a:extLst>
              <a:ext uri="{28A0092B-C50C-407E-A947-70E740481C1C}">
                <a14:useLocalDpi xmlns:a14="http://schemas.microsoft.com/office/drawing/2010/main" val="0"/>
              </a:ext>
            </a:extLst>
          </a:blip>
          <a:srcRect l="10498" r="11068" b="-1"/>
          <a:stretch/>
        </p:blipFill>
        <p:spPr>
          <a:xfrm rot="21358242">
            <a:off x="796624" y="485640"/>
            <a:ext cx="4559211" cy="5812845"/>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15" name="Freeform: Shape 14">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41094" y="481082"/>
            <a:ext cx="4167630" cy="4858042"/>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1985843" y="-199894"/>
            <a:ext cx="444795" cy="151635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232395" y="1203837"/>
            <a:ext cx="4099496" cy="5072884"/>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0C69D5-24F9-0B4F-8875-408E9E5B6721}"/>
              </a:ext>
            </a:extLst>
          </p:cNvPr>
          <p:cNvSpPr>
            <a:spLocks noGrp="1"/>
          </p:cNvSpPr>
          <p:nvPr>
            <p:ph idx="1"/>
          </p:nvPr>
        </p:nvSpPr>
        <p:spPr>
          <a:xfrm>
            <a:off x="5367469" y="985838"/>
            <a:ext cx="6824531" cy="5771381"/>
          </a:xfrm>
        </p:spPr>
        <p:txBody>
          <a:bodyPr>
            <a:normAutofit/>
          </a:bodyPr>
          <a:lstStyle/>
          <a:p>
            <a:pPr algn="just">
              <a:lnSpc>
                <a:spcPct val="150000"/>
              </a:lnSpc>
            </a:pPr>
            <a:r>
              <a:rPr lang="en-GB" sz="3200" b="1" dirty="0">
                <a:latin typeface="Bookman Old Style" panose="02050604050505020204" pitchFamily="18" charset="0"/>
              </a:rPr>
              <a:t>Since C.S.R has its root in Christianity, we moved to establish the acronym ‘</a:t>
            </a:r>
            <a:r>
              <a:rPr lang="en-GB" sz="3200" b="1" i="1" dirty="0">
                <a:latin typeface="Bookman Old Style" panose="02050604050505020204" pitchFamily="18" charset="0"/>
              </a:rPr>
              <a:t>Christian Social Responsibility</a:t>
            </a:r>
            <a:r>
              <a:rPr lang="en-GB" sz="3200" b="1" dirty="0">
                <a:latin typeface="Bookman Old Style" panose="02050604050505020204" pitchFamily="18" charset="0"/>
              </a:rPr>
              <a:t>’, as opposed to the then popular ‘Corporate Social Responsibility</a:t>
            </a:r>
            <a:r>
              <a:rPr lang="en-GB" sz="3200" b="1" i="1" dirty="0">
                <a:latin typeface="Bookman Old Style" panose="02050604050505020204" pitchFamily="18" charset="0"/>
              </a:rPr>
              <a:t>’</a:t>
            </a:r>
            <a:r>
              <a:rPr lang="en-GB" sz="3200" b="1" dirty="0">
                <a:latin typeface="Bookman Old Style" panose="02050604050505020204" pitchFamily="18" charset="0"/>
              </a:rPr>
              <a:t>. </a:t>
            </a:r>
            <a:endParaRPr lang="en-NG" sz="1050" dirty="0"/>
          </a:p>
        </p:txBody>
      </p:sp>
      <p:grpSp>
        <p:nvGrpSpPr>
          <p:cNvPr id="21" name="Group 20">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3688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45E14-9735-1A42-8572-D1BD3F863EBA}"/>
              </a:ext>
            </a:extLst>
          </p:cNvPr>
          <p:cNvSpPr>
            <a:spLocks noGrp="1"/>
          </p:cNvSpPr>
          <p:nvPr>
            <p:ph type="title"/>
          </p:nvPr>
        </p:nvSpPr>
        <p:spPr>
          <a:xfrm>
            <a:off x="4752986" y="-11471"/>
            <a:ext cx="8053497" cy="1339155"/>
          </a:xfrm>
        </p:spPr>
        <p:txBody>
          <a:bodyPr anchor="b">
            <a:normAutofit/>
          </a:bodyPr>
          <a:lstStyle/>
          <a:p>
            <a:pPr>
              <a:lnSpc>
                <a:spcPct val="110000"/>
              </a:lnSpc>
            </a:pPr>
            <a:r>
              <a:rPr lang="en-GB" sz="3400" b="1" dirty="0"/>
              <a:t>Christian Social Responsibility</a:t>
            </a:r>
            <a:br>
              <a:rPr lang="en-NG" sz="3400" dirty="0"/>
            </a:br>
            <a:endParaRPr lang="en-NG" sz="3400" dirty="0"/>
          </a:p>
        </p:txBody>
      </p:sp>
      <p:sp>
        <p:nvSpPr>
          <p:cNvPr id="11" name="Freeform: Shape 10">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20205" y="282549"/>
            <a:ext cx="4804791" cy="5996172"/>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2">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797331" y="484048"/>
            <a:ext cx="4559211" cy="5812845"/>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547B165-F4CC-C84F-929D-C85C1D539CB0}"/>
              </a:ext>
            </a:extLst>
          </p:cNvPr>
          <p:cNvPicPr>
            <a:picLocks noChangeAspect="1"/>
          </p:cNvPicPr>
          <p:nvPr/>
        </p:nvPicPr>
        <p:blipFill rotWithShape="1">
          <a:blip r:embed="rId3">
            <a:alphaModFix amt="83000"/>
            <a:extLst>
              <a:ext uri="{28A0092B-C50C-407E-A947-70E740481C1C}">
                <a14:useLocalDpi xmlns:a14="http://schemas.microsoft.com/office/drawing/2010/main" val="0"/>
              </a:ext>
            </a:extLst>
          </a:blip>
          <a:srcRect l="10498" r="11068" b="-1"/>
          <a:stretch/>
        </p:blipFill>
        <p:spPr>
          <a:xfrm rot="21358242">
            <a:off x="796624" y="485640"/>
            <a:ext cx="4559211" cy="5812845"/>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15" name="Freeform: Shape 14">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41094" y="481082"/>
            <a:ext cx="4167630" cy="4858042"/>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1985843" y="-199894"/>
            <a:ext cx="444795" cy="151635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232395" y="1203837"/>
            <a:ext cx="4099496" cy="5072884"/>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0C69D5-24F9-0B4F-8875-408E9E5B6721}"/>
              </a:ext>
            </a:extLst>
          </p:cNvPr>
          <p:cNvSpPr>
            <a:spLocks noGrp="1"/>
          </p:cNvSpPr>
          <p:nvPr>
            <p:ph idx="1"/>
          </p:nvPr>
        </p:nvSpPr>
        <p:spPr>
          <a:xfrm>
            <a:off x="5367469" y="985838"/>
            <a:ext cx="6824531" cy="5771381"/>
          </a:xfrm>
        </p:spPr>
        <p:txBody>
          <a:bodyPr>
            <a:normAutofit lnSpcReduction="10000"/>
          </a:bodyPr>
          <a:lstStyle/>
          <a:p>
            <a:pPr marL="0" indent="0" algn="just">
              <a:lnSpc>
                <a:spcPct val="150000"/>
              </a:lnSpc>
              <a:buNone/>
            </a:pPr>
            <a:r>
              <a:rPr lang="en-GB" sz="3600" b="1" dirty="0">
                <a:latin typeface="Bookman Old Style" panose="02050604050505020204" pitchFamily="18" charset="0"/>
              </a:rPr>
              <a:t>During our research, we discovered that the oldest company in the world ‘Kongo Gumi Construction’ is less than 2000 years old, and was incorporated in 570 AD. </a:t>
            </a:r>
          </a:p>
          <a:p>
            <a:pPr>
              <a:lnSpc>
                <a:spcPct val="110000"/>
              </a:lnSpc>
            </a:pPr>
            <a:endParaRPr lang="en-NG" sz="900" dirty="0"/>
          </a:p>
        </p:txBody>
      </p:sp>
      <p:grpSp>
        <p:nvGrpSpPr>
          <p:cNvPr id="21" name="Group 20">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2044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45E14-9735-1A42-8572-D1BD3F863EBA}"/>
              </a:ext>
            </a:extLst>
          </p:cNvPr>
          <p:cNvSpPr>
            <a:spLocks noGrp="1"/>
          </p:cNvSpPr>
          <p:nvPr>
            <p:ph type="title"/>
          </p:nvPr>
        </p:nvSpPr>
        <p:spPr>
          <a:xfrm>
            <a:off x="4752986" y="-11471"/>
            <a:ext cx="8053497" cy="1339155"/>
          </a:xfrm>
        </p:spPr>
        <p:txBody>
          <a:bodyPr anchor="b">
            <a:normAutofit/>
          </a:bodyPr>
          <a:lstStyle/>
          <a:p>
            <a:pPr>
              <a:lnSpc>
                <a:spcPct val="110000"/>
              </a:lnSpc>
            </a:pPr>
            <a:r>
              <a:rPr lang="en-GB" sz="3400" b="1" dirty="0"/>
              <a:t>Christian Social Responsibility</a:t>
            </a:r>
            <a:br>
              <a:rPr lang="en-NG" sz="3400" dirty="0"/>
            </a:br>
            <a:endParaRPr lang="en-NG" sz="3400" dirty="0"/>
          </a:p>
        </p:txBody>
      </p:sp>
      <p:sp>
        <p:nvSpPr>
          <p:cNvPr id="11" name="Freeform: Shape 10">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20205" y="282549"/>
            <a:ext cx="4804791" cy="5996172"/>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2">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797331" y="484048"/>
            <a:ext cx="4559211" cy="5812845"/>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547B165-F4CC-C84F-929D-C85C1D539CB0}"/>
              </a:ext>
            </a:extLst>
          </p:cNvPr>
          <p:cNvPicPr>
            <a:picLocks noChangeAspect="1"/>
          </p:cNvPicPr>
          <p:nvPr/>
        </p:nvPicPr>
        <p:blipFill rotWithShape="1">
          <a:blip r:embed="rId3">
            <a:alphaModFix amt="83000"/>
            <a:extLst>
              <a:ext uri="{28A0092B-C50C-407E-A947-70E740481C1C}">
                <a14:useLocalDpi xmlns:a14="http://schemas.microsoft.com/office/drawing/2010/main" val="0"/>
              </a:ext>
            </a:extLst>
          </a:blip>
          <a:srcRect l="10498" r="11068" b="-1"/>
          <a:stretch/>
        </p:blipFill>
        <p:spPr>
          <a:xfrm rot="21358242">
            <a:off x="796624" y="485640"/>
            <a:ext cx="4559211" cy="5812845"/>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15" name="Freeform: Shape 14">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41094" y="481082"/>
            <a:ext cx="4167630" cy="4858042"/>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1985843" y="-199894"/>
            <a:ext cx="444795" cy="151635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232395" y="1203837"/>
            <a:ext cx="4099496" cy="5072884"/>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0C69D5-24F9-0B4F-8875-408E9E5B6721}"/>
              </a:ext>
            </a:extLst>
          </p:cNvPr>
          <p:cNvSpPr>
            <a:spLocks noGrp="1"/>
          </p:cNvSpPr>
          <p:nvPr>
            <p:ph idx="1"/>
          </p:nvPr>
        </p:nvSpPr>
        <p:spPr>
          <a:xfrm>
            <a:off x="5367469" y="985838"/>
            <a:ext cx="6824531" cy="5771381"/>
          </a:xfrm>
        </p:spPr>
        <p:txBody>
          <a:bodyPr>
            <a:normAutofit lnSpcReduction="10000"/>
          </a:bodyPr>
          <a:lstStyle/>
          <a:p>
            <a:pPr marL="0" indent="0" algn="just">
              <a:lnSpc>
                <a:spcPct val="150000"/>
              </a:lnSpc>
              <a:buNone/>
            </a:pPr>
            <a:r>
              <a:rPr lang="en-GB" sz="2800" b="1" dirty="0">
                <a:latin typeface="Bookman Old Style" panose="02050604050505020204" pitchFamily="18" charset="0"/>
              </a:rPr>
              <a:t>The word ‘company’ has its roots in two Latin words ‘Com’ &amp; ‘panies’, which means breaking bread together, thereby showing that the origin of CSR has communal or social connotation which speaks of the way of life of the early Christians (Leviticus 25:35).</a:t>
            </a:r>
            <a:endParaRPr lang="en-NG" sz="1050" dirty="0"/>
          </a:p>
        </p:txBody>
      </p:sp>
      <p:grpSp>
        <p:nvGrpSpPr>
          <p:cNvPr id="21" name="Group 20">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5705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45E14-9735-1A42-8572-D1BD3F863EBA}"/>
              </a:ext>
            </a:extLst>
          </p:cNvPr>
          <p:cNvSpPr>
            <a:spLocks noGrp="1"/>
          </p:cNvSpPr>
          <p:nvPr>
            <p:ph type="title"/>
          </p:nvPr>
        </p:nvSpPr>
        <p:spPr>
          <a:xfrm>
            <a:off x="4752986" y="-11471"/>
            <a:ext cx="8053497" cy="1339155"/>
          </a:xfrm>
        </p:spPr>
        <p:txBody>
          <a:bodyPr anchor="b">
            <a:normAutofit/>
          </a:bodyPr>
          <a:lstStyle/>
          <a:p>
            <a:pPr>
              <a:lnSpc>
                <a:spcPct val="110000"/>
              </a:lnSpc>
            </a:pPr>
            <a:r>
              <a:rPr lang="en-GB" sz="3400" b="1" dirty="0"/>
              <a:t>Christian Social Responsibility</a:t>
            </a:r>
            <a:br>
              <a:rPr lang="en-NG" sz="3400" dirty="0"/>
            </a:br>
            <a:endParaRPr lang="en-NG" sz="3400" dirty="0"/>
          </a:p>
        </p:txBody>
      </p:sp>
      <p:sp>
        <p:nvSpPr>
          <p:cNvPr id="11" name="Freeform: Shape 10">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20205" y="282549"/>
            <a:ext cx="4804791" cy="5996172"/>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2">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797331" y="484048"/>
            <a:ext cx="4559211" cy="5812845"/>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547B165-F4CC-C84F-929D-C85C1D539CB0}"/>
              </a:ext>
            </a:extLst>
          </p:cNvPr>
          <p:cNvPicPr>
            <a:picLocks noChangeAspect="1"/>
          </p:cNvPicPr>
          <p:nvPr/>
        </p:nvPicPr>
        <p:blipFill rotWithShape="1">
          <a:blip r:embed="rId3">
            <a:alphaModFix amt="83000"/>
            <a:extLst>
              <a:ext uri="{28A0092B-C50C-407E-A947-70E740481C1C}">
                <a14:useLocalDpi xmlns:a14="http://schemas.microsoft.com/office/drawing/2010/main" val="0"/>
              </a:ext>
            </a:extLst>
          </a:blip>
          <a:srcRect l="10498" r="11068" b="-1"/>
          <a:stretch/>
        </p:blipFill>
        <p:spPr>
          <a:xfrm rot="21358242">
            <a:off x="796624" y="485640"/>
            <a:ext cx="4559211" cy="5812845"/>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15" name="Freeform: Shape 14">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41094" y="481082"/>
            <a:ext cx="4167630" cy="4858042"/>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1985843" y="-199894"/>
            <a:ext cx="444795" cy="151635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232395" y="1203837"/>
            <a:ext cx="4099496" cy="5072884"/>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0C69D5-24F9-0B4F-8875-408E9E5B6721}"/>
              </a:ext>
            </a:extLst>
          </p:cNvPr>
          <p:cNvSpPr>
            <a:spLocks noGrp="1"/>
          </p:cNvSpPr>
          <p:nvPr>
            <p:ph idx="1"/>
          </p:nvPr>
        </p:nvSpPr>
        <p:spPr>
          <a:xfrm>
            <a:off x="5367469" y="985838"/>
            <a:ext cx="6824531" cy="5771381"/>
          </a:xfrm>
        </p:spPr>
        <p:txBody>
          <a:bodyPr>
            <a:normAutofit lnSpcReduction="10000"/>
          </a:bodyPr>
          <a:lstStyle/>
          <a:p>
            <a:pPr marL="0" indent="0" algn="just">
              <a:lnSpc>
                <a:spcPct val="150000"/>
              </a:lnSpc>
              <a:buNone/>
            </a:pPr>
            <a:r>
              <a:rPr lang="en-GB" sz="2800" b="1" dirty="0">
                <a:latin typeface="Bookman Old Style" panose="02050604050505020204" pitchFamily="18" charset="0"/>
              </a:rPr>
              <a:t>We pushed this acronym and now it is widely accepted that the appropriate meaning of C.S.R should be ‘Christian Social Responsibility’. This concept has now been utilized both in research, at the doctorate level and in the Consulting sector by Alder Consulting.</a:t>
            </a:r>
            <a:endParaRPr lang="en-NG" sz="2800" b="1" dirty="0">
              <a:latin typeface="Bookman Old Style" panose="02050604050505020204" pitchFamily="18" charset="0"/>
            </a:endParaRPr>
          </a:p>
          <a:p>
            <a:pPr>
              <a:lnSpc>
                <a:spcPct val="110000"/>
              </a:lnSpc>
            </a:pPr>
            <a:endParaRPr lang="en-NG" sz="900" dirty="0"/>
          </a:p>
        </p:txBody>
      </p:sp>
      <p:grpSp>
        <p:nvGrpSpPr>
          <p:cNvPr id="21" name="Group 20">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1553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F9F56E-5A69-4F79-A578-5963B46C1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95A08-DF77-CC4F-8C61-77C8AC4C6610}"/>
              </a:ext>
            </a:extLst>
          </p:cNvPr>
          <p:cNvSpPr>
            <a:spLocks noGrp="1"/>
          </p:cNvSpPr>
          <p:nvPr>
            <p:ph type="title"/>
          </p:nvPr>
        </p:nvSpPr>
        <p:spPr>
          <a:xfrm>
            <a:off x="1219199" y="365125"/>
            <a:ext cx="5509684" cy="1578930"/>
          </a:xfrm>
        </p:spPr>
        <p:txBody>
          <a:bodyPr>
            <a:normAutofit/>
          </a:bodyPr>
          <a:lstStyle/>
          <a:p>
            <a:r>
              <a:rPr lang="en-GB" b="1" dirty="0"/>
              <a:t>What is CSR?</a:t>
            </a:r>
            <a:br>
              <a:rPr lang="en-NG" dirty="0"/>
            </a:br>
            <a:endParaRPr lang="en-NG" dirty="0"/>
          </a:p>
        </p:txBody>
      </p:sp>
      <p:sp>
        <p:nvSpPr>
          <p:cNvPr id="3" name="Content Placeholder 2">
            <a:extLst>
              <a:ext uri="{FF2B5EF4-FFF2-40B4-BE49-F238E27FC236}">
                <a16:creationId xmlns:a16="http://schemas.microsoft.com/office/drawing/2014/main" id="{3301F24E-A4F6-064D-8CBA-A47EB906776F}"/>
              </a:ext>
            </a:extLst>
          </p:cNvPr>
          <p:cNvSpPr>
            <a:spLocks noGrp="1"/>
          </p:cNvSpPr>
          <p:nvPr>
            <p:ph idx="1"/>
          </p:nvPr>
        </p:nvSpPr>
        <p:spPr>
          <a:xfrm>
            <a:off x="403925" y="1549953"/>
            <a:ext cx="6660473" cy="5117164"/>
          </a:xfrm>
        </p:spPr>
        <p:txBody>
          <a:bodyPr>
            <a:normAutofit lnSpcReduction="10000"/>
          </a:bodyPr>
          <a:lstStyle/>
          <a:p>
            <a:pPr marL="0" indent="0">
              <a:lnSpc>
                <a:spcPct val="150000"/>
              </a:lnSpc>
              <a:buNone/>
            </a:pPr>
            <a:r>
              <a:rPr lang="en-GB" sz="3200" b="1" dirty="0"/>
              <a:t>Christian Social Responsibility is a faith-based obligation to meet societal needs through the demonstration of love that positively impacts communities and individuals. </a:t>
            </a:r>
            <a:endParaRPr lang="en-NG" sz="3200" b="1" dirty="0"/>
          </a:p>
        </p:txBody>
      </p:sp>
      <p:sp>
        <p:nvSpPr>
          <p:cNvPr id="12" name="Rectangle 13">
            <a:extLst>
              <a:ext uri="{FF2B5EF4-FFF2-40B4-BE49-F238E27FC236}">
                <a16:creationId xmlns:a16="http://schemas.microsoft.com/office/drawing/2014/main" id="{E99323BC-1B70-447E-A2E4-BD7851671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245">
            <a:off x="7357309" y="579304"/>
            <a:ext cx="4207231" cy="5687459"/>
          </a:xfrm>
          <a:custGeom>
            <a:avLst/>
            <a:gdLst>
              <a:gd name="connsiteX0" fmla="*/ 0 w 4212976"/>
              <a:gd name="connsiteY0" fmla="*/ 0 h 5687201"/>
              <a:gd name="connsiteX1" fmla="*/ 4212976 w 4212976"/>
              <a:gd name="connsiteY1" fmla="*/ 0 h 5687201"/>
              <a:gd name="connsiteX2" fmla="*/ 4212976 w 4212976"/>
              <a:gd name="connsiteY2" fmla="*/ 5687201 h 5687201"/>
              <a:gd name="connsiteX3" fmla="*/ 0 w 4212976"/>
              <a:gd name="connsiteY3" fmla="*/ 5687201 h 5687201"/>
              <a:gd name="connsiteX4" fmla="*/ 0 w 4212976"/>
              <a:gd name="connsiteY4" fmla="*/ 0 h 5687201"/>
              <a:gd name="connsiteX0" fmla="*/ 0 w 4212976"/>
              <a:gd name="connsiteY0" fmla="*/ 0 h 5687201"/>
              <a:gd name="connsiteX1" fmla="*/ 4212976 w 4212976"/>
              <a:gd name="connsiteY1" fmla="*/ 0 h 5687201"/>
              <a:gd name="connsiteX2" fmla="*/ 4212976 w 4212976"/>
              <a:gd name="connsiteY2" fmla="*/ 5687201 h 5687201"/>
              <a:gd name="connsiteX3" fmla="*/ 22981 w 4212976"/>
              <a:gd name="connsiteY3" fmla="*/ 5686169 h 5687201"/>
              <a:gd name="connsiteX4" fmla="*/ 0 w 4212976"/>
              <a:gd name="connsiteY4" fmla="*/ 0 h 5687201"/>
              <a:gd name="connsiteX0" fmla="*/ 0 w 4207231"/>
              <a:gd name="connsiteY0" fmla="*/ 0 h 5687459"/>
              <a:gd name="connsiteX1" fmla="*/ 4207231 w 4207231"/>
              <a:gd name="connsiteY1" fmla="*/ 258 h 5687459"/>
              <a:gd name="connsiteX2" fmla="*/ 4207231 w 4207231"/>
              <a:gd name="connsiteY2" fmla="*/ 5687459 h 5687459"/>
              <a:gd name="connsiteX3" fmla="*/ 17236 w 4207231"/>
              <a:gd name="connsiteY3" fmla="*/ 5686427 h 5687459"/>
              <a:gd name="connsiteX4" fmla="*/ 0 w 4207231"/>
              <a:gd name="connsiteY4" fmla="*/ 0 h 568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231" h="5687459">
                <a:moveTo>
                  <a:pt x="0" y="0"/>
                </a:moveTo>
                <a:lnTo>
                  <a:pt x="4207231" y="258"/>
                </a:lnTo>
                <a:lnTo>
                  <a:pt x="4207231" y="5687459"/>
                </a:lnTo>
                <a:lnTo>
                  <a:pt x="17236" y="5686427"/>
                </a:lnTo>
                <a:cubicBezTo>
                  <a:pt x="9576" y="3791037"/>
                  <a:pt x="7660" y="1895390"/>
                  <a:pt x="0" y="0"/>
                </a:cubicBezTo>
                <a:close/>
              </a:path>
            </a:pathLst>
          </a:cu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FFF5263-8C19-4573-8C94-FC74D1ED1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1469">
            <a:off x="7347250" y="569415"/>
            <a:ext cx="4259614" cy="5705181"/>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 name="connsiteX0" fmla="*/ 303549 w 4553570"/>
              <a:gd name="connsiteY0" fmla="*/ 0 h 5549951"/>
              <a:gd name="connsiteX1" fmla="*/ 3305735 w 4553570"/>
              <a:gd name="connsiteY1" fmla="*/ 171842 h 5549951"/>
              <a:gd name="connsiteX2" fmla="*/ 4134546 w 4553570"/>
              <a:gd name="connsiteY2" fmla="*/ 226950 h 5549951"/>
              <a:gd name="connsiteX3" fmla="*/ 4507740 w 4553570"/>
              <a:gd name="connsiteY3" fmla="*/ 247374 h 5549951"/>
              <a:gd name="connsiteX4" fmla="*/ 4535619 w 4553570"/>
              <a:gd name="connsiteY4" fmla="*/ 269179 h 5549951"/>
              <a:gd name="connsiteX5" fmla="*/ 4533845 w 4553570"/>
              <a:gd name="connsiteY5" fmla="*/ 300930 h 5549951"/>
              <a:gd name="connsiteX6" fmla="*/ 4536767 w 4553570"/>
              <a:gd name="connsiteY6" fmla="*/ 302647 h 5549951"/>
              <a:gd name="connsiteX7" fmla="*/ 4553193 w 4553570"/>
              <a:gd name="connsiteY7" fmla="*/ 334222 h 5549951"/>
              <a:gd name="connsiteX8" fmla="*/ 4530932 w 4553570"/>
              <a:gd name="connsiteY8" fmla="*/ 391868 h 5549951"/>
              <a:gd name="connsiteX9" fmla="*/ 4527444 w 4553570"/>
              <a:gd name="connsiteY9" fmla="*/ 415489 h 5549951"/>
              <a:gd name="connsiteX10" fmla="*/ 4522339 w 4553570"/>
              <a:gd name="connsiteY10" fmla="*/ 506828 h 5549951"/>
              <a:gd name="connsiteX11" fmla="*/ 4521689 w 4553570"/>
              <a:gd name="connsiteY11" fmla="*/ 553245 h 5549951"/>
              <a:gd name="connsiteX12" fmla="*/ 4518590 w 4553570"/>
              <a:gd name="connsiteY12" fmla="*/ 581709 h 5549951"/>
              <a:gd name="connsiteX13" fmla="*/ 4517921 w 4553570"/>
              <a:gd name="connsiteY13" fmla="*/ 585890 h 5549951"/>
              <a:gd name="connsiteX14" fmla="*/ 4504984 w 4553570"/>
              <a:gd name="connsiteY14" fmla="*/ 817404 h 5549951"/>
              <a:gd name="connsiteX15" fmla="*/ 4506697 w 4553570"/>
              <a:gd name="connsiteY15" fmla="*/ 822238 h 5549951"/>
              <a:gd name="connsiteX16" fmla="*/ 4504546 w 4553570"/>
              <a:gd name="connsiteY16" fmla="*/ 846069 h 5549951"/>
              <a:gd name="connsiteX17" fmla="*/ 4502946 w 4553570"/>
              <a:gd name="connsiteY17" fmla="*/ 853854 h 5549951"/>
              <a:gd name="connsiteX18" fmla="*/ 4496708 w 4553570"/>
              <a:gd name="connsiteY18" fmla="*/ 965485 h 5549951"/>
              <a:gd name="connsiteX19" fmla="*/ 4498785 w 4553570"/>
              <a:gd name="connsiteY19" fmla="*/ 966385 h 5549951"/>
              <a:gd name="connsiteX20" fmla="*/ 4502904 w 4553570"/>
              <a:gd name="connsiteY20" fmla="*/ 1002567 h 5549951"/>
              <a:gd name="connsiteX21" fmla="*/ 4498106 w 4553570"/>
              <a:gd name="connsiteY21" fmla="*/ 1101094 h 5549951"/>
              <a:gd name="connsiteX22" fmla="*/ 4498001 w 4553570"/>
              <a:gd name="connsiteY22" fmla="*/ 1159389 h 5549951"/>
              <a:gd name="connsiteX23" fmla="*/ 4502304 w 4553570"/>
              <a:gd name="connsiteY23" fmla="*/ 1180505 h 5549951"/>
              <a:gd name="connsiteX24" fmla="*/ 4505394 w 4553570"/>
              <a:gd name="connsiteY24" fmla="*/ 1210687 h 5549951"/>
              <a:gd name="connsiteX25" fmla="*/ 4514211 w 4553570"/>
              <a:gd name="connsiteY25" fmla="*/ 1263157 h 5549951"/>
              <a:gd name="connsiteX26" fmla="*/ 4516488 w 4553570"/>
              <a:gd name="connsiteY26" fmla="*/ 1313374 h 5549951"/>
              <a:gd name="connsiteX27" fmla="*/ 4515608 w 4553570"/>
              <a:gd name="connsiteY27" fmla="*/ 1347004 h 5549951"/>
              <a:gd name="connsiteX28" fmla="*/ 4515145 w 4553570"/>
              <a:gd name="connsiteY28" fmla="*/ 1351864 h 5549951"/>
              <a:gd name="connsiteX29" fmla="*/ 4506026 w 4553570"/>
              <a:gd name="connsiteY29" fmla="*/ 1391762 h 5549951"/>
              <a:gd name="connsiteX30" fmla="*/ 4509290 w 4553570"/>
              <a:gd name="connsiteY30" fmla="*/ 1395707 h 5549951"/>
              <a:gd name="connsiteX31" fmla="*/ 4512132 w 4553570"/>
              <a:gd name="connsiteY31" fmla="*/ 1408524 h 5549951"/>
              <a:gd name="connsiteX32" fmla="*/ 4507391 w 4553570"/>
              <a:gd name="connsiteY32" fmla="*/ 1419109 h 5549951"/>
              <a:gd name="connsiteX33" fmla="*/ 4497207 w 4553570"/>
              <a:gd name="connsiteY33" fmla="*/ 1469337 h 5549951"/>
              <a:gd name="connsiteX34" fmla="*/ 4486310 w 4553570"/>
              <a:gd name="connsiteY34" fmla="*/ 1543038 h 5549951"/>
              <a:gd name="connsiteX35" fmla="*/ 4481429 w 4553570"/>
              <a:gd name="connsiteY35" fmla="*/ 1553997 h 5549951"/>
              <a:gd name="connsiteX36" fmla="*/ 4467001 w 4553570"/>
              <a:gd name="connsiteY36" fmla="*/ 1626071 h 5549951"/>
              <a:gd name="connsiteX37" fmla="*/ 4463286 w 4553570"/>
              <a:gd name="connsiteY37" fmla="*/ 1664103 h 5549951"/>
              <a:gd name="connsiteX38" fmla="*/ 4466946 w 4553570"/>
              <a:gd name="connsiteY38" fmla="*/ 1668558 h 5549951"/>
              <a:gd name="connsiteX39" fmla="*/ 4465296 w 4553570"/>
              <a:gd name="connsiteY39" fmla="*/ 1679756 h 5549951"/>
              <a:gd name="connsiteX40" fmla="*/ 4465708 w 4553570"/>
              <a:gd name="connsiteY40" fmla="*/ 1682815 h 5549951"/>
              <a:gd name="connsiteX41" fmla="*/ 4467219 w 4553570"/>
              <a:gd name="connsiteY41" fmla="*/ 1700268 h 5549951"/>
              <a:gd name="connsiteX42" fmla="*/ 4455749 w 4553570"/>
              <a:gd name="connsiteY42" fmla="*/ 1735163 h 5549951"/>
              <a:gd name="connsiteX43" fmla="*/ 4453689 w 4553570"/>
              <a:gd name="connsiteY43" fmla="*/ 1735289 h 5549951"/>
              <a:gd name="connsiteX44" fmla="*/ 4445191 w 4553570"/>
              <a:gd name="connsiteY44" fmla="*/ 1887374 h 5549951"/>
              <a:gd name="connsiteX45" fmla="*/ 4453882 w 4553570"/>
              <a:gd name="connsiteY45" fmla="*/ 1911536 h 5549951"/>
              <a:gd name="connsiteX46" fmla="*/ 4456160 w 4553570"/>
              <a:gd name="connsiteY46" fmla="*/ 1961755 h 5549951"/>
              <a:gd name="connsiteX47" fmla="*/ 4455279 w 4553570"/>
              <a:gd name="connsiteY47" fmla="*/ 1995384 h 5549951"/>
              <a:gd name="connsiteX48" fmla="*/ 4454817 w 4553570"/>
              <a:gd name="connsiteY48" fmla="*/ 2000244 h 5549951"/>
              <a:gd name="connsiteX49" fmla="*/ 4445697 w 4553570"/>
              <a:gd name="connsiteY49" fmla="*/ 2040142 h 5549951"/>
              <a:gd name="connsiteX50" fmla="*/ 4448962 w 4553570"/>
              <a:gd name="connsiteY50" fmla="*/ 2044087 h 5549951"/>
              <a:gd name="connsiteX51" fmla="*/ 4451803 w 4553570"/>
              <a:gd name="connsiteY51" fmla="*/ 2056904 h 5549951"/>
              <a:gd name="connsiteX52" fmla="*/ 4447062 w 4553570"/>
              <a:gd name="connsiteY52" fmla="*/ 2067489 h 5549951"/>
              <a:gd name="connsiteX53" fmla="*/ 4436878 w 4553570"/>
              <a:gd name="connsiteY53" fmla="*/ 2117719 h 5549951"/>
              <a:gd name="connsiteX54" fmla="*/ 4429547 w 4553570"/>
              <a:gd name="connsiteY54" fmla="*/ 2167300 h 5549951"/>
              <a:gd name="connsiteX55" fmla="*/ 4373464 w 4553570"/>
              <a:gd name="connsiteY55" fmla="*/ 3223633 h 5549951"/>
              <a:gd name="connsiteX56" fmla="*/ 4360678 w 4553570"/>
              <a:gd name="connsiteY56" fmla="*/ 3477281 h 5549951"/>
              <a:gd name="connsiteX57" fmla="*/ 4349593 w 4553570"/>
              <a:gd name="connsiteY57" fmla="*/ 3639984 h 5549951"/>
              <a:gd name="connsiteX58" fmla="*/ 4258832 w 4553570"/>
              <a:gd name="connsiteY58" fmla="*/ 5278921 h 5549951"/>
              <a:gd name="connsiteX59" fmla="*/ 4264130 w 4553570"/>
              <a:gd name="connsiteY59" fmla="*/ 5315626 h 5549951"/>
              <a:gd name="connsiteX60" fmla="*/ 4267664 w 4553570"/>
              <a:gd name="connsiteY60" fmla="*/ 5350090 h 5549951"/>
              <a:gd name="connsiteX61" fmla="*/ 4270496 w 4553570"/>
              <a:gd name="connsiteY61" fmla="*/ 5450399 h 5549951"/>
              <a:gd name="connsiteX62" fmla="*/ 4251939 w 4553570"/>
              <a:gd name="connsiteY62" fmla="*/ 5484804 h 5549951"/>
              <a:gd name="connsiteX63" fmla="*/ 4247287 w 4553570"/>
              <a:gd name="connsiteY63" fmla="*/ 5487504 h 5549951"/>
              <a:gd name="connsiteX64" fmla="*/ 4243830 w 4553570"/>
              <a:gd name="connsiteY64" fmla="*/ 5549951 h 5549951"/>
              <a:gd name="connsiteX65" fmla="*/ 0 w 4553570"/>
              <a:gd name="connsiteY65" fmla="*/ 5309929 h 5549951"/>
              <a:gd name="connsiteX66" fmla="*/ 4447 w 4553570"/>
              <a:gd name="connsiteY66" fmla="*/ 5239903 h 5549951"/>
              <a:gd name="connsiteX67" fmla="*/ 8667 w 4553570"/>
              <a:gd name="connsiteY67" fmla="*/ 5233298 h 5549951"/>
              <a:gd name="connsiteX68" fmla="*/ 8936 w 4553570"/>
              <a:gd name="connsiteY68" fmla="*/ 5230552 h 5549951"/>
              <a:gd name="connsiteX69" fmla="*/ 9206 w 4553570"/>
              <a:gd name="connsiteY69" fmla="*/ 5227804 h 5549951"/>
              <a:gd name="connsiteX70" fmla="*/ 9743 w 4553570"/>
              <a:gd name="connsiteY70" fmla="*/ 5222308 h 5549951"/>
              <a:gd name="connsiteX71" fmla="*/ 9428 w 4553570"/>
              <a:gd name="connsiteY71" fmla="*/ 5216405 h 5549951"/>
              <a:gd name="connsiteX72" fmla="*/ 8844 w 4553570"/>
              <a:gd name="connsiteY72" fmla="*/ 5213249 h 5549951"/>
              <a:gd name="connsiteX73" fmla="*/ 9113 w 4553570"/>
              <a:gd name="connsiteY73" fmla="*/ 5210500 h 5549951"/>
              <a:gd name="connsiteX74" fmla="*/ 8797 w 4553570"/>
              <a:gd name="connsiteY74" fmla="*/ 5204597 h 5549951"/>
              <a:gd name="connsiteX75" fmla="*/ 8214 w 4553570"/>
              <a:gd name="connsiteY75" fmla="*/ 5201441 h 5549951"/>
              <a:gd name="connsiteX76" fmla="*/ 7584 w 4553570"/>
              <a:gd name="connsiteY76" fmla="*/ 5189632 h 5549951"/>
              <a:gd name="connsiteX77" fmla="*/ 7000 w 4553570"/>
              <a:gd name="connsiteY77" fmla="*/ 5186477 h 5549951"/>
              <a:gd name="connsiteX78" fmla="*/ 7268 w 4553570"/>
              <a:gd name="connsiteY78" fmla="*/ 5183728 h 5549951"/>
              <a:gd name="connsiteX79" fmla="*/ 5833 w 4553570"/>
              <a:gd name="connsiteY79" fmla="*/ 5180163 h 5549951"/>
              <a:gd name="connsiteX80" fmla="*/ 11245 w 4553570"/>
              <a:gd name="connsiteY80" fmla="*/ 5116566 h 5549951"/>
              <a:gd name="connsiteX81" fmla="*/ 78859 w 4553570"/>
              <a:gd name="connsiteY81" fmla="*/ 3839310 h 5549951"/>
              <a:gd name="connsiteX82" fmla="*/ 303549 w 4553570"/>
              <a:gd name="connsiteY82" fmla="*/ 0 h 5549951"/>
              <a:gd name="connsiteX0" fmla="*/ 303617 w 4553638"/>
              <a:gd name="connsiteY0" fmla="*/ 0 h 5549951"/>
              <a:gd name="connsiteX1" fmla="*/ 3305803 w 4553638"/>
              <a:gd name="connsiteY1" fmla="*/ 171842 h 5549951"/>
              <a:gd name="connsiteX2" fmla="*/ 4134614 w 4553638"/>
              <a:gd name="connsiteY2" fmla="*/ 226950 h 5549951"/>
              <a:gd name="connsiteX3" fmla="*/ 4507808 w 4553638"/>
              <a:gd name="connsiteY3" fmla="*/ 247374 h 5549951"/>
              <a:gd name="connsiteX4" fmla="*/ 4535687 w 4553638"/>
              <a:gd name="connsiteY4" fmla="*/ 269179 h 5549951"/>
              <a:gd name="connsiteX5" fmla="*/ 4533913 w 4553638"/>
              <a:gd name="connsiteY5" fmla="*/ 300930 h 5549951"/>
              <a:gd name="connsiteX6" fmla="*/ 4536835 w 4553638"/>
              <a:gd name="connsiteY6" fmla="*/ 302647 h 5549951"/>
              <a:gd name="connsiteX7" fmla="*/ 4553261 w 4553638"/>
              <a:gd name="connsiteY7" fmla="*/ 334222 h 5549951"/>
              <a:gd name="connsiteX8" fmla="*/ 4531000 w 4553638"/>
              <a:gd name="connsiteY8" fmla="*/ 391868 h 5549951"/>
              <a:gd name="connsiteX9" fmla="*/ 4527512 w 4553638"/>
              <a:gd name="connsiteY9" fmla="*/ 415489 h 5549951"/>
              <a:gd name="connsiteX10" fmla="*/ 4522407 w 4553638"/>
              <a:gd name="connsiteY10" fmla="*/ 506828 h 5549951"/>
              <a:gd name="connsiteX11" fmla="*/ 4521757 w 4553638"/>
              <a:gd name="connsiteY11" fmla="*/ 553245 h 5549951"/>
              <a:gd name="connsiteX12" fmla="*/ 4518658 w 4553638"/>
              <a:gd name="connsiteY12" fmla="*/ 581709 h 5549951"/>
              <a:gd name="connsiteX13" fmla="*/ 4517989 w 4553638"/>
              <a:gd name="connsiteY13" fmla="*/ 585890 h 5549951"/>
              <a:gd name="connsiteX14" fmla="*/ 4505052 w 4553638"/>
              <a:gd name="connsiteY14" fmla="*/ 817404 h 5549951"/>
              <a:gd name="connsiteX15" fmla="*/ 4506765 w 4553638"/>
              <a:gd name="connsiteY15" fmla="*/ 822238 h 5549951"/>
              <a:gd name="connsiteX16" fmla="*/ 4504614 w 4553638"/>
              <a:gd name="connsiteY16" fmla="*/ 846069 h 5549951"/>
              <a:gd name="connsiteX17" fmla="*/ 4503014 w 4553638"/>
              <a:gd name="connsiteY17" fmla="*/ 853854 h 5549951"/>
              <a:gd name="connsiteX18" fmla="*/ 4496776 w 4553638"/>
              <a:gd name="connsiteY18" fmla="*/ 965485 h 5549951"/>
              <a:gd name="connsiteX19" fmla="*/ 4498853 w 4553638"/>
              <a:gd name="connsiteY19" fmla="*/ 966385 h 5549951"/>
              <a:gd name="connsiteX20" fmla="*/ 4502972 w 4553638"/>
              <a:gd name="connsiteY20" fmla="*/ 1002567 h 5549951"/>
              <a:gd name="connsiteX21" fmla="*/ 4498174 w 4553638"/>
              <a:gd name="connsiteY21" fmla="*/ 1101094 h 5549951"/>
              <a:gd name="connsiteX22" fmla="*/ 4498069 w 4553638"/>
              <a:gd name="connsiteY22" fmla="*/ 1159389 h 5549951"/>
              <a:gd name="connsiteX23" fmla="*/ 4502372 w 4553638"/>
              <a:gd name="connsiteY23" fmla="*/ 1180505 h 5549951"/>
              <a:gd name="connsiteX24" fmla="*/ 4505462 w 4553638"/>
              <a:gd name="connsiteY24" fmla="*/ 1210687 h 5549951"/>
              <a:gd name="connsiteX25" fmla="*/ 4514279 w 4553638"/>
              <a:gd name="connsiteY25" fmla="*/ 1263157 h 5549951"/>
              <a:gd name="connsiteX26" fmla="*/ 4516556 w 4553638"/>
              <a:gd name="connsiteY26" fmla="*/ 1313374 h 5549951"/>
              <a:gd name="connsiteX27" fmla="*/ 4515676 w 4553638"/>
              <a:gd name="connsiteY27" fmla="*/ 1347004 h 5549951"/>
              <a:gd name="connsiteX28" fmla="*/ 4515213 w 4553638"/>
              <a:gd name="connsiteY28" fmla="*/ 1351864 h 5549951"/>
              <a:gd name="connsiteX29" fmla="*/ 4506094 w 4553638"/>
              <a:gd name="connsiteY29" fmla="*/ 1391762 h 5549951"/>
              <a:gd name="connsiteX30" fmla="*/ 4509358 w 4553638"/>
              <a:gd name="connsiteY30" fmla="*/ 1395707 h 5549951"/>
              <a:gd name="connsiteX31" fmla="*/ 4512200 w 4553638"/>
              <a:gd name="connsiteY31" fmla="*/ 1408524 h 5549951"/>
              <a:gd name="connsiteX32" fmla="*/ 4507459 w 4553638"/>
              <a:gd name="connsiteY32" fmla="*/ 1419109 h 5549951"/>
              <a:gd name="connsiteX33" fmla="*/ 4497275 w 4553638"/>
              <a:gd name="connsiteY33" fmla="*/ 1469337 h 5549951"/>
              <a:gd name="connsiteX34" fmla="*/ 4486378 w 4553638"/>
              <a:gd name="connsiteY34" fmla="*/ 1543038 h 5549951"/>
              <a:gd name="connsiteX35" fmla="*/ 4481497 w 4553638"/>
              <a:gd name="connsiteY35" fmla="*/ 1553997 h 5549951"/>
              <a:gd name="connsiteX36" fmla="*/ 4467069 w 4553638"/>
              <a:gd name="connsiteY36" fmla="*/ 1626071 h 5549951"/>
              <a:gd name="connsiteX37" fmla="*/ 4463354 w 4553638"/>
              <a:gd name="connsiteY37" fmla="*/ 1664103 h 5549951"/>
              <a:gd name="connsiteX38" fmla="*/ 4467014 w 4553638"/>
              <a:gd name="connsiteY38" fmla="*/ 1668558 h 5549951"/>
              <a:gd name="connsiteX39" fmla="*/ 4465364 w 4553638"/>
              <a:gd name="connsiteY39" fmla="*/ 1679756 h 5549951"/>
              <a:gd name="connsiteX40" fmla="*/ 4465776 w 4553638"/>
              <a:gd name="connsiteY40" fmla="*/ 1682815 h 5549951"/>
              <a:gd name="connsiteX41" fmla="*/ 4467287 w 4553638"/>
              <a:gd name="connsiteY41" fmla="*/ 1700268 h 5549951"/>
              <a:gd name="connsiteX42" fmla="*/ 4455817 w 4553638"/>
              <a:gd name="connsiteY42" fmla="*/ 1735163 h 5549951"/>
              <a:gd name="connsiteX43" fmla="*/ 4453757 w 4553638"/>
              <a:gd name="connsiteY43" fmla="*/ 1735289 h 5549951"/>
              <a:gd name="connsiteX44" fmla="*/ 4445259 w 4553638"/>
              <a:gd name="connsiteY44" fmla="*/ 1887374 h 5549951"/>
              <a:gd name="connsiteX45" fmla="*/ 4453950 w 4553638"/>
              <a:gd name="connsiteY45" fmla="*/ 1911536 h 5549951"/>
              <a:gd name="connsiteX46" fmla="*/ 4456228 w 4553638"/>
              <a:gd name="connsiteY46" fmla="*/ 1961755 h 5549951"/>
              <a:gd name="connsiteX47" fmla="*/ 4455347 w 4553638"/>
              <a:gd name="connsiteY47" fmla="*/ 1995384 h 5549951"/>
              <a:gd name="connsiteX48" fmla="*/ 4454885 w 4553638"/>
              <a:gd name="connsiteY48" fmla="*/ 2000244 h 5549951"/>
              <a:gd name="connsiteX49" fmla="*/ 4445765 w 4553638"/>
              <a:gd name="connsiteY49" fmla="*/ 2040142 h 5549951"/>
              <a:gd name="connsiteX50" fmla="*/ 4449030 w 4553638"/>
              <a:gd name="connsiteY50" fmla="*/ 2044087 h 5549951"/>
              <a:gd name="connsiteX51" fmla="*/ 4451871 w 4553638"/>
              <a:gd name="connsiteY51" fmla="*/ 2056904 h 5549951"/>
              <a:gd name="connsiteX52" fmla="*/ 4447130 w 4553638"/>
              <a:gd name="connsiteY52" fmla="*/ 2067489 h 5549951"/>
              <a:gd name="connsiteX53" fmla="*/ 4436946 w 4553638"/>
              <a:gd name="connsiteY53" fmla="*/ 2117719 h 5549951"/>
              <a:gd name="connsiteX54" fmla="*/ 4429615 w 4553638"/>
              <a:gd name="connsiteY54" fmla="*/ 2167300 h 5549951"/>
              <a:gd name="connsiteX55" fmla="*/ 4373532 w 4553638"/>
              <a:gd name="connsiteY55" fmla="*/ 3223633 h 5549951"/>
              <a:gd name="connsiteX56" fmla="*/ 4360746 w 4553638"/>
              <a:gd name="connsiteY56" fmla="*/ 3477281 h 5549951"/>
              <a:gd name="connsiteX57" fmla="*/ 4349661 w 4553638"/>
              <a:gd name="connsiteY57" fmla="*/ 3639984 h 5549951"/>
              <a:gd name="connsiteX58" fmla="*/ 4258900 w 4553638"/>
              <a:gd name="connsiteY58" fmla="*/ 5278921 h 5549951"/>
              <a:gd name="connsiteX59" fmla="*/ 4264198 w 4553638"/>
              <a:gd name="connsiteY59" fmla="*/ 5315626 h 5549951"/>
              <a:gd name="connsiteX60" fmla="*/ 4267732 w 4553638"/>
              <a:gd name="connsiteY60" fmla="*/ 5350090 h 5549951"/>
              <a:gd name="connsiteX61" fmla="*/ 4270564 w 4553638"/>
              <a:gd name="connsiteY61" fmla="*/ 5450399 h 5549951"/>
              <a:gd name="connsiteX62" fmla="*/ 4252007 w 4553638"/>
              <a:gd name="connsiteY62" fmla="*/ 5484804 h 5549951"/>
              <a:gd name="connsiteX63" fmla="*/ 4247355 w 4553638"/>
              <a:gd name="connsiteY63" fmla="*/ 5487504 h 5549951"/>
              <a:gd name="connsiteX64" fmla="*/ 4243898 w 4553638"/>
              <a:gd name="connsiteY64" fmla="*/ 5549951 h 5549951"/>
              <a:gd name="connsiteX65" fmla="*/ 0 w 4553638"/>
              <a:gd name="connsiteY65" fmla="*/ 5315524 h 5549951"/>
              <a:gd name="connsiteX66" fmla="*/ 4515 w 4553638"/>
              <a:gd name="connsiteY66" fmla="*/ 5239903 h 5549951"/>
              <a:gd name="connsiteX67" fmla="*/ 8735 w 4553638"/>
              <a:gd name="connsiteY67" fmla="*/ 5233298 h 5549951"/>
              <a:gd name="connsiteX68" fmla="*/ 9004 w 4553638"/>
              <a:gd name="connsiteY68" fmla="*/ 5230552 h 5549951"/>
              <a:gd name="connsiteX69" fmla="*/ 9274 w 4553638"/>
              <a:gd name="connsiteY69" fmla="*/ 5227804 h 5549951"/>
              <a:gd name="connsiteX70" fmla="*/ 9811 w 4553638"/>
              <a:gd name="connsiteY70" fmla="*/ 5222308 h 5549951"/>
              <a:gd name="connsiteX71" fmla="*/ 9496 w 4553638"/>
              <a:gd name="connsiteY71" fmla="*/ 5216405 h 5549951"/>
              <a:gd name="connsiteX72" fmla="*/ 8912 w 4553638"/>
              <a:gd name="connsiteY72" fmla="*/ 5213249 h 5549951"/>
              <a:gd name="connsiteX73" fmla="*/ 9181 w 4553638"/>
              <a:gd name="connsiteY73" fmla="*/ 5210500 h 5549951"/>
              <a:gd name="connsiteX74" fmla="*/ 8865 w 4553638"/>
              <a:gd name="connsiteY74" fmla="*/ 5204597 h 5549951"/>
              <a:gd name="connsiteX75" fmla="*/ 8282 w 4553638"/>
              <a:gd name="connsiteY75" fmla="*/ 5201441 h 5549951"/>
              <a:gd name="connsiteX76" fmla="*/ 7652 w 4553638"/>
              <a:gd name="connsiteY76" fmla="*/ 5189632 h 5549951"/>
              <a:gd name="connsiteX77" fmla="*/ 7068 w 4553638"/>
              <a:gd name="connsiteY77" fmla="*/ 5186477 h 5549951"/>
              <a:gd name="connsiteX78" fmla="*/ 7336 w 4553638"/>
              <a:gd name="connsiteY78" fmla="*/ 5183728 h 5549951"/>
              <a:gd name="connsiteX79" fmla="*/ 5901 w 4553638"/>
              <a:gd name="connsiteY79" fmla="*/ 5180163 h 5549951"/>
              <a:gd name="connsiteX80" fmla="*/ 11313 w 4553638"/>
              <a:gd name="connsiteY80" fmla="*/ 5116566 h 5549951"/>
              <a:gd name="connsiteX81" fmla="*/ 78927 w 4553638"/>
              <a:gd name="connsiteY81" fmla="*/ 3839310 h 5549951"/>
              <a:gd name="connsiteX82" fmla="*/ 303617 w 4553638"/>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638" h="5549951">
                <a:moveTo>
                  <a:pt x="303617" y="0"/>
                </a:moveTo>
                <a:cubicBezTo>
                  <a:pt x="628364" y="31218"/>
                  <a:pt x="2667304" y="134017"/>
                  <a:pt x="3305803" y="171842"/>
                </a:cubicBezTo>
                <a:lnTo>
                  <a:pt x="4134614" y="226950"/>
                </a:lnTo>
                <a:lnTo>
                  <a:pt x="4507808" y="247374"/>
                </a:lnTo>
                <a:lnTo>
                  <a:pt x="4535687" y="269179"/>
                </a:lnTo>
                <a:cubicBezTo>
                  <a:pt x="4535096" y="279763"/>
                  <a:pt x="4534504" y="290346"/>
                  <a:pt x="4533913" y="300930"/>
                </a:cubicBezTo>
                <a:lnTo>
                  <a:pt x="4536835" y="302647"/>
                </a:lnTo>
                <a:cubicBezTo>
                  <a:pt x="4546433" y="304354"/>
                  <a:pt x="4555631" y="291327"/>
                  <a:pt x="4553261" y="334222"/>
                </a:cubicBezTo>
                <a:cubicBezTo>
                  <a:pt x="4542620" y="354710"/>
                  <a:pt x="4535606" y="373686"/>
                  <a:pt x="4531000" y="391868"/>
                </a:cubicBezTo>
                <a:lnTo>
                  <a:pt x="4527512" y="415489"/>
                </a:lnTo>
                <a:lnTo>
                  <a:pt x="4522407" y="506828"/>
                </a:lnTo>
                <a:cubicBezTo>
                  <a:pt x="4522190" y="522300"/>
                  <a:pt x="4521974" y="537773"/>
                  <a:pt x="4521757" y="553245"/>
                </a:cubicBezTo>
                <a:cubicBezTo>
                  <a:pt x="4521486" y="558170"/>
                  <a:pt x="4520392" y="568699"/>
                  <a:pt x="4518658" y="581709"/>
                </a:cubicBezTo>
                <a:lnTo>
                  <a:pt x="4517989" y="585890"/>
                </a:lnTo>
                <a:lnTo>
                  <a:pt x="4505052" y="817404"/>
                </a:lnTo>
                <a:lnTo>
                  <a:pt x="4506765" y="822238"/>
                </a:lnTo>
                <a:cubicBezTo>
                  <a:pt x="4507267" y="829783"/>
                  <a:pt x="4506186" y="837845"/>
                  <a:pt x="4504614" y="846069"/>
                </a:cubicBezTo>
                <a:lnTo>
                  <a:pt x="4503014" y="853854"/>
                </a:lnTo>
                <a:lnTo>
                  <a:pt x="4496776" y="965485"/>
                </a:lnTo>
                <a:lnTo>
                  <a:pt x="4498853" y="966385"/>
                </a:lnTo>
                <a:cubicBezTo>
                  <a:pt x="4500294" y="972743"/>
                  <a:pt x="4503085" y="980116"/>
                  <a:pt x="4502972" y="1002567"/>
                </a:cubicBezTo>
                <a:cubicBezTo>
                  <a:pt x="4492134" y="1029868"/>
                  <a:pt x="4512590" y="1067217"/>
                  <a:pt x="4498174" y="1101094"/>
                </a:cubicBezTo>
                <a:cubicBezTo>
                  <a:pt x="4494447" y="1113552"/>
                  <a:pt x="4492555" y="1152106"/>
                  <a:pt x="4498069" y="1159389"/>
                </a:cubicBezTo>
                <a:cubicBezTo>
                  <a:pt x="4498884" y="1167426"/>
                  <a:pt x="4496227" y="1176807"/>
                  <a:pt x="4502372" y="1180505"/>
                </a:cubicBezTo>
                <a:cubicBezTo>
                  <a:pt x="4509671" y="1186625"/>
                  <a:pt x="4496190" y="1214705"/>
                  <a:pt x="4505462" y="1210687"/>
                </a:cubicBezTo>
                <a:cubicBezTo>
                  <a:pt x="4496186" y="1230628"/>
                  <a:pt x="4511297" y="1246424"/>
                  <a:pt x="4514279" y="1263157"/>
                </a:cubicBezTo>
                <a:lnTo>
                  <a:pt x="4516556" y="1313374"/>
                </a:lnTo>
                <a:cubicBezTo>
                  <a:pt x="4516263" y="1324584"/>
                  <a:pt x="4515969" y="1335794"/>
                  <a:pt x="4515676" y="1347004"/>
                </a:cubicBezTo>
                <a:cubicBezTo>
                  <a:pt x="4515522" y="1348624"/>
                  <a:pt x="4515367" y="1350244"/>
                  <a:pt x="4515213" y="1351864"/>
                </a:cubicBezTo>
                <a:lnTo>
                  <a:pt x="4506094" y="1391762"/>
                </a:lnTo>
                <a:cubicBezTo>
                  <a:pt x="4507300" y="1392770"/>
                  <a:pt x="4508402" y="1394098"/>
                  <a:pt x="4509358" y="1395707"/>
                </a:cubicBezTo>
                <a:lnTo>
                  <a:pt x="4512200" y="1408524"/>
                </a:lnTo>
                <a:lnTo>
                  <a:pt x="4507459" y="1419109"/>
                </a:lnTo>
                <a:lnTo>
                  <a:pt x="4497275" y="1469337"/>
                </a:lnTo>
                <a:lnTo>
                  <a:pt x="4486378" y="1543038"/>
                </a:lnTo>
                <a:lnTo>
                  <a:pt x="4481497" y="1553997"/>
                </a:lnTo>
                <a:cubicBezTo>
                  <a:pt x="4475406" y="1579288"/>
                  <a:pt x="4478554" y="1610368"/>
                  <a:pt x="4467069" y="1626071"/>
                </a:cubicBezTo>
                <a:lnTo>
                  <a:pt x="4463354" y="1664103"/>
                </a:lnTo>
                <a:lnTo>
                  <a:pt x="4467014" y="1668558"/>
                </a:lnTo>
                <a:lnTo>
                  <a:pt x="4465364" y="1679756"/>
                </a:lnTo>
                <a:cubicBezTo>
                  <a:pt x="4465501" y="1680776"/>
                  <a:pt x="4465639" y="1681795"/>
                  <a:pt x="4465776" y="1682815"/>
                </a:cubicBezTo>
                <a:cubicBezTo>
                  <a:pt x="4466583" y="1688654"/>
                  <a:pt x="4467240" y="1694439"/>
                  <a:pt x="4467287" y="1700268"/>
                </a:cubicBezTo>
                <a:cubicBezTo>
                  <a:pt x="4452715" y="1697000"/>
                  <a:pt x="4458424" y="1726126"/>
                  <a:pt x="4455817" y="1735163"/>
                </a:cubicBezTo>
                <a:lnTo>
                  <a:pt x="4453757" y="1735289"/>
                </a:lnTo>
                <a:lnTo>
                  <a:pt x="4445259" y="1887374"/>
                </a:lnTo>
                <a:lnTo>
                  <a:pt x="4453950" y="1911536"/>
                </a:lnTo>
                <a:cubicBezTo>
                  <a:pt x="4454709" y="1928276"/>
                  <a:pt x="4455469" y="1945015"/>
                  <a:pt x="4456228" y="1961755"/>
                </a:cubicBezTo>
                <a:cubicBezTo>
                  <a:pt x="4455934" y="1972965"/>
                  <a:pt x="4455641" y="1984174"/>
                  <a:pt x="4455347" y="1995384"/>
                </a:cubicBezTo>
                <a:lnTo>
                  <a:pt x="4454885" y="2000244"/>
                </a:lnTo>
                <a:lnTo>
                  <a:pt x="4445765" y="2040142"/>
                </a:lnTo>
                <a:cubicBezTo>
                  <a:pt x="4446972" y="2041150"/>
                  <a:pt x="4448073" y="2042479"/>
                  <a:pt x="4449030" y="2044087"/>
                </a:cubicBezTo>
                <a:lnTo>
                  <a:pt x="4451871" y="2056904"/>
                </a:lnTo>
                <a:lnTo>
                  <a:pt x="4447130" y="2067489"/>
                </a:lnTo>
                <a:lnTo>
                  <a:pt x="4436946" y="2117719"/>
                </a:lnTo>
                <a:lnTo>
                  <a:pt x="4429615" y="2167300"/>
                </a:lnTo>
                <a:cubicBezTo>
                  <a:pt x="4410921" y="2519411"/>
                  <a:pt x="4377147" y="2876607"/>
                  <a:pt x="4373532" y="3223633"/>
                </a:cubicBezTo>
                <a:cubicBezTo>
                  <a:pt x="4370580" y="3302336"/>
                  <a:pt x="4363697" y="3398578"/>
                  <a:pt x="4360746" y="3477281"/>
                </a:cubicBezTo>
                <a:cubicBezTo>
                  <a:pt x="4367353" y="3471365"/>
                  <a:pt x="4356962" y="3621544"/>
                  <a:pt x="4349661" y="3639984"/>
                </a:cubicBezTo>
                <a:lnTo>
                  <a:pt x="4258900" y="5278921"/>
                </a:lnTo>
                <a:lnTo>
                  <a:pt x="4264198" y="5315626"/>
                </a:lnTo>
                <a:cubicBezTo>
                  <a:pt x="4269986" y="5323538"/>
                  <a:pt x="4266671" y="5327627"/>
                  <a:pt x="4267732" y="5350090"/>
                </a:cubicBezTo>
                <a:cubicBezTo>
                  <a:pt x="4268793" y="5372551"/>
                  <a:pt x="4252068" y="5406222"/>
                  <a:pt x="4270564" y="5450399"/>
                </a:cubicBezTo>
                <a:cubicBezTo>
                  <a:pt x="4270146" y="5457964"/>
                  <a:pt x="4260467" y="5476308"/>
                  <a:pt x="4252007" y="5484804"/>
                </a:cubicBezTo>
                <a:lnTo>
                  <a:pt x="4247355" y="5487504"/>
                </a:lnTo>
                <a:cubicBezTo>
                  <a:pt x="4246203" y="5508319"/>
                  <a:pt x="4248163" y="5526348"/>
                  <a:pt x="4243898" y="5549951"/>
                </a:cubicBezTo>
                <a:lnTo>
                  <a:pt x="0" y="5315524"/>
                </a:lnTo>
                <a:lnTo>
                  <a:pt x="4515" y="5239903"/>
                </a:lnTo>
                <a:lnTo>
                  <a:pt x="8735" y="5233298"/>
                </a:lnTo>
                <a:cubicBezTo>
                  <a:pt x="9265" y="5232196"/>
                  <a:pt x="8913" y="5231467"/>
                  <a:pt x="9004" y="5230552"/>
                </a:cubicBezTo>
                <a:lnTo>
                  <a:pt x="9274" y="5227804"/>
                </a:lnTo>
                <a:cubicBezTo>
                  <a:pt x="9452" y="5225973"/>
                  <a:pt x="9819" y="5223940"/>
                  <a:pt x="9811" y="5222308"/>
                </a:cubicBezTo>
                <a:cubicBezTo>
                  <a:pt x="9755" y="5211840"/>
                  <a:pt x="8673" y="5224803"/>
                  <a:pt x="9496" y="5216405"/>
                </a:cubicBezTo>
                <a:cubicBezTo>
                  <a:pt x="9302" y="5215352"/>
                  <a:pt x="8977" y="5214469"/>
                  <a:pt x="8912" y="5213249"/>
                </a:cubicBezTo>
                <a:cubicBezTo>
                  <a:pt x="8870" y="5212477"/>
                  <a:pt x="9221" y="5211272"/>
                  <a:pt x="9181" y="5210500"/>
                </a:cubicBezTo>
                <a:cubicBezTo>
                  <a:pt x="8800" y="5203355"/>
                  <a:pt x="8248" y="5210896"/>
                  <a:pt x="8865" y="5204597"/>
                </a:cubicBezTo>
                <a:lnTo>
                  <a:pt x="8282" y="5201441"/>
                </a:lnTo>
                <a:cubicBezTo>
                  <a:pt x="6867" y="5193798"/>
                  <a:pt x="6830" y="5198023"/>
                  <a:pt x="7652" y="5189632"/>
                </a:cubicBezTo>
                <a:cubicBezTo>
                  <a:pt x="7457" y="5188581"/>
                  <a:pt x="7134" y="5187696"/>
                  <a:pt x="7068" y="5186477"/>
                </a:cubicBezTo>
                <a:cubicBezTo>
                  <a:pt x="7026" y="5185706"/>
                  <a:pt x="7459" y="5184394"/>
                  <a:pt x="7336" y="5183728"/>
                </a:cubicBezTo>
                <a:cubicBezTo>
                  <a:pt x="7062" y="5182241"/>
                  <a:pt x="4888" y="5182665"/>
                  <a:pt x="5901" y="5180163"/>
                </a:cubicBezTo>
                <a:lnTo>
                  <a:pt x="11313" y="5116566"/>
                </a:lnTo>
                <a:lnTo>
                  <a:pt x="78927" y="3839310"/>
                </a:lnTo>
                <a:lnTo>
                  <a:pt x="30361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Diagram&#10;&#10;Description automatically generated">
            <a:extLst>
              <a:ext uri="{FF2B5EF4-FFF2-40B4-BE49-F238E27FC236}">
                <a16:creationId xmlns:a16="http://schemas.microsoft.com/office/drawing/2014/main" id="{220D9AB9-8499-1C4E-8E42-6972697DC076}"/>
              </a:ext>
            </a:extLst>
          </p:cNvPr>
          <p:cNvPicPr>
            <a:picLocks noChangeAspect="1"/>
          </p:cNvPicPr>
          <p:nvPr/>
        </p:nvPicPr>
        <p:blipFill>
          <a:blip r:embed="rId2"/>
          <a:stretch>
            <a:fillRect/>
          </a:stretch>
        </p:blipFill>
        <p:spPr>
          <a:xfrm rot="171272">
            <a:off x="7684579" y="1636936"/>
            <a:ext cx="3582518" cy="3582518"/>
          </a:xfrm>
          <a:prstGeom prst="rect">
            <a:avLst/>
          </a:prstGeom>
        </p:spPr>
      </p:pic>
      <p:grpSp>
        <p:nvGrpSpPr>
          <p:cNvPr id="16" name="Group 15">
            <a:extLst>
              <a:ext uri="{FF2B5EF4-FFF2-40B4-BE49-F238E27FC236}">
                <a16:creationId xmlns:a16="http://schemas.microsoft.com/office/drawing/2014/main" id="{A02066EC-92CE-4F17-AB46-346119D15C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7" name="Group 16">
              <a:extLst>
                <a:ext uri="{FF2B5EF4-FFF2-40B4-BE49-F238E27FC236}">
                  <a16:creationId xmlns:a16="http://schemas.microsoft.com/office/drawing/2014/main" id="{48E4F93A-024D-4896-B535-C700CC6F2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9" name="Straight Connector 18">
                <a:extLst>
                  <a:ext uri="{FF2B5EF4-FFF2-40B4-BE49-F238E27FC236}">
                    <a16:creationId xmlns:a16="http://schemas.microsoft.com/office/drawing/2014/main" id="{303ABF7D-0FD3-47CF-BF62-C8D9561F03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56E970-02E8-4F91-8392-EC89484E44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E8469CB-65C4-40BA-B613-75617EFBD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a:extLst>
              <a:ext uri="{FF2B5EF4-FFF2-40B4-BE49-F238E27FC236}">
                <a16:creationId xmlns:a16="http://schemas.microsoft.com/office/drawing/2014/main" id="{5EC04BFF-C178-43B0-9567-EEA423F5C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52714">
            <a:off x="10760953" y="536524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4996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F9F56E-5A69-4F79-A578-5963B46C1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95A08-DF77-CC4F-8C61-77C8AC4C6610}"/>
              </a:ext>
            </a:extLst>
          </p:cNvPr>
          <p:cNvSpPr>
            <a:spLocks noGrp="1"/>
          </p:cNvSpPr>
          <p:nvPr>
            <p:ph type="title"/>
          </p:nvPr>
        </p:nvSpPr>
        <p:spPr>
          <a:xfrm>
            <a:off x="1219199" y="365125"/>
            <a:ext cx="5509684" cy="1578930"/>
          </a:xfrm>
        </p:spPr>
        <p:txBody>
          <a:bodyPr>
            <a:normAutofit/>
          </a:bodyPr>
          <a:lstStyle/>
          <a:p>
            <a:r>
              <a:rPr lang="en-GB" b="1" dirty="0"/>
              <a:t>What is CSR?</a:t>
            </a:r>
            <a:br>
              <a:rPr lang="en-NG" dirty="0"/>
            </a:br>
            <a:endParaRPr lang="en-NG" dirty="0"/>
          </a:p>
        </p:txBody>
      </p:sp>
      <p:sp>
        <p:nvSpPr>
          <p:cNvPr id="3" name="Content Placeholder 2">
            <a:extLst>
              <a:ext uri="{FF2B5EF4-FFF2-40B4-BE49-F238E27FC236}">
                <a16:creationId xmlns:a16="http://schemas.microsoft.com/office/drawing/2014/main" id="{3301F24E-A4F6-064D-8CBA-A47EB906776F}"/>
              </a:ext>
            </a:extLst>
          </p:cNvPr>
          <p:cNvSpPr>
            <a:spLocks noGrp="1"/>
          </p:cNvSpPr>
          <p:nvPr>
            <p:ph idx="1"/>
          </p:nvPr>
        </p:nvSpPr>
        <p:spPr>
          <a:xfrm>
            <a:off x="174436" y="1383324"/>
            <a:ext cx="6554448" cy="4788876"/>
          </a:xfrm>
        </p:spPr>
        <p:txBody>
          <a:bodyPr>
            <a:normAutofit/>
          </a:bodyPr>
          <a:lstStyle/>
          <a:p>
            <a:pPr marL="0" indent="0">
              <a:lnSpc>
                <a:spcPct val="150000"/>
              </a:lnSpc>
              <a:buNone/>
            </a:pPr>
            <a:r>
              <a:rPr lang="en-GB" sz="3200" b="1" dirty="0"/>
              <a:t>CSR is a very strategic and veritable evangelical tool used by the early church to penetrate Africa through the provision of welfare, education, and healthcare. </a:t>
            </a:r>
            <a:endParaRPr lang="en-NG" sz="3200" b="1" dirty="0"/>
          </a:p>
        </p:txBody>
      </p:sp>
      <p:sp>
        <p:nvSpPr>
          <p:cNvPr id="12" name="Rectangle 13">
            <a:extLst>
              <a:ext uri="{FF2B5EF4-FFF2-40B4-BE49-F238E27FC236}">
                <a16:creationId xmlns:a16="http://schemas.microsoft.com/office/drawing/2014/main" id="{E99323BC-1B70-447E-A2E4-BD7851671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245">
            <a:off x="7357309" y="579304"/>
            <a:ext cx="4207231" cy="5687459"/>
          </a:xfrm>
          <a:custGeom>
            <a:avLst/>
            <a:gdLst>
              <a:gd name="connsiteX0" fmla="*/ 0 w 4212976"/>
              <a:gd name="connsiteY0" fmla="*/ 0 h 5687201"/>
              <a:gd name="connsiteX1" fmla="*/ 4212976 w 4212976"/>
              <a:gd name="connsiteY1" fmla="*/ 0 h 5687201"/>
              <a:gd name="connsiteX2" fmla="*/ 4212976 w 4212976"/>
              <a:gd name="connsiteY2" fmla="*/ 5687201 h 5687201"/>
              <a:gd name="connsiteX3" fmla="*/ 0 w 4212976"/>
              <a:gd name="connsiteY3" fmla="*/ 5687201 h 5687201"/>
              <a:gd name="connsiteX4" fmla="*/ 0 w 4212976"/>
              <a:gd name="connsiteY4" fmla="*/ 0 h 5687201"/>
              <a:gd name="connsiteX0" fmla="*/ 0 w 4212976"/>
              <a:gd name="connsiteY0" fmla="*/ 0 h 5687201"/>
              <a:gd name="connsiteX1" fmla="*/ 4212976 w 4212976"/>
              <a:gd name="connsiteY1" fmla="*/ 0 h 5687201"/>
              <a:gd name="connsiteX2" fmla="*/ 4212976 w 4212976"/>
              <a:gd name="connsiteY2" fmla="*/ 5687201 h 5687201"/>
              <a:gd name="connsiteX3" fmla="*/ 22981 w 4212976"/>
              <a:gd name="connsiteY3" fmla="*/ 5686169 h 5687201"/>
              <a:gd name="connsiteX4" fmla="*/ 0 w 4212976"/>
              <a:gd name="connsiteY4" fmla="*/ 0 h 5687201"/>
              <a:gd name="connsiteX0" fmla="*/ 0 w 4207231"/>
              <a:gd name="connsiteY0" fmla="*/ 0 h 5687459"/>
              <a:gd name="connsiteX1" fmla="*/ 4207231 w 4207231"/>
              <a:gd name="connsiteY1" fmla="*/ 258 h 5687459"/>
              <a:gd name="connsiteX2" fmla="*/ 4207231 w 4207231"/>
              <a:gd name="connsiteY2" fmla="*/ 5687459 h 5687459"/>
              <a:gd name="connsiteX3" fmla="*/ 17236 w 4207231"/>
              <a:gd name="connsiteY3" fmla="*/ 5686427 h 5687459"/>
              <a:gd name="connsiteX4" fmla="*/ 0 w 4207231"/>
              <a:gd name="connsiteY4" fmla="*/ 0 h 568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231" h="5687459">
                <a:moveTo>
                  <a:pt x="0" y="0"/>
                </a:moveTo>
                <a:lnTo>
                  <a:pt x="4207231" y="258"/>
                </a:lnTo>
                <a:lnTo>
                  <a:pt x="4207231" y="5687459"/>
                </a:lnTo>
                <a:lnTo>
                  <a:pt x="17236" y="5686427"/>
                </a:lnTo>
                <a:cubicBezTo>
                  <a:pt x="9576" y="3791037"/>
                  <a:pt x="7660" y="1895390"/>
                  <a:pt x="0" y="0"/>
                </a:cubicBezTo>
                <a:close/>
              </a:path>
            </a:pathLst>
          </a:cu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FFF5263-8C19-4573-8C94-FC74D1ED1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1469">
            <a:off x="7347250" y="569415"/>
            <a:ext cx="4259614" cy="5705181"/>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 name="connsiteX0" fmla="*/ 303549 w 4553570"/>
              <a:gd name="connsiteY0" fmla="*/ 0 h 5549951"/>
              <a:gd name="connsiteX1" fmla="*/ 3305735 w 4553570"/>
              <a:gd name="connsiteY1" fmla="*/ 171842 h 5549951"/>
              <a:gd name="connsiteX2" fmla="*/ 4134546 w 4553570"/>
              <a:gd name="connsiteY2" fmla="*/ 226950 h 5549951"/>
              <a:gd name="connsiteX3" fmla="*/ 4507740 w 4553570"/>
              <a:gd name="connsiteY3" fmla="*/ 247374 h 5549951"/>
              <a:gd name="connsiteX4" fmla="*/ 4535619 w 4553570"/>
              <a:gd name="connsiteY4" fmla="*/ 269179 h 5549951"/>
              <a:gd name="connsiteX5" fmla="*/ 4533845 w 4553570"/>
              <a:gd name="connsiteY5" fmla="*/ 300930 h 5549951"/>
              <a:gd name="connsiteX6" fmla="*/ 4536767 w 4553570"/>
              <a:gd name="connsiteY6" fmla="*/ 302647 h 5549951"/>
              <a:gd name="connsiteX7" fmla="*/ 4553193 w 4553570"/>
              <a:gd name="connsiteY7" fmla="*/ 334222 h 5549951"/>
              <a:gd name="connsiteX8" fmla="*/ 4530932 w 4553570"/>
              <a:gd name="connsiteY8" fmla="*/ 391868 h 5549951"/>
              <a:gd name="connsiteX9" fmla="*/ 4527444 w 4553570"/>
              <a:gd name="connsiteY9" fmla="*/ 415489 h 5549951"/>
              <a:gd name="connsiteX10" fmla="*/ 4522339 w 4553570"/>
              <a:gd name="connsiteY10" fmla="*/ 506828 h 5549951"/>
              <a:gd name="connsiteX11" fmla="*/ 4521689 w 4553570"/>
              <a:gd name="connsiteY11" fmla="*/ 553245 h 5549951"/>
              <a:gd name="connsiteX12" fmla="*/ 4518590 w 4553570"/>
              <a:gd name="connsiteY12" fmla="*/ 581709 h 5549951"/>
              <a:gd name="connsiteX13" fmla="*/ 4517921 w 4553570"/>
              <a:gd name="connsiteY13" fmla="*/ 585890 h 5549951"/>
              <a:gd name="connsiteX14" fmla="*/ 4504984 w 4553570"/>
              <a:gd name="connsiteY14" fmla="*/ 817404 h 5549951"/>
              <a:gd name="connsiteX15" fmla="*/ 4506697 w 4553570"/>
              <a:gd name="connsiteY15" fmla="*/ 822238 h 5549951"/>
              <a:gd name="connsiteX16" fmla="*/ 4504546 w 4553570"/>
              <a:gd name="connsiteY16" fmla="*/ 846069 h 5549951"/>
              <a:gd name="connsiteX17" fmla="*/ 4502946 w 4553570"/>
              <a:gd name="connsiteY17" fmla="*/ 853854 h 5549951"/>
              <a:gd name="connsiteX18" fmla="*/ 4496708 w 4553570"/>
              <a:gd name="connsiteY18" fmla="*/ 965485 h 5549951"/>
              <a:gd name="connsiteX19" fmla="*/ 4498785 w 4553570"/>
              <a:gd name="connsiteY19" fmla="*/ 966385 h 5549951"/>
              <a:gd name="connsiteX20" fmla="*/ 4502904 w 4553570"/>
              <a:gd name="connsiteY20" fmla="*/ 1002567 h 5549951"/>
              <a:gd name="connsiteX21" fmla="*/ 4498106 w 4553570"/>
              <a:gd name="connsiteY21" fmla="*/ 1101094 h 5549951"/>
              <a:gd name="connsiteX22" fmla="*/ 4498001 w 4553570"/>
              <a:gd name="connsiteY22" fmla="*/ 1159389 h 5549951"/>
              <a:gd name="connsiteX23" fmla="*/ 4502304 w 4553570"/>
              <a:gd name="connsiteY23" fmla="*/ 1180505 h 5549951"/>
              <a:gd name="connsiteX24" fmla="*/ 4505394 w 4553570"/>
              <a:gd name="connsiteY24" fmla="*/ 1210687 h 5549951"/>
              <a:gd name="connsiteX25" fmla="*/ 4514211 w 4553570"/>
              <a:gd name="connsiteY25" fmla="*/ 1263157 h 5549951"/>
              <a:gd name="connsiteX26" fmla="*/ 4516488 w 4553570"/>
              <a:gd name="connsiteY26" fmla="*/ 1313374 h 5549951"/>
              <a:gd name="connsiteX27" fmla="*/ 4515608 w 4553570"/>
              <a:gd name="connsiteY27" fmla="*/ 1347004 h 5549951"/>
              <a:gd name="connsiteX28" fmla="*/ 4515145 w 4553570"/>
              <a:gd name="connsiteY28" fmla="*/ 1351864 h 5549951"/>
              <a:gd name="connsiteX29" fmla="*/ 4506026 w 4553570"/>
              <a:gd name="connsiteY29" fmla="*/ 1391762 h 5549951"/>
              <a:gd name="connsiteX30" fmla="*/ 4509290 w 4553570"/>
              <a:gd name="connsiteY30" fmla="*/ 1395707 h 5549951"/>
              <a:gd name="connsiteX31" fmla="*/ 4512132 w 4553570"/>
              <a:gd name="connsiteY31" fmla="*/ 1408524 h 5549951"/>
              <a:gd name="connsiteX32" fmla="*/ 4507391 w 4553570"/>
              <a:gd name="connsiteY32" fmla="*/ 1419109 h 5549951"/>
              <a:gd name="connsiteX33" fmla="*/ 4497207 w 4553570"/>
              <a:gd name="connsiteY33" fmla="*/ 1469337 h 5549951"/>
              <a:gd name="connsiteX34" fmla="*/ 4486310 w 4553570"/>
              <a:gd name="connsiteY34" fmla="*/ 1543038 h 5549951"/>
              <a:gd name="connsiteX35" fmla="*/ 4481429 w 4553570"/>
              <a:gd name="connsiteY35" fmla="*/ 1553997 h 5549951"/>
              <a:gd name="connsiteX36" fmla="*/ 4467001 w 4553570"/>
              <a:gd name="connsiteY36" fmla="*/ 1626071 h 5549951"/>
              <a:gd name="connsiteX37" fmla="*/ 4463286 w 4553570"/>
              <a:gd name="connsiteY37" fmla="*/ 1664103 h 5549951"/>
              <a:gd name="connsiteX38" fmla="*/ 4466946 w 4553570"/>
              <a:gd name="connsiteY38" fmla="*/ 1668558 h 5549951"/>
              <a:gd name="connsiteX39" fmla="*/ 4465296 w 4553570"/>
              <a:gd name="connsiteY39" fmla="*/ 1679756 h 5549951"/>
              <a:gd name="connsiteX40" fmla="*/ 4465708 w 4553570"/>
              <a:gd name="connsiteY40" fmla="*/ 1682815 h 5549951"/>
              <a:gd name="connsiteX41" fmla="*/ 4467219 w 4553570"/>
              <a:gd name="connsiteY41" fmla="*/ 1700268 h 5549951"/>
              <a:gd name="connsiteX42" fmla="*/ 4455749 w 4553570"/>
              <a:gd name="connsiteY42" fmla="*/ 1735163 h 5549951"/>
              <a:gd name="connsiteX43" fmla="*/ 4453689 w 4553570"/>
              <a:gd name="connsiteY43" fmla="*/ 1735289 h 5549951"/>
              <a:gd name="connsiteX44" fmla="*/ 4445191 w 4553570"/>
              <a:gd name="connsiteY44" fmla="*/ 1887374 h 5549951"/>
              <a:gd name="connsiteX45" fmla="*/ 4453882 w 4553570"/>
              <a:gd name="connsiteY45" fmla="*/ 1911536 h 5549951"/>
              <a:gd name="connsiteX46" fmla="*/ 4456160 w 4553570"/>
              <a:gd name="connsiteY46" fmla="*/ 1961755 h 5549951"/>
              <a:gd name="connsiteX47" fmla="*/ 4455279 w 4553570"/>
              <a:gd name="connsiteY47" fmla="*/ 1995384 h 5549951"/>
              <a:gd name="connsiteX48" fmla="*/ 4454817 w 4553570"/>
              <a:gd name="connsiteY48" fmla="*/ 2000244 h 5549951"/>
              <a:gd name="connsiteX49" fmla="*/ 4445697 w 4553570"/>
              <a:gd name="connsiteY49" fmla="*/ 2040142 h 5549951"/>
              <a:gd name="connsiteX50" fmla="*/ 4448962 w 4553570"/>
              <a:gd name="connsiteY50" fmla="*/ 2044087 h 5549951"/>
              <a:gd name="connsiteX51" fmla="*/ 4451803 w 4553570"/>
              <a:gd name="connsiteY51" fmla="*/ 2056904 h 5549951"/>
              <a:gd name="connsiteX52" fmla="*/ 4447062 w 4553570"/>
              <a:gd name="connsiteY52" fmla="*/ 2067489 h 5549951"/>
              <a:gd name="connsiteX53" fmla="*/ 4436878 w 4553570"/>
              <a:gd name="connsiteY53" fmla="*/ 2117719 h 5549951"/>
              <a:gd name="connsiteX54" fmla="*/ 4429547 w 4553570"/>
              <a:gd name="connsiteY54" fmla="*/ 2167300 h 5549951"/>
              <a:gd name="connsiteX55" fmla="*/ 4373464 w 4553570"/>
              <a:gd name="connsiteY55" fmla="*/ 3223633 h 5549951"/>
              <a:gd name="connsiteX56" fmla="*/ 4360678 w 4553570"/>
              <a:gd name="connsiteY56" fmla="*/ 3477281 h 5549951"/>
              <a:gd name="connsiteX57" fmla="*/ 4349593 w 4553570"/>
              <a:gd name="connsiteY57" fmla="*/ 3639984 h 5549951"/>
              <a:gd name="connsiteX58" fmla="*/ 4258832 w 4553570"/>
              <a:gd name="connsiteY58" fmla="*/ 5278921 h 5549951"/>
              <a:gd name="connsiteX59" fmla="*/ 4264130 w 4553570"/>
              <a:gd name="connsiteY59" fmla="*/ 5315626 h 5549951"/>
              <a:gd name="connsiteX60" fmla="*/ 4267664 w 4553570"/>
              <a:gd name="connsiteY60" fmla="*/ 5350090 h 5549951"/>
              <a:gd name="connsiteX61" fmla="*/ 4270496 w 4553570"/>
              <a:gd name="connsiteY61" fmla="*/ 5450399 h 5549951"/>
              <a:gd name="connsiteX62" fmla="*/ 4251939 w 4553570"/>
              <a:gd name="connsiteY62" fmla="*/ 5484804 h 5549951"/>
              <a:gd name="connsiteX63" fmla="*/ 4247287 w 4553570"/>
              <a:gd name="connsiteY63" fmla="*/ 5487504 h 5549951"/>
              <a:gd name="connsiteX64" fmla="*/ 4243830 w 4553570"/>
              <a:gd name="connsiteY64" fmla="*/ 5549951 h 5549951"/>
              <a:gd name="connsiteX65" fmla="*/ 0 w 4553570"/>
              <a:gd name="connsiteY65" fmla="*/ 5309929 h 5549951"/>
              <a:gd name="connsiteX66" fmla="*/ 4447 w 4553570"/>
              <a:gd name="connsiteY66" fmla="*/ 5239903 h 5549951"/>
              <a:gd name="connsiteX67" fmla="*/ 8667 w 4553570"/>
              <a:gd name="connsiteY67" fmla="*/ 5233298 h 5549951"/>
              <a:gd name="connsiteX68" fmla="*/ 8936 w 4553570"/>
              <a:gd name="connsiteY68" fmla="*/ 5230552 h 5549951"/>
              <a:gd name="connsiteX69" fmla="*/ 9206 w 4553570"/>
              <a:gd name="connsiteY69" fmla="*/ 5227804 h 5549951"/>
              <a:gd name="connsiteX70" fmla="*/ 9743 w 4553570"/>
              <a:gd name="connsiteY70" fmla="*/ 5222308 h 5549951"/>
              <a:gd name="connsiteX71" fmla="*/ 9428 w 4553570"/>
              <a:gd name="connsiteY71" fmla="*/ 5216405 h 5549951"/>
              <a:gd name="connsiteX72" fmla="*/ 8844 w 4553570"/>
              <a:gd name="connsiteY72" fmla="*/ 5213249 h 5549951"/>
              <a:gd name="connsiteX73" fmla="*/ 9113 w 4553570"/>
              <a:gd name="connsiteY73" fmla="*/ 5210500 h 5549951"/>
              <a:gd name="connsiteX74" fmla="*/ 8797 w 4553570"/>
              <a:gd name="connsiteY74" fmla="*/ 5204597 h 5549951"/>
              <a:gd name="connsiteX75" fmla="*/ 8214 w 4553570"/>
              <a:gd name="connsiteY75" fmla="*/ 5201441 h 5549951"/>
              <a:gd name="connsiteX76" fmla="*/ 7584 w 4553570"/>
              <a:gd name="connsiteY76" fmla="*/ 5189632 h 5549951"/>
              <a:gd name="connsiteX77" fmla="*/ 7000 w 4553570"/>
              <a:gd name="connsiteY77" fmla="*/ 5186477 h 5549951"/>
              <a:gd name="connsiteX78" fmla="*/ 7268 w 4553570"/>
              <a:gd name="connsiteY78" fmla="*/ 5183728 h 5549951"/>
              <a:gd name="connsiteX79" fmla="*/ 5833 w 4553570"/>
              <a:gd name="connsiteY79" fmla="*/ 5180163 h 5549951"/>
              <a:gd name="connsiteX80" fmla="*/ 11245 w 4553570"/>
              <a:gd name="connsiteY80" fmla="*/ 5116566 h 5549951"/>
              <a:gd name="connsiteX81" fmla="*/ 78859 w 4553570"/>
              <a:gd name="connsiteY81" fmla="*/ 3839310 h 5549951"/>
              <a:gd name="connsiteX82" fmla="*/ 303549 w 4553570"/>
              <a:gd name="connsiteY82" fmla="*/ 0 h 5549951"/>
              <a:gd name="connsiteX0" fmla="*/ 303617 w 4553638"/>
              <a:gd name="connsiteY0" fmla="*/ 0 h 5549951"/>
              <a:gd name="connsiteX1" fmla="*/ 3305803 w 4553638"/>
              <a:gd name="connsiteY1" fmla="*/ 171842 h 5549951"/>
              <a:gd name="connsiteX2" fmla="*/ 4134614 w 4553638"/>
              <a:gd name="connsiteY2" fmla="*/ 226950 h 5549951"/>
              <a:gd name="connsiteX3" fmla="*/ 4507808 w 4553638"/>
              <a:gd name="connsiteY3" fmla="*/ 247374 h 5549951"/>
              <a:gd name="connsiteX4" fmla="*/ 4535687 w 4553638"/>
              <a:gd name="connsiteY4" fmla="*/ 269179 h 5549951"/>
              <a:gd name="connsiteX5" fmla="*/ 4533913 w 4553638"/>
              <a:gd name="connsiteY5" fmla="*/ 300930 h 5549951"/>
              <a:gd name="connsiteX6" fmla="*/ 4536835 w 4553638"/>
              <a:gd name="connsiteY6" fmla="*/ 302647 h 5549951"/>
              <a:gd name="connsiteX7" fmla="*/ 4553261 w 4553638"/>
              <a:gd name="connsiteY7" fmla="*/ 334222 h 5549951"/>
              <a:gd name="connsiteX8" fmla="*/ 4531000 w 4553638"/>
              <a:gd name="connsiteY8" fmla="*/ 391868 h 5549951"/>
              <a:gd name="connsiteX9" fmla="*/ 4527512 w 4553638"/>
              <a:gd name="connsiteY9" fmla="*/ 415489 h 5549951"/>
              <a:gd name="connsiteX10" fmla="*/ 4522407 w 4553638"/>
              <a:gd name="connsiteY10" fmla="*/ 506828 h 5549951"/>
              <a:gd name="connsiteX11" fmla="*/ 4521757 w 4553638"/>
              <a:gd name="connsiteY11" fmla="*/ 553245 h 5549951"/>
              <a:gd name="connsiteX12" fmla="*/ 4518658 w 4553638"/>
              <a:gd name="connsiteY12" fmla="*/ 581709 h 5549951"/>
              <a:gd name="connsiteX13" fmla="*/ 4517989 w 4553638"/>
              <a:gd name="connsiteY13" fmla="*/ 585890 h 5549951"/>
              <a:gd name="connsiteX14" fmla="*/ 4505052 w 4553638"/>
              <a:gd name="connsiteY14" fmla="*/ 817404 h 5549951"/>
              <a:gd name="connsiteX15" fmla="*/ 4506765 w 4553638"/>
              <a:gd name="connsiteY15" fmla="*/ 822238 h 5549951"/>
              <a:gd name="connsiteX16" fmla="*/ 4504614 w 4553638"/>
              <a:gd name="connsiteY16" fmla="*/ 846069 h 5549951"/>
              <a:gd name="connsiteX17" fmla="*/ 4503014 w 4553638"/>
              <a:gd name="connsiteY17" fmla="*/ 853854 h 5549951"/>
              <a:gd name="connsiteX18" fmla="*/ 4496776 w 4553638"/>
              <a:gd name="connsiteY18" fmla="*/ 965485 h 5549951"/>
              <a:gd name="connsiteX19" fmla="*/ 4498853 w 4553638"/>
              <a:gd name="connsiteY19" fmla="*/ 966385 h 5549951"/>
              <a:gd name="connsiteX20" fmla="*/ 4502972 w 4553638"/>
              <a:gd name="connsiteY20" fmla="*/ 1002567 h 5549951"/>
              <a:gd name="connsiteX21" fmla="*/ 4498174 w 4553638"/>
              <a:gd name="connsiteY21" fmla="*/ 1101094 h 5549951"/>
              <a:gd name="connsiteX22" fmla="*/ 4498069 w 4553638"/>
              <a:gd name="connsiteY22" fmla="*/ 1159389 h 5549951"/>
              <a:gd name="connsiteX23" fmla="*/ 4502372 w 4553638"/>
              <a:gd name="connsiteY23" fmla="*/ 1180505 h 5549951"/>
              <a:gd name="connsiteX24" fmla="*/ 4505462 w 4553638"/>
              <a:gd name="connsiteY24" fmla="*/ 1210687 h 5549951"/>
              <a:gd name="connsiteX25" fmla="*/ 4514279 w 4553638"/>
              <a:gd name="connsiteY25" fmla="*/ 1263157 h 5549951"/>
              <a:gd name="connsiteX26" fmla="*/ 4516556 w 4553638"/>
              <a:gd name="connsiteY26" fmla="*/ 1313374 h 5549951"/>
              <a:gd name="connsiteX27" fmla="*/ 4515676 w 4553638"/>
              <a:gd name="connsiteY27" fmla="*/ 1347004 h 5549951"/>
              <a:gd name="connsiteX28" fmla="*/ 4515213 w 4553638"/>
              <a:gd name="connsiteY28" fmla="*/ 1351864 h 5549951"/>
              <a:gd name="connsiteX29" fmla="*/ 4506094 w 4553638"/>
              <a:gd name="connsiteY29" fmla="*/ 1391762 h 5549951"/>
              <a:gd name="connsiteX30" fmla="*/ 4509358 w 4553638"/>
              <a:gd name="connsiteY30" fmla="*/ 1395707 h 5549951"/>
              <a:gd name="connsiteX31" fmla="*/ 4512200 w 4553638"/>
              <a:gd name="connsiteY31" fmla="*/ 1408524 h 5549951"/>
              <a:gd name="connsiteX32" fmla="*/ 4507459 w 4553638"/>
              <a:gd name="connsiteY32" fmla="*/ 1419109 h 5549951"/>
              <a:gd name="connsiteX33" fmla="*/ 4497275 w 4553638"/>
              <a:gd name="connsiteY33" fmla="*/ 1469337 h 5549951"/>
              <a:gd name="connsiteX34" fmla="*/ 4486378 w 4553638"/>
              <a:gd name="connsiteY34" fmla="*/ 1543038 h 5549951"/>
              <a:gd name="connsiteX35" fmla="*/ 4481497 w 4553638"/>
              <a:gd name="connsiteY35" fmla="*/ 1553997 h 5549951"/>
              <a:gd name="connsiteX36" fmla="*/ 4467069 w 4553638"/>
              <a:gd name="connsiteY36" fmla="*/ 1626071 h 5549951"/>
              <a:gd name="connsiteX37" fmla="*/ 4463354 w 4553638"/>
              <a:gd name="connsiteY37" fmla="*/ 1664103 h 5549951"/>
              <a:gd name="connsiteX38" fmla="*/ 4467014 w 4553638"/>
              <a:gd name="connsiteY38" fmla="*/ 1668558 h 5549951"/>
              <a:gd name="connsiteX39" fmla="*/ 4465364 w 4553638"/>
              <a:gd name="connsiteY39" fmla="*/ 1679756 h 5549951"/>
              <a:gd name="connsiteX40" fmla="*/ 4465776 w 4553638"/>
              <a:gd name="connsiteY40" fmla="*/ 1682815 h 5549951"/>
              <a:gd name="connsiteX41" fmla="*/ 4467287 w 4553638"/>
              <a:gd name="connsiteY41" fmla="*/ 1700268 h 5549951"/>
              <a:gd name="connsiteX42" fmla="*/ 4455817 w 4553638"/>
              <a:gd name="connsiteY42" fmla="*/ 1735163 h 5549951"/>
              <a:gd name="connsiteX43" fmla="*/ 4453757 w 4553638"/>
              <a:gd name="connsiteY43" fmla="*/ 1735289 h 5549951"/>
              <a:gd name="connsiteX44" fmla="*/ 4445259 w 4553638"/>
              <a:gd name="connsiteY44" fmla="*/ 1887374 h 5549951"/>
              <a:gd name="connsiteX45" fmla="*/ 4453950 w 4553638"/>
              <a:gd name="connsiteY45" fmla="*/ 1911536 h 5549951"/>
              <a:gd name="connsiteX46" fmla="*/ 4456228 w 4553638"/>
              <a:gd name="connsiteY46" fmla="*/ 1961755 h 5549951"/>
              <a:gd name="connsiteX47" fmla="*/ 4455347 w 4553638"/>
              <a:gd name="connsiteY47" fmla="*/ 1995384 h 5549951"/>
              <a:gd name="connsiteX48" fmla="*/ 4454885 w 4553638"/>
              <a:gd name="connsiteY48" fmla="*/ 2000244 h 5549951"/>
              <a:gd name="connsiteX49" fmla="*/ 4445765 w 4553638"/>
              <a:gd name="connsiteY49" fmla="*/ 2040142 h 5549951"/>
              <a:gd name="connsiteX50" fmla="*/ 4449030 w 4553638"/>
              <a:gd name="connsiteY50" fmla="*/ 2044087 h 5549951"/>
              <a:gd name="connsiteX51" fmla="*/ 4451871 w 4553638"/>
              <a:gd name="connsiteY51" fmla="*/ 2056904 h 5549951"/>
              <a:gd name="connsiteX52" fmla="*/ 4447130 w 4553638"/>
              <a:gd name="connsiteY52" fmla="*/ 2067489 h 5549951"/>
              <a:gd name="connsiteX53" fmla="*/ 4436946 w 4553638"/>
              <a:gd name="connsiteY53" fmla="*/ 2117719 h 5549951"/>
              <a:gd name="connsiteX54" fmla="*/ 4429615 w 4553638"/>
              <a:gd name="connsiteY54" fmla="*/ 2167300 h 5549951"/>
              <a:gd name="connsiteX55" fmla="*/ 4373532 w 4553638"/>
              <a:gd name="connsiteY55" fmla="*/ 3223633 h 5549951"/>
              <a:gd name="connsiteX56" fmla="*/ 4360746 w 4553638"/>
              <a:gd name="connsiteY56" fmla="*/ 3477281 h 5549951"/>
              <a:gd name="connsiteX57" fmla="*/ 4349661 w 4553638"/>
              <a:gd name="connsiteY57" fmla="*/ 3639984 h 5549951"/>
              <a:gd name="connsiteX58" fmla="*/ 4258900 w 4553638"/>
              <a:gd name="connsiteY58" fmla="*/ 5278921 h 5549951"/>
              <a:gd name="connsiteX59" fmla="*/ 4264198 w 4553638"/>
              <a:gd name="connsiteY59" fmla="*/ 5315626 h 5549951"/>
              <a:gd name="connsiteX60" fmla="*/ 4267732 w 4553638"/>
              <a:gd name="connsiteY60" fmla="*/ 5350090 h 5549951"/>
              <a:gd name="connsiteX61" fmla="*/ 4270564 w 4553638"/>
              <a:gd name="connsiteY61" fmla="*/ 5450399 h 5549951"/>
              <a:gd name="connsiteX62" fmla="*/ 4252007 w 4553638"/>
              <a:gd name="connsiteY62" fmla="*/ 5484804 h 5549951"/>
              <a:gd name="connsiteX63" fmla="*/ 4247355 w 4553638"/>
              <a:gd name="connsiteY63" fmla="*/ 5487504 h 5549951"/>
              <a:gd name="connsiteX64" fmla="*/ 4243898 w 4553638"/>
              <a:gd name="connsiteY64" fmla="*/ 5549951 h 5549951"/>
              <a:gd name="connsiteX65" fmla="*/ 0 w 4553638"/>
              <a:gd name="connsiteY65" fmla="*/ 5315524 h 5549951"/>
              <a:gd name="connsiteX66" fmla="*/ 4515 w 4553638"/>
              <a:gd name="connsiteY66" fmla="*/ 5239903 h 5549951"/>
              <a:gd name="connsiteX67" fmla="*/ 8735 w 4553638"/>
              <a:gd name="connsiteY67" fmla="*/ 5233298 h 5549951"/>
              <a:gd name="connsiteX68" fmla="*/ 9004 w 4553638"/>
              <a:gd name="connsiteY68" fmla="*/ 5230552 h 5549951"/>
              <a:gd name="connsiteX69" fmla="*/ 9274 w 4553638"/>
              <a:gd name="connsiteY69" fmla="*/ 5227804 h 5549951"/>
              <a:gd name="connsiteX70" fmla="*/ 9811 w 4553638"/>
              <a:gd name="connsiteY70" fmla="*/ 5222308 h 5549951"/>
              <a:gd name="connsiteX71" fmla="*/ 9496 w 4553638"/>
              <a:gd name="connsiteY71" fmla="*/ 5216405 h 5549951"/>
              <a:gd name="connsiteX72" fmla="*/ 8912 w 4553638"/>
              <a:gd name="connsiteY72" fmla="*/ 5213249 h 5549951"/>
              <a:gd name="connsiteX73" fmla="*/ 9181 w 4553638"/>
              <a:gd name="connsiteY73" fmla="*/ 5210500 h 5549951"/>
              <a:gd name="connsiteX74" fmla="*/ 8865 w 4553638"/>
              <a:gd name="connsiteY74" fmla="*/ 5204597 h 5549951"/>
              <a:gd name="connsiteX75" fmla="*/ 8282 w 4553638"/>
              <a:gd name="connsiteY75" fmla="*/ 5201441 h 5549951"/>
              <a:gd name="connsiteX76" fmla="*/ 7652 w 4553638"/>
              <a:gd name="connsiteY76" fmla="*/ 5189632 h 5549951"/>
              <a:gd name="connsiteX77" fmla="*/ 7068 w 4553638"/>
              <a:gd name="connsiteY77" fmla="*/ 5186477 h 5549951"/>
              <a:gd name="connsiteX78" fmla="*/ 7336 w 4553638"/>
              <a:gd name="connsiteY78" fmla="*/ 5183728 h 5549951"/>
              <a:gd name="connsiteX79" fmla="*/ 5901 w 4553638"/>
              <a:gd name="connsiteY79" fmla="*/ 5180163 h 5549951"/>
              <a:gd name="connsiteX80" fmla="*/ 11313 w 4553638"/>
              <a:gd name="connsiteY80" fmla="*/ 5116566 h 5549951"/>
              <a:gd name="connsiteX81" fmla="*/ 78927 w 4553638"/>
              <a:gd name="connsiteY81" fmla="*/ 3839310 h 5549951"/>
              <a:gd name="connsiteX82" fmla="*/ 303617 w 4553638"/>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638" h="5549951">
                <a:moveTo>
                  <a:pt x="303617" y="0"/>
                </a:moveTo>
                <a:cubicBezTo>
                  <a:pt x="628364" y="31218"/>
                  <a:pt x="2667304" y="134017"/>
                  <a:pt x="3305803" y="171842"/>
                </a:cubicBezTo>
                <a:lnTo>
                  <a:pt x="4134614" y="226950"/>
                </a:lnTo>
                <a:lnTo>
                  <a:pt x="4507808" y="247374"/>
                </a:lnTo>
                <a:lnTo>
                  <a:pt x="4535687" y="269179"/>
                </a:lnTo>
                <a:cubicBezTo>
                  <a:pt x="4535096" y="279763"/>
                  <a:pt x="4534504" y="290346"/>
                  <a:pt x="4533913" y="300930"/>
                </a:cubicBezTo>
                <a:lnTo>
                  <a:pt x="4536835" y="302647"/>
                </a:lnTo>
                <a:cubicBezTo>
                  <a:pt x="4546433" y="304354"/>
                  <a:pt x="4555631" y="291327"/>
                  <a:pt x="4553261" y="334222"/>
                </a:cubicBezTo>
                <a:cubicBezTo>
                  <a:pt x="4542620" y="354710"/>
                  <a:pt x="4535606" y="373686"/>
                  <a:pt x="4531000" y="391868"/>
                </a:cubicBezTo>
                <a:lnTo>
                  <a:pt x="4527512" y="415489"/>
                </a:lnTo>
                <a:lnTo>
                  <a:pt x="4522407" y="506828"/>
                </a:lnTo>
                <a:cubicBezTo>
                  <a:pt x="4522190" y="522300"/>
                  <a:pt x="4521974" y="537773"/>
                  <a:pt x="4521757" y="553245"/>
                </a:cubicBezTo>
                <a:cubicBezTo>
                  <a:pt x="4521486" y="558170"/>
                  <a:pt x="4520392" y="568699"/>
                  <a:pt x="4518658" y="581709"/>
                </a:cubicBezTo>
                <a:lnTo>
                  <a:pt x="4517989" y="585890"/>
                </a:lnTo>
                <a:lnTo>
                  <a:pt x="4505052" y="817404"/>
                </a:lnTo>
                <a:lnTo>
                  <a:pt x="4506765" y="822238"/>
                </a:lnTo>
                <a:cubicBezTo>
                  <a:pt x="4507267" y="829783"/>
                  <a:pt x="4506186" y="837845"/>
                  <a:pt x="4504614" y="846069"/>
                </a:cubicBezTo>
                <a:lnTo>
                  <a:pt x="4503014" y="853854"/>
                </a:lnTo>
                <a:lnTo>
                  <a:pt x="4496776" y="965485"/>
                </a:lnTo>
                <a:lnTo>
                  <a:pt x="4498853" y="966385"/>
                </a:lnTo>
                <a:cubicBezTo>
                  <a:pt x="4500294" y="972743"/>
                  <a:pt x="4503085" y="980116"/>
                  <a:pt x="4502972" y="1002567"/>
                </a:cubicBezTo>
                <a:cubicBezTo>
                  <a:pt x="4492134" y="1029868"/>
                  <a:pt x="4512590" y="1067217"/>
                  <a:pt x="4498174" y="1101094"/>
                </a:cubicBezTo>
                <a:cubicBezTo>
                  <a:pt x="4494447" y="1113552"/>
                  <a:pt x="4492555" y="1152106"/>
                  <a:pt x="4498069" y="1159389"/>
                </a:cubicBezTo>
                <a:cubicBezTo>
                  <a:pt x="4498884" y="1167426"/>
                  <a:pt x="4496227" y="1176807"/>
                  <a:pt x="4502372" y="1180505"/>
                </a:cubicBezTo>
                <a:cubicBezTo>
                  <a:pt x="4509671" y="1186625"/>
                  <a:pt x="4496190" y="1214705"/>
                  <a:pt x="4505462" y="1210687"/>
                </a:cubicBezTo>
                <a:cubicBezTo>
                  <a:pt x="4496186" y="1230628"/>
                  <a:pt x="4511297" y="1246424"/>
                  <a:pt x="4514279" y="1263157"/>
                </a:cubicBezTo>
                <a:lnTo>
                  <a:pt x="4516556" y="1313374"/>
                </a:lnTo>
                <a:cubicBezTo>
                  <a:pt x="4516263" y="1324584"/>
                  <a:pt x="4515969" y="1335794"/>
                  <a:pt x="4515676" y="1347004"/>
                </a:cubicBezTo>
                <a:cubicBezTo>
                  <a:pt x="4515522" y="1348624"/>
                  <a:pt x="4515367" y="1350244"/>
                  <a:pt x="4515213" y="1351864"/>
                </a:cubicBezTo>
                <a:lnTo>
                  <a:pt x="4506094" y="1391762"/>
                </a:lnTo>
                <a:cubicBezTo>
                  <a:pt x="4507300" y="1392770"/>
                  <a:pt x="4508402" y="1394098"/>
                  <a:pt x="4509358" y="1395707"/>
                </a:cubicBezTo>
                <a:lnTo>
                  <a:pt x="4512200" y="1408524"/>
                </a:lnTo>
                <a:lnTo>
                  <a:pt x="4507459" y="1419109"/>
                </a:lnTo>
                <a:lnTo>
                  <a:pt x="4497275" y="1469337"/>
                </a:lnTo>
                <a:lnTo>
                  <a:pt x="4486378" y="1543038"/>
                </a:lnTo>
                <a:lnTo>
                  <a:pt x="4481497" y="1553997"/>
                </a:lnTo>
                <a:cubicBezTo>
                  <a:pt x="4475406" y="1579288"/>
                  <a:pt x="4478554" y="1610368"/>
                  <a:pt x="4467069" y="1626071"/>
                </a:cubicBezTo>
                <a:lnTo>
                  <a:pt x="4463354" y="1664103"/>
                </a:lnTo>
                <a:lnTo>
                  <a:pt x="4467014" y="1668558"/>
                </a:lnTo>
                <a:lnTo>
                  <a:pt x="4465364" y="1679756"/>
                </a:lnTo>
                <a:cubicBezTo>
                  <a:pt x="4465501" y="1680776"/>
                  <a:pt x="4465639" y="1681795"/>
                  <a:pt x="4465776" y="1682815"/>
                </a:cubicBezTo>
                <a:cubicBezTo>
                  <a:pt x="4466583" y="1688654"/>
                  <a:pt x="4467240" y="1694439"/>
                  <a:pt x="4467287" y="1700268"/>
                </a:cubicBezTo>
                <a:cubicBezTo>
                  <a:pt x="4452715" y="1697000"/>
                  <a:pt x="4458424" y="1726126"/>
                  <a:pt x="4455817" y="1735163"/>
                </a:cubicBezTo>
                <a:lnTo>
                  <a:pt x="4453757" y="1735289"/>
                </a:lnTo>
                <a:lnTo>
                  <a:pt x="4445259" y="1887374"/>
                </a:lnTo>
                <a:lnTo>
                  <a:pt x="4453950" y="1911536"/>
                </a:lnTo>
                <a:cubicBezTo>
                  <a:pt x="4454709" y="1928276"/>
                  <a:pt x="4455469" y="1945015"/>
                  <a:pt x="4456228" y="1961755"/>
                </a:cubicBezTo>
                <a:cubicBezTo>
                  <a:pt x="4455934" y="1972965"/>
                  <a:pt x="4455641" y="1984174"/>
                  <a:pt x="4455347" y="1995384"/>
                </a:cubicBezTo>
                <a:lnTo>
                  <a:pt x="4454885" y="2000244"/>
                </a:lnTo>
                <a:lnTo>
                  <a:pt x="4445765" y="2040142"/>
                </a:lnTo>
                <a:cubicBezTo>
                  <a:pt x="4446972" y="2041150"/>
                  <a:pt x="4448073" y="2042479"/>
                  <a:pt x="4449030" y="2044087"/>
                </a:cubicBezTo>
                <a:lnTo>
                  <a:pt x="4451871" y="2056904"/>
                </a:lnTo>
                <a:lnTo>
                  <a:pt x="4447130" y="2067489"/>
                </a:lnTo>
                <a:lnTo>
                  <a:pt x="4436946" y="2117719"/>
                </a:lnTo>
                <a:lnTo>
                  <a:pt x="4429615" y="2167300"/>
                </a:lnTo>
                <a:cubicBezTo>
                  <a:pt x="4410921" y="2519411"/>
                  <a:pt x="4377147" y="2876607"/>
                  <a:pt x="4373532" y="3223633"/>
                </a:cubicBezTo>
                <a:cubicBezTo>
                  <a:pt x="4370580" y="3302336"/>
                  <a:pt x="4363697" y="3398578"/>
                  <a:pt x="4360746" y="3477281"/>
                </a:cubicBezTo>
                <a:cubicBezTo>
                  <a:pt x="4367353" y="3471365"/>
                  <a:pt x="4356962" y="3621544"/>
                  <a:pt x="4349661" y="3639984"/>
                </a:cubicBezTo>
                <a:lnTo>
                  <a:pt x="4258900" y="5278921"/>
                </a:lnTo>
                <a:lnTo>
                  <a:pt x="4264198" y="5315626"/>
                </a:lnTo>
                <a:cubicBezTo>
                  <a:pt x="4269986" y="5323538"/>
                  <a:pt x="4266671" y="5327627"/>
                  <a:pt x="4267732" y="5350090"/>
                </a:cubicBezTo>
                <a:cubicBezTo>
                  <a:pt x="4268793" y="5372551"/>
                  <a:pt x="4252068" y="5406222"/>
                  <a:pt x="4270564" y="5450399"/>
                </a:cubicBezTo>
                <a:cubicBezTo>
                  <a:pt x="4270146" y="5457964"/>
                  <a:pt x="4260467" y="5476308"/>
                  <a:pt x="4252007" y="5484804"/>
                </a:cubicBezTo>
                <a:lnTo>
                  <a:pt x="4247355" y="5487504"/>
                </a:lnTo>
                <a:cubicBezTo>
                  <a:pt x="4246203" y="5508319"/>
                  <a:pt x="4248163" y="5526348"/>
                  <a:pt x="4243898" y="5549951"/>
                </a:cubicBezTo>
                <a:lnTo>
                  <a:pt x="0" y="5315524"/>
                </a:lnTo>
                <a:lnTo>
                  <a:pt x="4515" y="5239903"/>
                </a:lnTo>
                <a:lnTo>
                  <a:pt x="8735" y="5233298"/>
                </a:lnTo>
                <a:cubicBezTo>
                  <a:pt x="9265" y="5232196"/>
                  <a:pt x="8913" y="5231467"/>
                  <a:pt x="9004" y="5230552"/>
                </a:cubicBezTo>
                <a:lnTo>
                  <a:pt x="9274" y="5227804"/>
                </a:lnTo>
                <a:cubicBezTo>
                  <a:pt x="9452" y="5225973"/>
                  <a:pt x="9819" y="5223940"/>
                  <a:pt x="9811" y="5222308"/>
                </a:cubicBezTo>
                <a:cubicBezTo>
                  <a:pt x="9755" y="5211840"/>
                  <a:pt x="8673" y="5224803"/>
                  <a:pt x="9496" y="5216405"/>
                </a:cubicBezTo>
                <a:cubicBezTo>
                  <a:pt x="9302" y="5215352"/>
                  <a:pt x="8977" y="5214469"/>
                  <a:pt x="8912" y="5213249"/>
                </a:cubicBezTo>
                <a:cubicBezTo>
                  <a:pt x="8870" y="5212477"/>
                  <a:pt x="9221" y="5211272"/>
                  <a:pt x="9181" y="5210500"/>
                </a:cubicBezTo>
                <a:cubicBezTo>
                  <a:pt x="8800" y="5203355"/>
                  <a:pt x="8248" y="5210896"/>
                  <a:pt x="8865" y="5204597"/>
                </a:cubicBezTo>
                <a:lnTo>
                  <a:pt x="8282" y="5201441"/>
                </a:lnTo>
                <a:cubicBezTo>
                  <a:pt x="6867" y="5193798"/>
                  <a:pt x="6830" y="5198023"/>
                  <a:pt x="7652" y="5189632"/>
                </a:cubicBezTo>
                <a:cubicBezTo>
                  <a:pt x="7457" y="5188581"/>
                  <a:pt x="7134" y="5187696"/>
                  <a:pt x="7068" y="5186477"/>
                </a:cubicBezTo>
                <a:cubicBezTo>
                  <a:pt x="7026" y="5185706"/>
                  <a:pt x="7459" y="5184394"/>
                  <a:pt x="7336" y="5183728"/>
                </a:cubicBezTo>
                <a:cubicBezTo>
                  <a:pt x="7062" y="5182241"/>
                  <a:pt x="4888" y="5182665"/>
                  <a:pt x="5901" y="5180163"/>
                </a:cubicBezTo>
                <a:lnTo>
                  <a:pt x="11313" y="5116566"/>
                </a:lnTo>
                <a:lnTo>
                  <a:pt x="78927" y="3839310"/>
                </a:lnTo>
                <a:lnTo>
                  <a:pt x="30361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Diagram&#10;&#10;Description automatically generated">
            <a:extLst>
              <a:ext uri="{FF2B5EF4-FFF2-40B4-BE49-F238E27FC236}">
                <a16:creationId xmlns:a16="http://schemas.microsoft.com/office/drawing/2014/main" id="{FBF447F6-9A0A-644C-A16E-40ABEDD109CD}"/>
              </a:ext>
            </a:extLst>
          </p:cNvPr>
          <p:cNvPicPr>
            <a:picLocks noChangeAspect="1"/>
          </p:cNvPicPr>
          <p:nvPr/>
        </p:nvPicPr>
        <p:blipFill>
          <a:blip r:embed="rId2"/>
          <a:stretch>
            <a:fillRect/>
          </a:stretch>
        </p:blipFill>
        <p:spPr>
          <a:xfrm rot="171272">
            <a:off x="7684579" y="1636936"/>
            <a:ext cx="3582518" cy="3582518"/>
          </a:xfrm>
          <a:prstGeom prst="rect">
            <a:avLst/>
          </a:prstGeom>
        </p:spPr>
      </p:pic>
      <p:grpSp>
        <p:nvGrpSpPr>
          <p:cNvPr id="16" name="Group 15">
            <a:extLst>
              <a:ext uri="{FF2B5EF4-FFF2-40B4-BE49-F238E27FC236}">
                <a16:creationId xmlns:a16="http://schemas.microsoft.com/office/drawing/2014/main" id="{A02066EC-92CE-4F17-AB46-346119D15C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7" name="Group 16">
              <a:extLst>
                <a:ext uri="{FF2B5EF4-FFF2-40B4-BE49-F238E27FC236}">
                  <a16:creationId xmlns:a16="http://schemas.microsoft.com/office/drawing/2014/main" id="{48E4F93A-024D-4896-B535-C700CC6F2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9" name="Straight Connector 18">
                <a:extLst>
                  <a:ext uri="{FF2B5EF4-FFF2-40B4-BE49-F238E27FC236}">
                    <a16:creationId xmlns:a16="http://schemas.microsoft.com/office/drawing/2014/main" id="{303ABF7D-0FD3-47CF-BF62-C8D9561F03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56E970-02E8-4F91-8392-EC89484E44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E8469CB-65C4-40BA-B613-75617EFBD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a:extLst>
              <a:ext uri="{FF2B5EF4-FFF2-40B4-BE49-F238E27FC236}">
                <a16:creationId xmlns:a16="http://schemas.microsoft.com/office/drawing/2014/main" id="{5EC04BFF-C178-43B0-9567-EEA423F5C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52714">
            <a:off x="10760953" y="536524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29771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ECB86E21-E2BD-408E-8E61-D30AB8715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9B38C0-3CC6-4B41-93F3-C479D22DD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650" y="532924"/>
            <a:ext cx="4897417" cy="4933882"/>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E0F80A2-6611-465C-80A5-6ADAE3F03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5909" y="690793"/>
            <a:ext cx="4711125" cy="4634455"/>
          </a:xfrm>
          <a:custGeom>
            <a:avLst/>
            <a:gdLst>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1367050 w 5228120"/>
              <a:gd name="connsiteY32" fmla="*/ 4957256 h 4957903"/>
              <a:gd name="connsiteX33" fmla="*/ 44266 w 5228120"/>
              <a:gd name="connsiteY33" fmla="*/ 4957256 h 4957903"/>
              <a:gd name="connsiteX34" fmla="*/ 19873 w 5228120"/>
              <a:gd name="connsiteY34" fmla="*/ 4940773 h 4957903"/>
              <a:gd name="connsiteX35" fmla="*/ 19873 w 5228120"/>
              <a:gd name="connsiteY35" fmla="*/ 4191718 h 4957903"/>
              <a:gd name="connsiteX36" fmla="*/ 13009 w 5228120"/>
              <a:gd name="connsiteY36" fmla="*/ 4167267 h 4957903"/>
              <a:gd name="connsiteX37" fmla="*/ 19873 w 5228120"/>
              <a:gd name="connsiteY37" fmla="*/ 4142119 h 4957903"/>
              <a:gd name="connsiteX38" fmla="*/ 19873 w 5228120"/>
              <a:gd name="connsiteY38" fmla="*/ 3806985 h 4957903"/>
              <a:gd name="connsiteX39" fmla="*/ 19873 w 5228120"/>
              <a:gd name="connsiteY39" fmla="*/ 3762500 h 4957903"/>
              <a:gd name="connsiteX40" fmla="*/ 12558 w 5228120"/>
              <a:gd name="connsiteY40" fmla="*/ 3737654 h 4957903"/>
              <a:gd name="connsiteX41" fmla="*/ 4175 w 5228120"/>
              <a:gd name="connsiteY41" fmla="*/ 3712250 h 4957903"/>
              <a:gd name="connsiteX42" fmla="*/ 560 w 5228120"/>
              <a:gd name="connsiteY42" fmla="*/ 3687770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44266 w 5228120"/>
              <a:gd name="connsiteY32" fmla="*/ 4957256 h 4957903"/>
              <a:gd name="connsiteX33" fmla="*/ 19873 w 5228120"/>
              <a:gd name="connsiteY33" fmla="*/ 4940773 h 4957903"/>
              <a:gd name="connsiteX34" fmla="*/ 19873 w 5228120"/>
              <a:gd name="connsiteY34" fmla="*/ 4191718 h 4957903"/>
              <a:gd name="connsiteX35" fmla="*/ 13009 w 5228120"/>
              <a:gd name="connsiteY35" fmla="*/ 4167267 h 4957903"/>
              <a:gd name="connsiteX36" fmla="*/ 19873 w 5228120"/>
              <a:gd name="connsiteY36" fmla="*/ 4142119 h 4957903"/>
              <a:gd name="connsiteX37" fmla="*/ 19873 w 5228120"/>
              <a:gd name="connsiteY37" fmla="*/ 3806985 h 4957903"/>
              <a:gd name="connsiteX38" fmla="*/ 19873 w 5228120"/>
              <a:gd name="connsiteY38" fmla="*/ 3762500 h 4957903"/>
              <a:gd name="connsiteX39" fmla="*/ 12558 w 5228120"/>
              <a:gd name="connsiteY39" fmla="*/ 3737654 h 4957903"/>
              <a:gd name="connsiteX40" fmla="*/ 4175 w 5228120"/>
              <a:gd name="connsiteY40" fmla="*/ 3712250 h 4957903"/>
              <a:gd name="connsiteX41" fmla="*/ 560 w 5228120"/>
              <a:gd name="connsiteY41" fmla="*/ 3687770 h 4957903"/>
              <a:gd name="connsiteX42" fmla="*/ 0 w 5228120"/>
              <a:gd name="connsiteY42"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3871237 w 5228120"/>
              <a:gd name="connsiteY22" fmla="*/ 0 h 4957903"/>
              <a:gd name="connsiteX23" fmla="*/ 3872793 w 5228120"/>
              <a:gd name="connsiteY23" fmla="*/ 647 h 4957903"/>
              <a:gd name="connsiteX24" fmla="*/ 5196316 w 5228120"/>
              <a:gd name="connsiteY24" fmla="*/ 647 h 4957903"/>
              <a:gd name="connsiteX25" fmla="*/ 5224586 w 5228120"/>
              <a:gd name="connsiteY25" fmla="*/ 28919 h 4957903"/>
              <a:gd name="connsiteX26" fmla="*/ 5224586 w 5228120"/>
              <a:gd name="connsiteY26" fmla="*/ 4929710 h 4957903"/>
              <a:gd name="connsiteX27" fmla="*/ 5196315 w 5228120"/>
              <a:gd name="connsiteY27" fmla="*/ 4957902 h 4957903"/>
              <a:gd name="connsiteX28" fmla="*/ 5157924 w 5228120"/>
              <a:gd name="connsiteY28" fmla="*/ 4957902 h 4957903"/>
              <a:gd name="connsiteX29" fmla="*/ 5157922 w 5228120"/>
              <a:gd name="connsiteY29" fmla="*/ 4957903 h 4957903"/>
              <a:gd name="connsiteX30" fmla="*/ 1369345 w 5228120"/>
              <a:gd name="connsiteY30" fmla="*/ 4957903 h 4957903"/>
              <a:gd name="connsiteX31" fmla="*/ 44266 w 5228120"/>
              <a:gd name="connsiteY31" fmla="*/ 4957256 h 4957903"/>
              <a:gd name="connsiteX32" fmla="*/ 19873 w 5228120"/>
              <a:gd name="connsiteY32" fmla="*/ 4940773 h 4957903"/>
              <a:gd name="connsiteX33" fmla="*/ 19873 w 5228120"/>
              <a:gd name="connsiteY33" fmla="*/ 4191718 h 4957903"/>
              <a:gd name="connsiteX34" fmla="*/ 13009 w 5228120"/>
              <a:gd name="connsiteY34" fmla="*/ 4167267 h 4957903"/>
              <a:gd name="connsiteX35" fmla="*/ 19873 w 5228120"/>
              <a:gd name="connsiteY35" fmla="*/ 4142119 h 4957903"/>
              <a:gd name="connsiteX36" fmla="*/ 19873 w 5228120"/>
              <a:gd name="connsiteY36" fmla="*/ 3806985 h 4957903"/>
              <a:gd name="connsiteX37" fmla="*/ 19873 w 5228120"/>
              <a:gd name="connsiteY37" fmla="*/ 3762500 h 4957903"/>
              <a:gd name="connsiteX38" fmla="*/ 12558 w 5228120"/>
              <a:gd name="connsiteY38" fmla="*/ 3737654 h 4957903"/>
              <a:gd name="connsiteX39" fmla="*/ 4175 w 5228120"/>
              <a:gd name="connsiteY39" fmla="*/ 3712250 h 4957903"/>
              <a:gd name="connsiteX40" fmla="*/ 560 w 5228120"/>
              <a:gd name="connsiteY40" fmla="*/ 3687770 h 4957903"/>
              <a:gd name="connsiteX41" fmla="*/ 0 w 5228120"/>
              <a:gd name="connsiteY41"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3871237 w 5228120"/>
              <a:gd name="connsiteY21" fmla="*/ 0 h 4957903"/>
              <a:gd name="connsiteX22" fmla="*/ 3872793 w 5228120"/>
              <a:gd name="connsiteY22" fmla="*/ 647 h 4957903"/>
              <a:gd name="connsiteX23" fmla="*/ 5196316 w 5228120"/>
              <a:gd name="connsiteY23" fmla="*/ 647 h 4957903"/>
              <a:gd name="connsiteX24" fmla="*/ 5224586 w 5228120"/>
              <a:gd name="connsiteY24" fmla="*/ 28919 h 4957903"/>
              <a:gd name="connsiteX25" fmla="*/ 5224586 w 5228120"/>
              <a:gd name="connsiteY25" fmla="*/ 4929710 h 4957903"/>
              <a:gd name="connsiteX26" fmla="*/ 5196315 w 5228120"/>
              <a:gd name="connsiteY26" fmla="*/ 4957902 h 4957903"/>
              <a:gd name="connsiteX27" fmla="*/ 5157924 w 5228120"/>
              <a:gd name="connsiteY27" fmla="*/ 4957902 h 4957903"/>
              <a:gd name="connsiteX28" fmla="*/ 5157922 w 5228120"/>
              <a:gd name="connsiteY28" fmla="*/ 4957903 h 4957903"/>
              <a:gd name="connsiteX29" fmla="*/ 1369345 w 5228120"/>
              <a:gd name="connsiteY29" fmla="*/ 4957903 h 4957903"/>
              <a:gd name="connsiteX30" fmla="*/ 44266 w 5228120"/>
              <a:gd name="connsiteY30" fmla="*/ 4957256 h 4957903"/>
              <a:gd name="connsiteX31" fmla="*/ 19873 w 5228120"/>
              <a:gd name="connsiteY31" fmla="*/ 4940773 h 4957903"/>
              <a:gd name="connsiteX32" fmla="*/ 19873 w 5228120"/>
              <a:gd name="connsiteY32" fmla="*/ 4191718 h 4957903"/>
              <a:gd name="connsiteX33" fmla="*/ 13009 w 5228120"/>
              <a:gd name="connsiteY33" fmla="*/ 4167267 h 4957903"/>
              <a:gd name="connsiteX34" fmla="*/ 19873 w 5228120"/>
              <a:gd name="connsiteY34" fmla="*/ 4142119 h 4957903"/>
              <a:gd name="connsiteX35" fmla="*/ 19873 w 5228120"/>
              <a:gd name="connsiteY35" fmla="*/ 3806985 h 4957903"/>
              <a:gd name="connsiteX36" fmla="*/ 19873 w 5228120"/>
              <a:gd name="connsiteY36" fmla="*/ 3762500 h 4957903"/>
              <a:gd name="connsiteX37" fmla="*/ 12558 w 5228120"/>
              <a:gd name="connsiteY37" fmla="*/ 3737654 h 4957903"/>
              <a:gd name="connsiteX38" fmla="*/ 4175 w 5228120"/>
              <a:gd name="connsiteY38" fmla="*/ 3712250 h 4957903"/>
              <a:gd name="connsiteX39" fmla="*/ 560 w 5228120"/>
              <a:gd name="connsiteY39" fmla="*/ 3687770 h 4957903"/>
              <a:gd name="connsiteX40" fmla="*/ 0 w 5228120"/>
              <a:gd name="connsiteY40"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3872793 w 5228120"/>
              <a:gd name="connsiteY21" fmla="*/ 647 h 4957903"/>
              <a:gd name="connsiteX22" fmla="*/ 5196316 w 5228120"/>
              <a:gd name="connsiteY22" fmla="*/ 647 h 4957903"/>
              <a:gd name="connsiteX23" fmla="*/ 5224586 w 5228120"/>
              <a:gd name="connsiteY23" fmla="*/ 28919 h 4957903"/>
              <a:gd name="connsiteX24" fmla="*/ 5224586 w 5228120"/>
              <a:gd name="connsiteY24" fmla="*/ 4929710 h 4957903"/>
              <a:gd name="connsiteX25" fmla="*/ 5196315 w 5228120"/>
              <a:gd name="connsiteY25" fmla="*/ 4957902 h 4957903"/>
              <a:gd name="connsiteX26" fmla="*/ 5157924 w 5228120"/>
              <a:gd name="connsiteY26" fmla="*/ 4957902 h 4957903"/>
              <a:gd name="connsiteX27" fmla="*/ 5157922 w 5228120"/>
              <a:gd name="connsiteY27" fmla="*/ 4957903 h 4957903"/>
              <a:gd name="connsiteX28" fmla="*/ 1369345 w 5228120"/>
              <a:gd name="connsiteY28" fmla="*/ 4957903 h 4957903"/>
              <a:gd name="connsiteX29" fmla="*/ 44266 w 5228120"/>
              <a:gd name="connsiteY29" fmla="*/ 4957256 h 4957903"/>
              <a:gd name="connsiteX30" fmla="*/ 19873 w 5228120"/>
              <a:gd name="connsiteY30" fmla="*/ 4940773 h 4957903"/>
              <a:gd name="connsiteX31" fmla="*/ 19873 w 5228120"/>
              <a:gd name="connsiteY31" fmla="*/ 4191718 h 4957903"/>
              <a:gd name="connsiteX32" fmla="*/ 13009 w 5228120"/>
              <a:gd name="connsiteY32" fmla="*/ 4167267 h 4957903"/>
              <a:gd name="connsiteX33" fmla="*/ 19873 w 5228120"/>
              <a:gd name="connsiteY33" fmla="*/ 4142119 h 4957903"/>
              <a:gd name="connsiteX34" fmla="*/ 19873 w 5228120"/>
              <a:gd name="connsiteY34" fmla="*/ 3806985 h 4957903"/>
              <a:gd name="connsiteX35" fmla="*/ 19873 w 5228120"/>
              <a:gd name="connsiteY35" fmla="*/ 3762500 h 4957903"/>
              <a:gd name="connsiteX36" fmla="*/ 12558 w 5228120"/>
              <a:gd name="connsiteY36" fmla="*/ 3737654 h 4957903"/>
              <a:gd name="connsiteX37" fmla="*/ 4175 w 5228120"/>
              <a:gd name="connsiteY37" fmla="*/ 3712250 h 4957903"/>
              <a:gd name="connsiteX38" fmla="*/ 560 w 5228120"/>
              <a:gd name="connsiteY38" fmla="*/ 3687770 h 4957903"/>
              <a:gd name="connsiteX39" fmla="*/ 0 w 5228120"/>
              <a:gd name="connsiteY39"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5196316 w 5228120"/>
              <a:gd name="connsiteY21" fmla="*/ 647 h 4957903"/>
              <a:gd name="connsiteX22" fmla="*/ 5224586 w 5228120"/>
              <a:gd name="connsiteY22" fmla="*/ 28919 h 4957903"/>
              <a:gd name="connsiteX23" fmla="*/ 5224586 w 5228120"/>
              <a:gd name="connsiteY23" fmla="*/ 4929710 h 4957903"/>
              <a:gd name="connsiteX24" fmla="*/ 5196315 w 5228120"/>
              <a:gd name="connsiteY24" fmla="*/ 4957902 h 4957903"/>
              <a:gd name="connsiteX25" fmla="*/ 5157924 w 5228120"/>
              <a:gd name="connsiteY25" fmla="*/ 4957902 h 4957903"/>
              <a:gd name="connsiteX26" fmla="*/ 5157922 w 5228120"/>
              <a:gd name="connsiteY26" fmla="*/ 4957903 h 4957903"/>
              <a:gd name="connsiteX27" fmla="*/ 1369345 w 5228120"/>
              <a:gd name="connsiteY27" fmla="*/ 4957903 h 4957903"/>
              <a:gd name="connsiteX28" fmla="*/ 44266 w 5228120"/>
              <a:gd name="connsiteY28" fmla="*/ 4957256 h 4957903"/>
              <a:gd name="connsiteX29" fmla="*/ 19873 w 5228120"/>
              <a:gd name="connsiteY29" fmla="*/ 4940773 h 4957903"/>
              <a:gd name="connsiteX30" fmla="*/ 19873 w 5228120"/>
              <a:gd name="connsiteY30" fmla="*/ 4191718 h 4957903"/>
              <a:gd name="connsiteX31" fmla="*/ 13009 w 5228120"/>
              <a:gd name="connsiteY31" fmla="*/ 4167267 h 4957903"/>
              <a:gd name="connsiteX32" fmla="*/ 19873 w 5228120"/>
              <a:gd name="connsiteY32" fmla="*/ 4142119 h 4957903"/>
              <a:gd name="connsiteX33" fmla="*/ 19873 w 5228120"/>
              <a:gd name="connsiteY33" fmla="*/ 3806985 h 4957903"/>
              <a:gd name="connsiteX34" fmla="*/ 19873 w 5228120"/>
              <a:gd name="connsiteY34" fmla="*/ 3762500 h 4957903"/>
              <a:gd name="connsiteX35" fmla="*/ 12558 w 5228120"/>
              <a:gd name="connsiteY35" fmla="*/ 3737654 h 4957903"/>
              <a:gd name="connsiteX36" fmla="*/ 4175 w 5228120"/>
              <a:gd name="connsiteY36" fmla="*/ 3712250 h 4957903"/>
              <a:gd name="connsiteX37" fmla="*/ 560 w 5228120"/>
              <a:gd name="connsiteY37" fmla="*/ 3687770 h 4957903"/>
              <a:gd name="connsiteX38" fmla="*/ 0 w 5228120"/>
              <a:gd name="connsiteY38" fmla="*/ 3668924 h 4957903"/>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1369345 w 5228120"/>
              <a:gd name="connsiteY26" fmla="*/ 4957739 h 4957739"/>
              <a:gd name="connsiteX27" fmla="*/ 44266 w 5228120"/>
              <a:gd name="connsiteY27" fmla="*/ 4957092 h 4957739"/>
              <a:gd name="connsiteX28" fmla="*/ 19873 w 5228120"/>
              <a:gd name="connsiteY28" fmla="*/ 4940609 h 4957739"/>
              <a:gd name="connsiteX29" fmla="*/ 19873 w 5228120"/>
              <a:gd name="connsiteY29" fmla="*/ 4191554 h 4957739"/>
              <a:gd name="connsiteX30" fmla="*/ 13009 w 5228120"/>
              <a:gd name="connsiteY30" fmla="*/ 4167103 h 4957739"/>
              <a:gd name="connsiteX31" fmla="*/ 19873 w 5228120"/>
              <a:gd name="connsiteY31" fmla="*/ 4141955 h 4957739"/>
              <a:gd name="connsiteX32" fmla="*/ 19873 w 5228120"/>
              <a:gd name="connsiteY32" fmla="*/ 3806821 h 4957739"/>
              <a:gd name="connsiteX33" fmla="*/ 19873 w 5228120"/>
              <a:gd name="connsiteY33" fmla="*/ 3762336 h 4957739"/>
              <a:gd name="connsiteX34" fmla="*/ 12558 w 5228120"/>
              <a:gd name="connsiteY34" fmla="*/ 3737490 h 4957739"/>
              <a:gd name="connsiteX35" fmla="*/ 4175 w 5228120"/>
              <a:gd name="connsiteY35" fmla="*/ 3712086 h 4957739"/>
              <a:gd name="connsiteX36" fmla="*/ 560 w 5228120"/>
              <a:gd name="connsiteY36" fmla="*/ 3687606 h 4957739"/>
              <a:gd name="connsiteX37" fmla="*/ 0 w 5228120"/>
              <a:gd name="connsiteY37" fmla="*/ 3668760 h 4957739"/>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44266 w 5228120"/>
              <a:gd name="connsiteY26" fmla="*/ 4957092 h 4957739"/>
              <a:gd name="connsiteX27" fmla="*/ 19873 w 5228120"/>
              <a:gd name="connsiteY27" fmla="*/ 4940609 h 4957739"/>
              <a:gd name="connsiteX28" fmla="*/ 19873 w 5228120"/>
              <a:gd name="connsiteY28" fmla="*/ 4191554 h 4957739"/>
              <a:gd name="connsiteX29" fmla="*/ 13009 w 5228120"/>
              <a:gd name="connsiteY29" fmla="*/ 4167103 h 4957739"/>
              <a:gd name="connsiteX30" fmla="*/ 19873 w 5228120"/>
              <a:gd name="connsiteY30" fmla="*/ 4141955 h 4957739"/>
              <a:gd name="connsiteX31" fmla="*/ 19873 w 5228120"/>
              <a:gd name="connsiteY31" fmla="*/ 3806821 h 4957739"/>
              <a:gd name="connsiteX32" fmla="*/ 19873 w 5228120"/>
              <a:gd name="connsiteY32" fmla="*/ 3762336 h 4957739"/>
              <a:gd name="connsiteX33" fmla="*/ 12558 w 5228120"/>
              <a:gd name="connsiteY33" fmla="*/ 3737490 h 4957739"/>
              <a:gd name="connsiteX34" fmla="*/ 4175 w 5228120"/>
              <a:gd name="connsiteY34" fmla="*/ 3712086 h 4957739"/>
              <a:gd name="connsiteX35" fmla="*/ 560 w 5228120"/>
              <a:gd name="connsiteY35" fmla="*/ 3687606 h 4957739"/>
              <a:gd name="connsiteX36" fmla="*/ 0 w 5228120"/>
              <a:gd name="connsiteY36" fmla="*/ 3668760 h 49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28120" h="4957739">
                <a:moveTo>
                  <a:pt x="0" y="3668760"/>
                </a:moveTo>
                <a:lnTo>
                  <a:pt x="4948" y="3649017"/>
                </a:lnTo>
                <a:cubicBezTo>
                  <a:pt x="5428" y="3643504"/>
                  <a:pt x="2348" y="3642047"/>
                  <a:pt x="2889" y="3635689"/>
                </a:cubicBezTo>
                <a:lnTo>
                  <a:pt x="8191" y="3610867"/>
                </a:lnTo>
                <a:lnTo>
                  <a:pt x="13074" y="3574556"/>
                </a:lnTo>
                <a:lnTo>
                  <a:pt x="18280" y="3549561"/>
                </a:lnTo>
                <a:lnTo>
                  <a:pt x="19873" y="3544741"/>
                </a:lnTo>
                <a:lnTo>
                  <a:pt x="19873" y="3381182"/>
                </a:lnTo>
                <a:lnTo>
                  <a:pt x="18092" y="3369117"/>
                </a:lnTo>
                <a:cubicBezTo>
                  <a:pt x="18686" y="3355549"/>
                  <a:pt x="19279" y="3341980"/>
                  <a:pt x="19873" y="3328412"/>
                </a:cubicBezTo>
                <a:lnTo>
                  <a:pt x="17446" y="3322501"/>
                </a:lnTo>
                <a:lnTo>
                  <a:pt x="19873" y="3282705"/>
                </a:lnTo>
                <a:cubicBezTo>
                  <a:pt x="19530" y="3269526"/>
                  <a:pt x="20072" y="3246690"/>
                  <a:pt x="17812" y="3239103"/>
                </a:cubicBezTo>
                <a:lnTo>
                  <a:pt x="12273" y="3235847"/>
                </a:lnTo>
                <a:cubicBezTo>
                  <a:pt x="12111" y="3232660"/>
                  <a:pt x="11948" y="3229472"/>
                  <a:pt x="11786" y="3226285"/>
                </a:cubicBezTo>
                <a:cubicBezTo>
                  <a:pt x="12210" y="3225585"/>
                  <a:pt x="11857" y="3211799"/>
                  <a:pt x="11892" y="3211231"/>
                </a:cubicBezTo>
                <a:lnTo>
                  <a:pt x="17706" y="3177510"/>
                </a:lnTo>
                <a:lnTo>
                  <a:pt x="14268" y="18774"/>
                </a:lnTo>
                <a:cubicBezTo>
                  <a:pt x="19746" y="9227"/>
                  <a:pt x="21251" y="7690"/>
                  <a:pt x="30700" y="2147"/>
                </a:cubicBezTo>
                <a:lnTo>
                  <a:pt x="44276" y="0"/>
                </a:lnTo>
                <a:lnTo>
                  <a:pt x="5196316" y="483"/>
                </a:lnTo>
                <a:cubicBezTo>
                  <a:pt x="5211913" y="528"/>
                  <a:pt x="5224547" y="13159"/>
                  <a:pt x="5224586" y="28755"/>
                </a:cubicBezTo>
                <a:cubicBezTo>
                  <a:pt x="5229299" y="850266"/>
                  <a:pt x="5229298" y="4108050"/>
                  <a:pt x="5224586" y="4929546"/>
                </a:cubicBezTo>
                <a:cubicBezTo>
                  <a:pt x="5224498" y="4945112"/>
                  <a:pt x="5211880" y="4957697"/>
                  <a:pt x="5196315" y="4957738"/>
                </a:cubicBezTo>
                <a:lnTo>
                  <a:pt x="5157924" y="4957738"/>
                </a:lnTo>
                <a:cubicBezTo>
                  <a:pt x="5157923" y="4957738"/>
                  <a:pt x="5157923" y="4957739"/>
                  <a:pt x="5157922" y="4957739"/>
                </a:cubicBezTo>
                <a:lnTo>
                  <a:pt x="44266" y="4957092"/>
                </a:lnTo>
                <a:cubicBezTo>
                  <a:pt x="30798" y="4957039"/>
                  <a:pt x="19909" y="4949683"/>
                  <a:pt x="19873" y="4940609"/>
                </a:cubicBezTo>
                <a:lnTo>
                  <a:pt x="19873" y="4191554"/>
                </a:lnTo>
                <a:lnTo>
                  <a:pt x="13009" y="4167103"/>
                </a:lnTo>
                <a:cubicBezTo>
                  <a:pt x="13312" y="4153381"/>
                  <a:pt x="17586" y="4150338"/>
                  <a:pt x="19873" y="4141955"/>
                </a:cubicBezTo>
                <a:lnTo>
                  <a:pt x="19873" y="3806821"/>
                </a:lnTo>
                <a:lnTo>
                  <a:pt x="19873" y="3762336"/>
                </a:lnTo>
                <a:lnTo>
                  <a:pt x="12558" y="3737490"/>
                </a:lnTo>
                <a:cubicBezTo>
                  <a:pt x="18407" y="3727494"/>
                  <a:pt x="6970" y="3720184"/>
                  <a:pt x="4175" y="3712086"/>
                </a:cubicBezTo>
                <a:lnTo>
                  <a:pt x="560" y="3687606"/>
                </a:lnTo>
                <a:cubicBezTo>
                  <a:pt x="373" y="3681324"/>
                  <a:pt x="187" y="3675042"/>
                  <a:pt x="0" y="3668760"/>
                </a:cubicBezTo>
                <a:close/>
              </a:path>
            </a:pathLst>
          </a:custGeom>
          <a:solidFill>
            <a:srgbClr val="FFFFFF"/>
          </a:solidFill>
          <a:ln w="9525" cap="flat">
            <a:noFill/>
            <a:prstDash val="solid"/>
            <a:miter/>
          </a:ln>
        </p:spPr>
        <p:txBody>
          <a:bodyPr wrap="square" rtlCol="0" anchor="ctr">
            <a:noAutofit/>
          </a:bodyPr>
          <a:lstStyle/>
          <a:p>
            <a:endParaRPr lang="en-US"/>
          </a:p>
        </p:txBody>
      </p:sp>
      <p:pic>
        <p:nvPicPr>
          <p:cNvPr id="4" name="Content Placeholder 2">
            <a:extLst>
              <a:ext uri="{FF2B5EF4-FFF2-40B4-BE49-F238E27FC236}">
                <a16:creationId xmlns:a16="http://schemas.microsoft.com/office/drawing/2014/main" id="{34E0770E-E4B8-7D4B-853C-69D52AC65FE9}"/>
              </a:ext>
            </a:extLst>
          </p:cNvPr>
          <p:cNvPicPr>
            <a:picLocks noGrp="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66546" y="816634"/>
            <a:ext cx="3369375" cy="4361651"/>
          </a:xfrm>
          <a:prstGeom prst="rect">
            <a:avLst/>
          </a:prstGeom>
        </p:spPr>
      </p:pic>
      <p:sp>
        <p:nvSpPr>
          <p:cNvPr id="22" name="Rectangle 21">
            <a:extLst>
              <a:ext uri="{FF2B5EF4-FFF2-40B4-BE49-F238E27FC236}">
                <a16:creationId xmlns:a16="http://schemas.microsoft.com/office/drawing/2014/main" id="{267F9DA9-5521-4A58-9B23-C108A3A2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9886" y="532924"/>
            <a:ext cx="4897417" cy="4933882"/>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F2B5AB8-A75C-49F7-8DF4-3342BF3C8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263143" y="680785"/>
            <a:ext cx="4711123" cy="4654470"/>
          </a:xfrm>
          <a:custGeom>
            <a:avLst/>
            <a:gdLst>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1367050 w 5228120"/>
              <a:gd name="connsiteY32" fmla="*/ 4957256 h 4957903"/>
              <a:gd name="connsiteX33" fmla="*/ 44266 w 5228120"/>
              <a:gd name="connsiteY33" fmla="*/ 4957256 h 4957903"/>
              <a:gd name="connsiteX34" fmla="*/ 19873 w 5228120"/>
              <a:gd name="connsiteY34" fmla="*/ 4940773 h 4957903"/>
              <a:gd name="connsiteX35" fmla="*/ 19873 w 5228120"/>
              <a:gd name="connsiteY35" fmla="*/ 4191718 h 4957903"/>
              <a:gd name="connsiteX36" fmla="*/ 13009 w 5228120"/>
              <a:gd name="connsiteY36" fmla="*/ 4167267 h 4957903"/>
              <a:gd name="connsiteX37" fmla="*/ 19873 w 5228120"/>
              <a:gd name="connsiteY37" fmla="*/ 4142119 h 4957903"/>
              <a:gd name="connsiteX38" fmla="*/ 19873 w 5228120"/>
              <a:gd name="connsiteY38" fmla="*/ 3806985 h 4957903"/>
              <a:gd name="connsiteX39" fmla="*/ 19873 w 5228120"/>
              <a:gd name="connsiteY39" fmla="*/ 3762500 h 4957903"/>
              <a:gd name="connsiteX40" fmla="*/ 12558 w 5228120"/>
              <a:gd name="connsiteY40" fmla="*/ 3737654 h 4957903"/>
              <a:gd name="connsiteX41" fmla="*/ 4175 w 5228120"/>
              <a:gd name="connsiteY41" fmla="*/ 3712250 h 4957903"/>
              <a:gd name="connsiteX42" fmla="*/ 560 w 5228120"/>
              <a:gd name="connsiteY42" fmla="*/ 3687770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44266 w 5228120"/>
              <a:gd name="connsiteY32" fmla="*/ 4957256 h 4957903"/>
              <a:gd name="connsiteX33" fmla="*/ 19873 w 5228120"/>
              <a:gd name="connsiteY33" fmla="*/ 4940773 h 4957903"/>
              <a:gd name="connsiteX34" fmla="*/ 19873 w 5228120"/>
              <a:gd name="connsiteY34" fmla="*/ 4191718 h 4957903"/>
              <a:gd name="connsiteX35" fmla="*/ 13009 w 5228120"/>
              <a:gd name="connsiteY35" fmla="*/ 4167267 h 4957903"/>
              <a:gd name="connsiteX36" fmla="*/ 19873 w 5228120"/>
              <a:gd name="connsiteY36" fmla="*/ 4142119 h 4957903"/>
              <a:gd name="connsiteX37" fmla="*/ 19873 w 5228120"/>
              <a:gd name="connsiteY37" fmla="*/ 3806985 h 4957903"/>
              <a:gd name="connsiteX38" fmla="*/ 19873 w 5228120"/>
              <a:gd name="connsiteY38" fmla="*/ 3762500 h 4957903"/>
              <a:gd name="connsiteX39" fmla="*/ 12558 w 5228120"/>
              <a:gd name="connsiteY39" fmla="*/ 3737654 h 4957903"/>
              <a:gd name="connsiteX40" fmla="*/ 4175 w 5228120"/>
              <a:gd name="connsiteY40" fmla="*/ 3712250 h 4957903"/>
              <a:gd name="connsiteX41" fmla="*/ 560 w 5228120"/>
              <a:gd name="connsiteY41" fmla="*/ 3687770 h 4957903"/>
              <a:gd name="connsiteX42" fmla="*/ 0 w 5228120"/>
              <a:gd name="connsiteY42"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3871237 w 5228120"/>
              <a:gd name="connsiteY22" fmla="*/ 0 h 4957903"/>
              <a:gd name="connsiteX23" fmla="*/ 3872793 w 5228120"/>
              <a:gd name="connsiteY23" fmla="*/ 647 h 4957903"/>
              <a:gd name="connsiteX24" fmla="*/ 5196316 w 5228120"/>
              <a:gd name="connsiteY24" fmla="*/ 647 h 4957903"/>
              <a:gd name="connsiteX25" fmla="*/ 5224586 w 5228120"/>
              <a:gd name="connsiteY25" fmla="*/ 28919 h 4957903"/>
              <a:gd name="connsiteX26" fmla="*/ 5224586 w 5228120"/>
              <a:gd name="connsiteY26" fmla="*/ 4929710 h 4957903"/>
              <a:gd name="connsiteX27" fmla="*/ 5196315 w 5228120"/>
              <a:gd name="connsiteY27" fmla="*/ 4957902 h 4957903"/>
              <a:gd name="connsiteX28" fmla="*/ 5157924 w 5228120"/>
              <a:gd name="connsiteY28" fmla="*/ 4957902 h 4957903"/>
              <a:gd name="connsiteX29" fmla="*/ 5157922 w 5228120"/>
              <a:gd name="connsiteY29" fmla="*/ 4957903 h 4957903"/>
              <a:gd name="connsiteX30" fmla="*/ 1369345 w 5228120"/>
              <a:gd name="connsiteY30" fmla="*/ 4957903 h 4957903"/>
              <a:gd name="connsiteX31" fmla="*/ 44266 w 5228120"/>
              <a:gd name="connsiteY31" fmla="*/ 4957256 h 4957903"/>
              <a:gd name="connsiteX32" fmla="*/ 19873 w 5228120"/>
              <a:gd name="connsiteY32" fmla="*/ 4940773 h 4957903"/>
              <a:gd name="connsiteX33" fmla="*/ 19873 w 5228120"/>
              <a:gd name="connsiteY33" fmla="*/ 4191718 h 4957903"/>
              <a:gd name="connsiteX34" fmla="*/ 13009 w 5228120"/>
              <a:gd name="connsiteY34" fmla="*/ 4167267 h 4957903"/>
              <a:gd name="connsiteX35" fmla="*/ 19873 w 5228120"/>
              <a:gd name="connsiteY35" fmla="*/ 4142119 h 4957903"/>
              <a:gd name="connsiteX36" fmla="*/ 19873 w 5228120"/>
              <a:gd name="connsiteY36" fmla="*/ 3806985 h 4957903"/>
              <a:gd name="connsiteX37" fmla="*/ 19873 w 5228120"/>
              <a:gd name="connsiteY37" fmla="*/ 3762500 h 4957903"/>
              <a:gd name="connsiteX38" fmla="*/ 12558 w 5228120"/>
              <a:gd name="connsiteY38" fmla="*/ 3737654 h 4957903"/>
              <a:gd name="connsiteX39" fmla="*/ 4175 w 5228120"/>
              <a:gd name="connsiteY39" fmla="*/ 3712250 h 4957903"/>
              <a:gd name="connsiteX40" fmla="*/ 560 w 5228120"/>
              <a:gd name="connsiteY40" fmla="*/ 3687770 h 4957903"/>
              <a:gd name="connsiteX41" fmla="*/ 0 w 5228120"/>
              <a:gd name="connsiteY41"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3871237 w 5228120"/>
              <a:gd name="connsiteY21" fmla="*/ 0 h 4957903"/>
              <a:gd name="connsiteX22" fmla="*/ 3872793 w 5228120"/>
              <a:gd name="connsiteY22" fmla="*/ 647 h 4957903"/>
              <a:gd name="connsiteX23" fmla="*/ 5196316 w 5228120"/>
              <a:gd name="connsiteY23" fmla="*/ 647 h 4957903"/>
              <a:gd name="connsiteX24" fmla="*/ 5224586 w 5228120"/>
              <a:gd name="connsiteY24" fmla="*/ 28919 h 4957903"/>
              <a:gd name="connsiteX25" fmla="*/ 5224586 w 5228120"/>
              <a:gd name="connsiteY25" fmla="*/ 4929710 h 4957903"/>
              <a:gd name="connsiteX26" fmla="*/ 5196315 w 5228120"/>
              <a:gd name="connsiteY26" fmla="*/ 4957902 h 4957903"/>
              <a:gd name="connsiteX27" fmla="*/ 5157924 w 5228120"/>
              <a:gd name="connsiteY27" fmla="*/ 4957902 h 4957903"/>
              <a:gd name="connsiteX28" fmla="*/ 5157922 w 5228120"/>
              <a:gd name="connsiteY28" fmla="*/ 4957903 h 4957903"/>
              <a:gd name="connsiteX29" fmla="*/ 1369345 w 5228120"/>
              <a:gd name="connsiteY29" fmla="*/ 4957903 h 4957903"/>
              <a:gd name="connsiteX30" fmla="*/ 44266 w 5228120"/>
              <a:gd name="connsiteY30" fmla="*/ 4957256 h 4957903"/>
              <a:gd name="connsiteX31" fmla="*/ 19873 w 5228120"/>
              <a:gd name="connsiteY31" fmla="*/ 4940773 h 4957903"/>
              <a:gd name="connsiteX32" fmla="*/ 19873 w 5228120"/>
              <a:gd name="connsiteY32" fmla="*/ 4191718 h 4957903"/>
              <a:gd name="connsiteX33" fmla="*/ 13009 w 5228120"/>
              <a:gd name="connsiteY33" fmla="*/ 4167267 h 4957903"/>
              <a:gd name="connsiteX34" fmla="*/ 19873 w 5228120"/>
              <a:gd name="connsiteY34" fmla="*/ 4142119 h 4957903"/>
              <a:gd name="connsiteX35" fmla="*/ 19873 w 5228120"/>
              <a:gd name="connsiteY35" fmla="*/ 3806985 h 4957903"/>
              <a:gd name="connsiteX36" fmla="*/ 19873 w 5228120"/>
              <a:gd name="connsiteY36" fmla="*/ 3762500 h 4957903"/>
              <a:gd name="connsiteX37" fmla="*/ 12558 w 5228120"/>
              <a:gd name="connsiteY37" fmla="*/ 3737654 h 4957903"/>
              <a:gd name="connsiteX38" fmla="*/ 4175 w 5228120"/>
              <a:gd name="connsiteY38" fmla="*/ 3712250 h 4957903"/>
              <a:gd name="connsiteX39" fmla="*/ 560 w 5228120"/>
              <a:gd name="connsiteY39" fmla="*/ 3687770 h 4957903"/>
              <a:gd name="connsiteX40" fmla="*/ 0 w 5228120"/>
              <a:gd name="connsiteY40"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3872793 w 5228120"/>
              <a:gd name="connsiteY21" fmla="*/ 647 h 4957903"/>
              <a:gd name="connsiteX22" fmla="*/ 5196316 w 5228120"/>
              <a:gd name="connsiteY22" fmla="*/ 647 h 4957903"/>
              <a:gd name="connsiteX23" fmla="*/ 5224586 w 5228120"/>
              <a:gd name="connsiteY23" fmla="*/ 28919 h 4957903"/>
              <a:gd name="connsiteX24" fmla="*/ 5224586 w 5228120"/>
              <a:gd name="connsiteY24" fmla="*/ 4929710 h 4957903"/>
              <a:gd name="connsiteX25" fmla="*/ 5196315 w 5228120"/>
              <a:gd name="connsiteY25" fmla="*/ 4957902 h 4957903"/>
              <a:gd name="connsiteX26" fmla="*/ 5157924 w 5228120"/>
              <a:gd name="connsiteY26" fmla="*/ 4957902 h 4957903"/>
              <a:gd name="connsiteX27" fmla="*/ 5157922 w 5228120"/>
              <a:gd name="connsiteY27" fmla="*/ 4957903 h 4957903"/>
              <a:gd name="connsiteX28" fmla="*/ 1369345 w 5228120"/>
              <a:gd name="connsiteY28" fmla="*/ 4957903 h 4957903"/>
              <a:gd name="connsiteX29" fmla="*/ 44266 w 5228120"/>
              <a:gd name="connsiteY29" fmla="*/ 4957256 h 4957903"/>
              <a:gd name="connsiteX30" fmla="*/ 19873 w 5228120"/>
              <a:gd name="connsiteY30" fmla="*/ 4940773 h 4957903"/>
              <a:gd name="connsiteX31" fmla="*/ 19873 w 5228120"/>
              <a:gd name="connsiteY31" fmla="*/ 4191718 h 4957903"/>
              <a:gd name="connsiteX32" fmla="*/ 13009 w 5228120"/>
              <a:gd name="connsiteY32" fmla="*/ 4167267 h 4957903"/>
              <a:gd name="connsiteX33" fmla="*/ 19873 w 5228120"/>
              <a:gd name="connsiteY33" fmla="*/ 4142119 h 4957903"/>
              <a:gd name="connsiteX34" fmla="*/ 19873 w 5228120"/>
              <a:gd name="connsiteY34" fmla="*/ 3806985 h 4957903"/>
              <a:gd name="connsiteX35" fmla="*/ 19873 w 5228120"/>
              <a:gd name="connsiteY35" fmla="*/ 3762500 h 4957903"/>
              <a:gd name="connsiteX36" fmla="*/ 12558 w 5228120"/>
              <a:gd name="connsiteY36" fmla="*/ 3737654 h 4957903"/>
              <a:gd name="connsiteX37" fmla="*/ 4175 w 5228120"/>
              <a:gd name="connsiteY37" fmla="*/ 3712250 h 4957903"/>
              <a:gd name="connsiteX38" fmla="*/ 560 w 5228120"/>
              <a:gd name="connsiteY38" fmla="*/ 3687770 h 4957903"/>
              <a:gd name="connsiteX39" fmla="*/ 0 w 5228120"/>
              <a:gd name="connsiteY39"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5196316 w 5228120"/>
              <a:gd name="connsiteY21" fmla="*/ 647 h 4957903"/>
              <a:gd name="connsiteX22" fmla="*/ 5224586 w 5228120"/>
              <a:gd name="connsiteY22" fmla="*/ 28919 h 4957903"/>
              <a:gd name="connsiteX23" fmla="*/ 5224586 w 5228120"/>
              <a:gd name="connsiteY23" fmla="*/ 4929710 h 4957903"/>
              <a:gd name="connsiteX24" fmla="*/ 5196315 w 5228120"/>
              <a:gd name="connsiteY24" fmla="*/ 4957902 h 4957903"/>
              <a:gd name="connsiteX25" fmla="*/ 5157924 w 5228120"/>
              <a:gd name="connsiteY25" fmla="*/ 4957902 h 4957903"/>
              <a:gd name="connsiteX26" fmla="*/ 5157922 w 5228120"/>
              <a:gd name="connsiteY26" fmla="*/ 4957903 h 4957903"/>
              <a:gd name="connsiteX27" fmla="*/ 1369345 w 5228120"/>
              <a:gd name="connsiteY27" fmla="*/ 4957903 h 4957903"/>
              <a:gd name="connsiteX28" fmla="*/ 44266 w 5228120"/>
              <a:gd name="connsiteY28" fmla="*/ 4957256 h 4957903"/>
              <a:gd name="connsiteX29" fmla="*/ 19873 w 5228120"/>
              <a:gd name="connsiteY29" fmla="*/ 4940773 h 4957903"/>
              <a:gd name="connsiteX30" fmla="*/ 19873 w 5228120"/>
              <a:gd name="connsiteY30" fmla="*/ 4191718 h 4957903"/>
              <a:gd name="connsiteX31" fmla="*/ 13009 w 5228120"/>
              <a:gd name="connsiteY31" fmla="*/ 4167267 h 4957903"/>
              <a:gd name="connsiteX32" fmla="*/ 19873 w 5228120"/>
              <a:gd name="connsiteY32" fmla="*/ 4142119 h 4957903"/>
              <a:gd name="connsiteX33" fmla="*/ 19873 w 5228120"/>
              <a:gd name="connsiteY33" fmla="*/ 3806985 h 4957903"/>
              <a:gd name="connsiteX34" fmla="*/ 19873 w 5228120"/>
              <a:gd name="connsiteY34" fmla="*/ 3762500 h 4957903"/>
              <a:gd name="connsiteX35" fmla="*/ 12558 w 5228120"/>
              <a:gd name="connsiteY35" fmla="*/ 3737654 h 4957903"/>
              <a:gd name="connsiteX36" fmla="*/ 4175 w 5228120"/>
              <a:gd name="connsiteY36" fmla="*/ 3712250 h 4957903"/>
              <a:gd name="connsiteX37" fmla="*/ 560 w 5228120"/>
              <a:gd name="connsiteY37" fmla="*/ 3687770 h 4957903"/>
              <a:gd name="connsiteX38" fmla="*/ 0 w 5228120"/>
              <a:gd name="connsiteY38" fmla="*/ 3668924 h 4957903"/>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1369345 w 5228120"/>
              <a:gd name="connsiteY26" fmla="*/ 4957739 h 4957739"/>
              <a:gd name="connsiteX27" fmla="*/ 44266 w 5228120"/>
              <a:gd name="connsiteY27" fmla="*/ 4957092 h 4957739"/>
              <a:gd name="connsiteX28" fmla="*/ 19873 w 5228120"/>
              <a:gd name="connsiteY28" fmla="*/ 4940609 h 4957739"/>
              <a:gd name="connsiteX29" fmla="*/ 19873 w 5228120"/>
              <a:gd name="connsiteY29" fmla="*/ 4191554 h 4957739"/>
              <a:gd name="connsiteX30" fmla="*/ 13009 w 5228120"/>
              <a:gd name="connsiteY30" fmla="*/ 4167103 h 4957739"/>
              <a:gd name="connsiteX31" fmla="*/ 19873 w 5228120"/>
              <a:gd name="connsiteY31" fmla="*/ 4141955 h 4957739"/>
              <a:gd name="connsiteX32" fmla="*/ 19873 w 5228120"/>
              <a:gd name="connsiteY32" fmla="*/ 3806821 h 4957739"/>
              <a:gd name="connsiteX33" fmla="*/ 19873 w 5228120"/>
              <a:gd name="connsiteY33" fmla="*/ 3762336 h 4957739"/>
              <a:gd name="connsiteX34" fmla="*/ 12558 w 5228120"/>
              <a:gd name="connsiteY34" fmla="*/ 3737490 h 4957739"/>
              <a:gd name="connsiteX35" fmla="*/ 4175 w 5228120"/>
              <a:gd name="connsiteY35" fmla="*/ 3712086 h 4957739"/>
              <a:gd name="connsiteX36" fmla="*/ 560 w 5228120"/>
              <a:gd name="connsiteY36" fmla="*/ 3687606 h 4957739"/>
              <a:gd name="connsiteX37" fmla="*/ 0 w 5228120"/>
              <a:gd name="connsiteY37" fmla="*/ 3668760 h 4957739"/>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44266 w 5228120"/>
              <a:gd name="connsiteY26" fmla="*/ 4957092 h 4957739"/>
              <a:gd name="connsiteX27" fmla="*/ 19873 w 5228120"/>
              <a:gd name="connsiteY27" fmla="*/ 4940609 h 4957739"/>
              <a:gd name="connsiteX28" fmla="*/ 19873 w 5228120"/>
              <a:gd name="connsiteY28" fmla="*/ 4191554 h 4957739"/>
              <a:gd name="connsiteX29" fmla="*/ 13009 w 5228120"/>
              <a:gd name="connsiteY29" fmla="*/ 4167103 h 4957739"/>
              <a:gd name="connsiteX30" fmla="*/ 19873 w 5228120"/>
              <a:gd name="connsiteY30" fmla="*/ 4141955 h 4957739"/>
              <a:gd name="connsiteX31" fmla="*/ 19873 w 5228120"/>
              <a:gd name="connsiteY31" fmla="*/ 3806821 h 4957739"/>
              <a:gd name="connsiteX32" fmla="*/ 19873 w 5228120"/>
              <a:gd name="connsiteY32" fmla="*/ 3762336 h 4957739"/>
              <a:gd name="connsiteX33" fmla="*/ 12558 w 5228120"/>
              <a:gd name="connsiteY33" fmla="*/ 3737490 h 4957739"/>
              <a:gd name="connsiteX34" fmla="*/ 4175 w 5228120"/>
              <a:gd name="connsiteY34" fmla="*/ 3712086 h 4957739"/>
              <a:gd name="connsiteX35" fmla="*/ 560 w 5228120"/>
              <a:gd name="connsiteY35" fmla="*/ 3687606 h 4957739"/>
              <a:gd name="connsiteX36" fmla="*/ 0 w 5228120"/>
              <a:gd name="connsiteY36" fmla="*/ 3668760 h 49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28120" h="4957739">
                <a:moveTo>
                  <a:pt x="0" y="3668760"/>
                </a:moveTo>
                <a:lnTo>
                  <a:pt x="4948" y="3649017"/>
                </a:lnTo>
                <a:cubicBezTo>
                  <a:pt x="5428" y="3643504"/>
                  <a:pt x="2348" y="3642047"/>
                  <a:pt x="2889" y="3635689"/>
                </a:cubicBezTo>
                <a:lnTo>
                  <a:pt x="8191" y="3610867"/>
                </a:lnTo>
                <a:lnTo>
                  <a:pt x="13074" y="3574556"/>
                </a:lnTo>
                <a:lnTo>
                  <a:pt x="18280" y="3549561"/>
                </a:lnTo>
                <a:lnTo>
                  <a:pt x="19873" y="3544741"/>
                </a:lnTo>
                <a:lnTo>
                  <a:pt x="19873" y="3381182"/>
                </a:lnTo>
                <a:lnTo>
                  <a:pt x="18092" y="3369117"/>
                </a:lnTo>
                <a:cubicBezTo>
                  <a:pt x="18686" y="3355549"/>
                  <a:pt x="19279" y="3341980"/>
                  <a:pt x="19873" y="3328412"/>
                </a:cubicBezTo>
                <a:lnTo>
                  <a:pt x="17446" y="3322501"/>
                </a:lnTo>
                <a:lnTo>
                  <a:pt x="19873" y="3282705"/>
                </a:lnTo>
                <a:cubicBezTo>
                  <a:pt x="19530" y="3269526"/>
                  <a:pt x="20072" y="3246690"/>
                  <a:pt x="17812" y="3239103"/>
                </a:cubicBezTo>
                <a:lnTo>
                  <a:pt x="12273" y="3235847"/>
                </a:lnTo>
                <a:cubicBezTo>
                  <a:pt x="12111" y="3232660"/>
                  <a:pt x="11948" y="3229472"/>
                  <a:pt x="11786" y="3226285"/>
                </a:cubicBezTo>
                <a:cubicBezTo>
                  <a:pt x="12210" y="3225585"/>
                  <a:pt x="11857" y="3211799"/>
                  <a:pt x="11892" y="3211231"/>
                </a:cubicBezTo>
                <a:lnTo>
                  <a:pt x="17706" y="3177510"/>
                </a:lnTo>
                <a:lnTo>
                  <a:pt x="14268" y="18774"/>
                </a:lnTo>
                <a:cubicBezTo>
                  <a:pt x="19746" y="9227"/>
                  <a:pt x="21251" y="7690"/>
                  <a:pt x="30700" y="2147"/>
                </a:cubicBezTo>
                <a:lnTo>
                  <a:pt x="44276" y="0"/>
                </a:lnTo>
                <a:lnTo>
                  <a:pt x="5196316" y="483"/>
                </a:lnTo>
                <a:cubicBezTo>
                  <a:pt x="5211913" y="528"/>
                  <a:pt x="5224547" y="13159"/>
                  <a:pt x="5224586" y="28755"/>
                </a:cubicBezTo>
                <a:cubicBezTo>
                  <a:pt x="5229299" y="850266"/>
                  <a:pt x="5229298" y="4108050"/>
                  <a:pt x="5224586" y="4929546"/>
                </a:cubicBezTo>
                <a:cubicBezTo>
                  <a:pt x="5224498" y="4945112"/>
                  <a:pt x="5211880" y="4957697"/>
                  <a:pt x="5196315" y="4957738"/>
                </a:cubicBezTo>
                <a:lnTo>
                  <a:pt x="5157924" y="4957738"/>
                </a:lnTo>
                <a:cubicBezTo>
                  <a:pt x="5157923" y="4957738"/>
                  <a:pt x="5157923" y="4957739"/>
                  <a:pt x="5157922" y="4957739"/>
                </a:cubicBezTo>
                <a:lnTo>
                  <a:pt x="44266" y="4957092"/>
                </a:lnTo>
                <a:cubicBezTo>
                  <a:pt x="30798" y="4957039"/>
                  <a:pt x="19909" y="4949683"/>
                  <a:pt x="19873" y="4940609"/>
                </a:cubicBezTo>
                <a:lnTo>
                  <a:pt x="19873" y="4191554"/>
                </a:lnTo>
                <a:lnTo>
                  <a:pt x="13009" y="4167103"/>
                </a:lnTo>
                <a:cubicBezTo>
                  <a:pt x="13312" y="4153381"/>
                  <a:pt x="17586" y="4150338"/>
                  <a:pt x="19873" y="4141955"/>
                </a:cubicBezTo>
                <a:lnTo>
                  <a:pt x="19873" y="3806821"/>
                </a:lnTo>
                <a:lnTo>
                  <a:pt x="19873" y="3762336"/>
                </a:lnTo>
                <a:lnTo>
                  <a:pt x="12558" y="3737490"/>
                </a:lnTo>
                <a:cubicBezTo>
                  <a:pt x="18407" y="3727494"/>
                  <a:pt x="6970" y="3720184"/>
                  <a:pt x="4175" y="3712086"/>
                </a:cubicBezTo>
                <a:lnTo>
                  <a:pt x="560" y="3687606"/>
                </a:lnTo>
                <a:cubicBezTo>
                  <a:pt x="373" y="3681324"/>
                  <a:pt x="187" y="3675042"/>
                  <a:pt x="0" y="3668760"/>
                </a:cubicBezTo>
                <a:close/>
              </a:path>
            </a:pathLst>
          </a:custGeom>
          <a:solidFill>
            <a:srgbClr val="FFFFFF"/>
          </a:solidFill>
          <a:ln w="9525" cap="flat">
            <a:noFill/>
            <a:prstDash val="solid"/>
            <a:miter/>
          </a:ln>
        </p:spPr>
        <p:txBody>
          <a:bodyPr wrap="square" rtlCol="0" anchor="ctr">
            <a:noAutofit/>
          </a:bodyPr>
          <a:lstStyle/>
          <a:p>
            <a:endParaRPr lang="en-US"/>
          </a:p>
        </p:txBody>
      </p:sp>
      <p:pic>
        <p:nvPicPr>
          <p:cNvPr id="5" name="Picture 7">
            <a:extLst>
              <a:ext uri="{FF2B5EF4-FFF2-40B4-BE49-F238E27FC236}">
                <a16:creationId xmlns:a16="http://schemas.microsoft.com/office/drawing/2014/main" id="{BB6FA6C8-73A8-C740-B7AF-855A74A7E1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5433" y="1341620"/>
            <a:ext cx="4249987" cy="33116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E437E3-D59E-144F-BB70-7BD24FFA9340}"/>
              </a:ext>
            </a:extLst>
          </p:cNvPr>
          <p:cNvSpPr>
            <a:spLocks noGrp="1"/>
          </p:cNvSpPr>
          <p:nvPr>
            <p:ph type="title"/>
          </p:nvPr>
        </p:nvSpPr>
        <p:spPr>
          <a:xfrm>
            <a:off x="885997" y="5442048"/>
            <a:ext cx="10070255" cy="1549772"/>
          </a:xfrm>
        </p:spPr>
        <p:txBody>
          <a:bodyPr vert="horz" lIns="91440" tIns="45720" rIns="91440" bIns="45720" rtlCol="0" anchor="b">
            <a:normAutofit/>
          </a:bodyPr>
          <a:lstStyle/>
          <a:p>
            <a:pPr algn="ctr">
              <a:lnSpc>
                <a:spcPct val="110000"/>
              </a:lnSpc>
            </a:pPr>
            <a:r>
              <a:rPr lang="en-US" sz="2800" b="1" dirty="0"/>
              <a:t>A HUNGRY AND IMPOVERISHED MAN CANNOT SHOUT HALLELUYAH</a:t>
            </a:r>
            <a:br>
              <a:rPr lang="en-US" sz="2800" b="1" dirty="0"/>
            </a:br>
            <a:endParaRPr lang="en-US" sz="2800" dirty="0"/>
          </a:p>
        </p:txBody>
      </p:sp>
      <p:sp>
        <p:nvSpPr>
          <p:cNvPr id="26" name="Freeform: Shape 25">
            <a:extLst>
              <a:ext uri="{FF2B5EF4-FFF2-40B4-BE49-F238E27FC236}">
                <a16:creationId xmlns:a16="http://schemas.microsoft.com/office/drawing/2014/main" id="{165B8C92-2D61-44A2-857C-E6980C2A2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300478">
            <a:off x="1031887" y="-190038"/>
            <a:ext cx="464589" cy="1772054"/>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FC12D04B-B8EA-4F67-A905-0377F37C6C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9" name="Group 28">
              <a:extLst>
                <a:ext uri="{FF2B5EF4-FFF2-40B4-BE49-F238E27FC236}">
                  <a16:creationId xmlns:a16="http://schemas.microsoft.com/office/drawing/2014/main" id="{055CD4CE-F6F3-4058-AA85-ABBAA8C1B6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1" name="Straight Connector 30">
                <a:extLst>
                  <a:ext uri="{FF2B5EF4-FFF2-40B4-BE49-F238E27FC236}">
                    <a16:creationId xmlns:a16="http://schemas.microsoft.com/office/drawing/2014/main" id="{F2E9E23E-BC36-4B60-A361-E716A57E3B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1C94D39-A01C-4B72-99ED-F4928D0497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93AA441E-F763-476A-89AE-1F7668A56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7514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B5BE-2C7A-7340-A42D-064102650A3E}"/>
              </a:ext>
            </a:extLst>
          </p:cNvPr>
          <p:cNvSpPr>
            <a:spLocks noGrp="1"/>
          </p:cNvSpPr>
          <p:nvPr>
            <p:ph type="title"/>
          </p:nvPr>
        </p:nvSpPr>
        <p:spPr>
          <a:xfrm>
            <a:off x="0" y="239995"/>
            <a:ext cx="12244388" cy="1803118"/>
          </a:xfrm>
        </p:spPr>
        <p:txBody>
          <a:bodyPr>
            <a:normAutofit fontScale="90000"/>
          </a:bodyPr>
          <a:lstStyle/>
          <a:p>
            <a:r>
              <a:rPr lang="en-GB" dirty="0"/>
              <a:t>Today, most of those vehicles used are still existing. We have schools like</a:t>
            </a:r>
            <a:br>
              <a:rPr lang="en-GB" dirty="0"/>
            </a:br>
            <a:endParaRPr lang="en-NG" dirty="0"/>
          </a:p>
        </p:txBody>
      </p:sp>
      <p:sp>
        <p:nvSpPr>
          <p:cNvPr id="3" name="Content Placeholder 2">
            <a:extLst>
              <a:ext uri="{FF2B5EF4-FFF2-40B4-BE49-F238E27FC236}">
                <a16:creationId xmlns:a16="http://schemas.microsoft.com/office/drawing/2014/main" id="{2E16EAB8-B253-E64A-9A20-2F90D091A144}"/>
              </a:ext>
            </a:extLst>
          </p:cNvPr>
          <p:cNvSpPr>
            <a:spLocks noGrp="1"/>
          </p:cNvSpPr>
          <p:nvPr>
            <p:ph idx="1"/>
          </p:nvPr>
        </p:nvSpPr>
        <p:spPr>
          <a:xfrm>
            <a:off x="128588" y="1685926"/>
            <a:ext cx="10583862" cy="4486274"/>
          </a:xfrm>
        </p:spPr>
        <p:txBody>
          <a:bodyPr>
            <a:normAutofit/>
          </a:bodyPr>
          <a:lstStyle/>
          <a:p>
            <a:pPr algn="just"/>
            <a:r>
              <a:rPr lang="en-GB" sz="2800" b="1" dirty="0"/>
              <a:t>CMS Grammar school (1859), </a:t>
            </a:r>
          </a:p>
          <a:p>
            <a:pPr algn="just"/>
            <a:r>
              <a:rPr lang="en-GB" sz="2800" b="1" dirty="0"/>
              <a:t>St </a:t>
            </a:r>
            <a:r>
              <a:rPr lang="en-GB" sz="2800" b="1" dirty="0" err="1"/>
              <a:t>Gregorys</a:t>
            </a:r>
            <a:r>
              <a:rPr lang="en-GB" sz="2800" b="1" dirty="0"/>
              <a:t> College (1928), </a:t>
            </a:r>
          </a:p>
          <a:p>
            <a:pPr algn="just"/>
            <a:r>
              <a:rPr lang="en-GB" sz="2800" b="1" dirty="0"/>
              <a:t>St </a:t>
            </a:r>
            <a:r>
              <a:rPr lang="en-GB" sz="2800" b="1" dirty="0" err="1"/>
              <a:t>Annes</a:t>
            </a:r>
            <a:r>
              <a:rPr lang="en-GB" sz="2800" b="1" dirty="0"/>
              <a:t> School Ibadan (1950), </a:t>
            </a:r>
          </a:p>
          <a:p>
            <a:pPr algn="just"/>
            <a:r>
              <a:rPr lang="en-GB" sz="2800" b="1" dirty="0" err="1"/>
              <a:t>Barewa</a:t>
            </a:r>
            <a:r>
              <a:rPr lang="en-GB" sz="2800" b="1" dirty="0"/>
              <a:t> College Zaria (1921), </a:t>
            </a:r>
          </a:p>
          <a:p>
            <a:pPr algn="just"/>
            <a:r>
              <a:rPr lang="en-GB" sz="2800" b="1" dirty="0"/>
              <a:t>Dennis Memorial (1925)and hospitals. </a:t>
            </a:r>
          </a:p>
          <a:p>
            <a:pPr algn="just"/>
            <a:r>
              <a:rPr lang="en-GB" sz="2800" b="1" dirty="0"/>
              <a:t>They met the needs of the people and are still relevant today. </a:t>
            </a:r>
            <a:endParaRPr lang="en-NG" sz="2800" b="1" dirty="0"/>
          </a:p>
          <a:p>
            <a:pPr algn="just"/>
            <a:endParaRPr lang="en-NG" sz="2800" b="1" dirty="0"/>
          </a:p>
        </p:txBody>
      </p:sp>
    </p:spTree>
    <p:extLst>
      <p:ext uri="{BB962C8B-B14F-4D97-AF65-F5344CB8AC3E}">
        <p14:creationId xmlns:p14="http://schemas.microsoft.com/office/powerpoint/2010/main" val="3259635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D45BD-8255-3440-AADD-BE74C4C1B82E}"/>
              </a:ext>
            </a:extLst>
          </p:cNvPr>
          <p:cNvSpPr>
            <a:spLocks noGrp="1"/>
          </p:cNvSpPr>
          <p:nvPr>
            <p:ph type="title"/>
          </p:nvPr>
        </p:nvSpPr>
        <p:spPr>
          <a:xfrm>
            <a:off x="6122495" y="248222"/>
            <a:ext cx="5126816" cy="620120"/>
          </a:xfrm>
        </p:spPr>
        <p:txBody>
          <a:bodyPr anchor="b">
            <a:normAutofit fontScale="90000"/>
          </a:bodyPr>
          <a:lstStyle/>
          <a:p>
            <a:r>
              <a:rPr lang="en-GB" b="1" dirty="0"/>
              <a:t>Mandate </a:t>
            </a:r>
            <a:endParaRPr lang="en-NG" dirty="0"/>
          </a:p>
        </p:txBody>
      </p:sp>
      <p:sp>
        <p:nvSpPr>
          <p:cNvPr id="12" name="Freeform: Shape 11">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20205" y="282549"/>
            <a:ext cx="4804791" cy="5996172"/>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797331" y="484048"/>
            <a:ext cx="4559211" cy="5812845"/>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Diagram, engineering drawing&#10;&#10;Description automatically generated">
            <a:extLst>
              <a:ext uri="{FF2B5EF4-FFF2-40B4-BE49-F238E27FC236}">
                <a16:creationId xmlns:a16="http://schemas.microsoft.com/office/drawing/2014/main" id="{2755B406-E421-D747-AB05-FC441824ED3D}"/>
              </a:ext>
            </a:extLst>
          </p:cNvPr>
          <p:cNvPicPr>
            <a:picLocks noChangeAspect="1"/>
          </p:cNvPicPr>
          <p:nvPr/>
        </p:nvPicPr>
        <p:blipFill rotWithShape="1">
          <a:blip r:embed="rId3">
            <a:alphaModFix amt="83000"/>
          </a:blip>
          <a:srcRect l="30590" r="25292" b="1"/>
          <a:stretch/>
        </p:blipFill>
        <p:spPr>
          <a:xfrm rot="21358242">
            <a:off x="796624" y="485640"/>
            <a:ext cx="4559211" cy="5812845"/>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16" name="Freeform: Shape 15">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41094" y="481082"/>
            <a:ext cx="4167630" cy="4858042"/>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1985843" y="-199894"/>
            <a:ext cx="444795" cy="151635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232395" y="1203837"/>
            <a:ext cx="4099496" cy="5072884"/>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474C61C-A409-B14D-BE42-5C81D2568687}"/>
              </a:ext>
            </a:extLst>
          </p:cNvPr>
          <p:cNvSpPr>
            <a:spLocks noGrp="1"/>
          </p:cNvSpPr>
          <p:nvPr>
            <p:ph idx="1"/>
          </p:nvPr>
        </p:nvSpPr>
        <p:spPr>
          <a:xfrm>
            <a:off x="5965192" y="1174890"/>
            <a:ext cx="6084240" cy="5137756"/>
          </a:xfrm>
        </p:spPr>
        <p:txBody>
          <a:bodyPr>
            <a:normAutofit/>
          </a:bodyPr>
          <a:lstStyle/>
          <a:p>
            <a:pPr marL="0" indent="0">
              <a:lnSpc>
                <a:spcPct val="150000"/>
              </a:lnSpc>
              <a:buNone/>
            </a:pPr>
            <a:r>
              <a:rPr lang="en-GB" sz="2400" b="1" dirty="0">
                <a:latin typeface="Bookman Old Style" panose="02050604050505020204" pitchFamily="18" charset="0"/>
              </a:rPr>
              <a:t>We were given a mandate to use CSR as a strategic tool to develop a global blueprint for the Redeemed Christian Church of God’s CSR activities, which includes concepts, execution, monitoring, evaluation, communication, and financing of social impact initiatives, in the 197 nations of the mission. </a:t>
            </a:r>
            <a:endParaRPr lang="en-NG" sz="2400" b="1" dirty="0">
              <a:latin typeface="Bookman Old Style" panose="02050604050505020204" pitchFamily="18" charset="0"/>
            </a:endParaRPr>
          </a:p>
          <a:p>
            <a:endParaRPr lang="en-NG" dirty="0"/>
          </a:p>
        </p:txBody>
      </p:sp>
      <p:grpSp>
        <p:nvGrpSpPr>
          <p:cNvPr id="22" name="Group 21">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029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CAA2-4FE6-5941-B830-3A6215FB233A}"/>
              </a:ext>
            </a:extLst>
          </p:cNvPr>
          <p:cNvSpPr>
            <a:spLocks noGrp="1"/>
          </p:cNvSpPr>
          <p:nvPr>
            <p:ph type="title"/>
          </p:nvPr>
        </p:nvSpPr>
        <p:spPr>
          <a:xfrm>
            <a:off x="250724" y="0"/>
            <a:ext cx="10299494" cy="1577975"/>
          </a:xfrm>
        </p:spPr>
        <p:txBody>
          <a:bodyPr/>
          <a:lstStyle/>
          <a:p>
            <a:r>
              <a:rPr lang="en-NG" dirty="0"/>
              <a:t>STRATEGIZE FOR RELEVANCE; CSR AS A VEHICLE</a:t>
            </a:r>
          </a:p>
        </p:txBody>
      </p:sp>
      <p:sp>
        <p:nvSpPr>
          <p:cNvPr id="3" name="Content Placeholder 2">
            <a:extLst>
              <a:ext uri="{FF2B5EF4-FFF2-40B4-BE49-F238E27FC236}">
                <a16:creationId xmlns:a16="http://schemas.microsoft.com/office/drawing/2014/main" id="{C117D271-B998-1544-B890-7B77A34F5829}"/>
              </a:ext>
            </a:extLst>
          </p:cNvPr>
          <p:cNvSpPr>
            <a:spLocks noGrp="1"/>
          </p:cNvSpPr>
          <p:nvPr>
            <p:ph idx="1"/>
          </p:nvPr>
        </p:nvSpPr>
        <p:spPr>
          <a:xfrm>
            <a:off x="250724" y="1681317"/>
            <a:ext cx="11577482" cy="5058696"/>
          </a:xfrm>
        </p:spPr>
        <p:txBody>
          <a:bodyPr>
            <a:normAutofit lnSpcReduction="10000"/>
          </a:bodyPr>
          <a:lstStyle/>
          <a:p>
            <a:pPr marL="0" indent="0" algn="ctr">
              <a:buNone/>
            </a:pPr>
            <a:r>
              <a:rPr lang="en-GB" sz="3600" dirty="0">
                <a:latin typeface="Bookman Old Style" panose="02050604050505020204" pitchFamily="18" charset="0"/>
              </a:rPr>
              <a:t>Looking at this topic, it could throw up the question – </a:t>
            </a:r>
          </a:p>
          <a:p>
            <a:pPr marL="0" indent="0" algn="ctr">
              <a:buNone/>
            </a:pPr>
            <a:r>
              <a:rPr lang="en-GB" sz="3600" dirty="0">
                <a:latin typeface="Bookman Old Style" panose="02050604050505020204" pitchFamily="18" charset="0"/>
              </a:rPr>
              <a:t>‘</a:t>
            </a:r>
            <a:r>
              <a:rPr lang="en-GB" sz="3600" b="1" i="1" dirty="0">
                <a:latin typeface="Bookman Old Style" panose="02050604050505020204" pitchFamily="18" charset="0"/>
              </a:rPr>
              <a:t>Can you use CSR as a strategy to stay relevant? </a:t>
            </a:r>
          </a:p>
          <a:p>
            <a:pPr marL="0" indent="0" algn="ctr">
              <a:buNone/>
            </a:pPr>
            <a:endParaRPr lang="en-GB" sz="3600" dirty="0">
              <a:latin typeface="Bookman Old Style" panose="02050604050505020204" pitchFamily="18" charset="0"/>
            </a:endParaRPr>
          </a:p>
          <a:p>
            <a:pPr marL="0" indent="0" algn="ctr">
              <a:buNone/>
            </a:pPr>
            <a:r>
              <a:rPr lang="en-GB" sz="3600" dirty="0">
                <a:latin typeface="Bookman Old Style" panose="02050604050505020204" pitchFamily="18" charset="0"/>
              </a:rPr>
              <a:t>The key words here are ‘</a:t>
            </a:r>
            <a:r>
              <a:rPr lang="en-GB" sz="3200" b="1" dirty="0">
                <a:latin typeface="Bookman Old Style" panose="02050604050505020204" pitchFamily="18" charset="0"/>
              </a:rPr>
              <a:t>Strategy</a:t>
            </a:r>
            <a:r>
              <a:rPr lang="en-GB" sz="3600" b="1" dirty="0">
                <a:latin typeface="Bookman Old Style" panose="02050604050505020204" pitchFamily="18" charset="0"/>
              </a:rPr>
              <a:t>’</a:t>
            </a:r>
            <a:r>
              <a:rPr lang="en-GB" sz="3600" dirty="0">
                <a:latin typeface="Bookman Old Style" panose="02050604050505020204" pitchFamily="18" charset="0"/>
              </a:rPr>
              <a:t> &amp; ‘</a:t>
            </a:r>
            <a:r>
              <a:rPr lang="en-GB" sz="4800" b="1" dirty="0">
                <a:latin typeface="Bookman Old Style" panose="02050604050505020204" pitchFamily="18" charset="0"/>
              </a:rPr>
              <a:t>Relevance</a:t>
            </a:r>
            <a:r>
              <a:rPr lang="en-GB" sz="3600" b="1" dirty="0">
                <a:latin typeface="Bookman Old Style" panose="02050604050505020204" pitchFamily="18" charset="0"/>
              </a:rPr>
              <a:t>’.</a:t>
            </a:r>
            <a:r>
              <a:rPr lang="en-GB" sz="3600" dirty="0">
                <a:latin typeface="Bookman Old Style" panose="02050604050505020204" pitchFamily="18" charset="0"/>
              </a:rPr>
              <a:t> </a:t>
            </a:r>
            <a:endParaRPr lang="en-NG" sz="3600" dirty="0">
              <a:latin typeface="Bookman Old Style" panose="02050604050505020204" pitchFamily="18" charset="0"/>
            </a:endParaRPr>
          </a:p>
        </p:txBody>
      </p:sp>
    </p:spTree>
    <p:extLst>
      <p:ext uri="{BB962C8B-B14F-4D97-AF65-F5344CB8AC3E}">
        <p14:creationId xmlns:p14="http://schemas.microsoft.com/office/powerpoint/2010/main" val="4168918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86F9B-8E9A-6A44-82EA-875034D3E602}"/>
              </a:ext>
            </a:extLst>
          </p:cNvPr>
          <p:cNvSpPr>
            <a:spLocks noGrp="1"/>
          </p:cNvSpPr>
          <p:nvPr>
            <p:ph type="title"/>
          </p:nvPr>
        </p:nvSpPr>
        <p:spPr>
          <a:xfrm>
            <a:off x="712035" y="-726440"/>
            <a:ext cx="8836924" cy="1911742"/>
          </a:xfrm>
        </p:spPr>
        <p:txBody>
          <a:bodyPr>
            <a:normAutofit/>
          </a:bodyPr>
          <a:lstStyle/>
          <a:p>
            <a:r>
              <a:rPr lang="en-NG" dirty="0"/>
              <a:t>CSR as a tool of Policy thrust</a:t>
            </a:r>
          </a:p>
        </p:txBody>
      </p:sp>
      <p:sp>
        <p:nvSpPr>
          <p:cNvPr id="3" name="Content Placeholder 2">
            <a:extLst>
              <a:ext uri="{FF2B5EF4-FFF2-40B4-BE49-F238E27FC236}">
                <a16:creationId xmlns:a16="http://schemas.microsoft.com/office/drawing/2014/main" id="{37577948-1CBA-1942-A1AD-FAD29E28640B}"/>
              </a:ext>
            </a:extLst>
          </p:cNvPr>
          <p:cNvSpPr>
            <a:spLocks noGrp="1"/>
          </p:cNvSpPr>
          <p:nvPr>
            <p:ph idx="1"/>
          </p:nvPr>
        </p:nvSpPr>
        <p:spPr>
          <a:xfrm>
            <a:off x="353478" y="1557340"/>
            <a:ext cx="5070354" cy="4619622"/>
          </a:xfrm>
        </p:spPr>
        <p:txBody>
          <a:bodyPr>
            <a:normAutofit fontScale="92500" lnSpcReduction="10000"/>
          </a:bodyPr>
          <a:lstStyle/>
          <a:p>
            <a:pPr marL="0" indent="0">
              <a:buNone/>
            </a:pPr>
            <a:r>
              <a:rPr lang="en-GB" sz="3200" b="1" dirty="0"/>
              <a:t>The beauty of using CSR as a tool of policy thrust is that it is the only tool with humongous impact for immediate result and relevance, now in this world and in the world to come. </a:t>
            </a:r>
          </a:p>
        </p:txBody>
      </p:sp>
      <p:pic>
        <p:nvPicPr>
          <p:cNvPr id="7" name="Picture 6" descr="A picture containing graphical user interface&#10;&#10;Description automatically generated">
            <a:extLst>
              <a:ext uri="{FF2B5EF4-FFF2-40B4-BE49-F238E27FC236}">
                <a16:creationId xmlns:a16="http://schemas.microsoft.com/office/drawing/2014/main" id="{8A9AF596-1FE6-8740-96CC-CBF536676D3C}"/>
              </a:ext>
            </a:extLst>
          </p:cNvPr>
          <p:cNvPicPr>
            <a:picLocks noChangeAspect="1"/>
          </p:cNvPicPr>
          <p:nvPr/>
        </p:nvPicPr>
        <p:blipFill>
          <a:blip r:embed="rId2"/>
          <a:stretch>
            <a:fillRect/>
          </a:stretch>
        </p:blipFill>
        <p:spPr>
          <a:xfrm>
            <a:off x="5524729" y="1866340"/>
            <a:ext cx="5981472" cy="3125318"/>
          </a:xfrm>
          <a:prstGeom prst="rect">
            <a:avLst/>
          </a:prstGeom>
        </p:spPr>
      </p:pic>
      <p:grpSp>
        <p:nvGrpSpPr>
          <p:cNvPr id="40" name="Group 39">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1" name="Group 40">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3" name="Straight Connector 42">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8139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86F9B-8E9A-6A44-82EA-875034D3E602}"/>
              </a:ext>
            </a:extLst>
          </p:cNvPr>
          <p:cNvSpPr>
            <a:spLocks noGrp="1"/>
          </p:cNvSpPr>
          <p:nvPr>
            <p:ph type="title"/>
          </p:nvPr>
        </p:nvSpPr>
        <p:spPr>
          <a:xfrm>
            <a:off x="712035" y="-726440"/>
            <a:ext cx="8836924" cy="1911742"/>
          </a:xfrm>
        </p:spPr>
        <p:txBody>
          <a:bodyPr>
            <a:normAutofit/>
          </a:bodyPr>
          <a:lstStyle/>
          <a:p>
            <a:r>
              <a:rPr lang="en-NG" dirty="0"/>
              <a:t>CSR as a tool of Policy thrust</a:t>
            </a:r>
          </a:p>
        </p:txBody>
      </p:sp>
      <p:sp>
        <p:nvSpPr>
          <p:cNvPr id="3" name="Content Placeholder 2">
            <a:extLst>
              <a:ext uri="{FF2B5EF4-FFF2-40B4-BE49-F238E27FC236}">
                <a16:creationId xmlns:a16="http://schemas.microsoft.com/office/drawing/2014/main" id="{37577948-1CBA-1942-A1AD-FAD29E28640B}"/>
              </a:ext>
            </a:extLst>
          </p:cNvPr>
          <p:cNvSpPr>
            <a:spLocks noGrp="1"/>
          </p:cNvSpPr>
          <p:nvPr>
            <p:ph idx="1"/>
          </p:nvPr>
        </p:nvSpPr>
        <p:spPr>
          <a:xfrm>
            <a:off x="353478" y="1557340"/>
            <a:ext cx="5070354" cy="4619622"/>
          </a:xfrm>
        </p:spPr>
        <p:txBody>
          <a:bodyPr>
            <a:normAutofit/>
          </a:bodyPr>
          <a:lstStyle/>
          <a:p>
            <a:pPr marL="0" indent="0">
              <a:buNone/>
            </a:pPr>
            <a:r>
              <a:rPr lang="en-GB" sz="3600" b="1" dirty="0"/>
              <a:t>If you’re looking for sustainability and relevance right up to eternity, the tool to use is CSR. </a:t>
            </a:r>
            <a:endParaRPr lang="en-NG" sz="3600" b="1" dirty="0"/>
          </a:p>
        </p:txBody>
      </p:sp>
      <p:pic>
        <p:nvPicPr>
          <p:cNvPr id="7" name="Picture 6" descr="A picture containing graphical user interface&#10;&#10;Description automatically generated">
            <a:extLst>
              <a:ext uri="{FF2B5EF4-FFF2-40B4-BE49-F238E27FC236}">
                <a16:creationId xmlns:a16="http://schemas.microsoft.com/office/drawing/2014/main" id="{8A9AF596-1FE6-8740-96CC-CBF536676D3C}"/>
              </a:ext>
            </a:extLst>
          </p:cNvPr>
          <p:cNvPicPr>
            <a:picLocks noChangeAspect="1"/>
          </p:cNvPicPr>
          <p:nvPr/>
        </p:nvPicPr>
        <p:blipFill>
          <a:blip r:embed="rId2"/>
          <a:stretch>
            <a:fillRect/>
          </a:stretch>
        </p:blipFill>
        <p:spPr>
          <a:xfrm>
            <a:off x="5524729" y="1866340"/>
            <a:ext cx="5981472" cy="3125318"/>
          </a:xfrm>
          <a:prstGeom prst="rect">
            <a:avLst/>
          </a:prstGeom>
        </p:spPr>
      </p:pic>
      <p:grpSp>
        <p:nvGrpSpPr>
          <p:cNvPr id="40" name="Group 39">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1" name="Group 40">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3" name="Straight Connector 42">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5584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wall background images">
            <a:extLst>
              <a:ext uri="{FF2B5EF4-FFF2-40B4-BE49-F238E27FC236}">
                <a16:creationId xmlns:a16="http://schemas.microsoft.com/office/drawing/2014/main" id="{E228B6B5-5FF9-4B4C-91FE-E9317B3F206E}"/>
              </a:ext>
            </a:extLst>
          </p:cNvPr>
          <p:cNvPicPr>
            <a:picLocks noChangeAspect="1" noChangeArrowheads="1"/>
          </p:cNvPicPr>
          <p:nvPr/>
        </p:nvPicPr>
        <p:blipFill rotWithShape="1">
          <a:blip r:embed="rId2">
            <a:alphaModFix amt="11000"/>
            <a:extLst>
              <a:ext uri="{28A0092B-C50C-407E-A947-70E740481C1C}">
                <a14:useLocalDpi xmlns:a14="http://schemas.microsoft.com/office/drawing/2010/main" val="0"/>
              </a:ext>
            </a:extLst>
          </a:blip>
          <a:srcRect r="2439" b="218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E7188B-8A65-466E-82E9-AE06E1E562D7}"/>
              </a:ext>
            </a:extLst>
          </p:cNvPr>
          <p:cNvSpPr>
            <a:spLocks noGrp="1"/>
          </p:cNvSpPr>
          <p:nvPr>
            <p:ph type="title"/>
          </p:nvPr>
        </p:nvSpPr>
        <p:spPr>
          <a:xfrm>
            <a:off x="0" y="2203451"/>
            <a:ext cx="4071938" cy="2575504"/>
          </a:xfrm>
          <a:noFill/>
          <a:ln w="25400" cap="sq">
            <a:noFill/>
            <a:miter lim="800000"/>
          </a:ln>
        </p:spPr>
        <p:txBody>
          <a:bodyPr>
            <a:normAutofit fontScale="90000"/>
          </a:bodyPr>
          <a:lstStyle/>
          <a:p>
            <a:pPr eaLnBrk="1" hangingPunct="1">
              <a:defRPr/>
            </a:pPr>
            <a:r>
              <a:rPr lang="en-US" sz="3200" b="1" dirty="0">
                <a:solidFill>
                  <a:schemeClr val="tx1"/>
                </a:solidFill>
                <a:latin typeface="+mn-lt"/>
                <a:cs typeface="Gujarati MT" pitchFamily="2" charset="0"/>
              </a:rPr>
              <a:t>Jesus told us in Matthew 21:31-32 &amp; 41-46</a:t>
            </a:r>
            <a:br>
              <a:rPr lang="en-US" sz="3200" b="1" dirty="0">
                <a:solidFill>
                  <a:schemeClr val="tx1"/>
                </a:solidFill>
                <a:latin typeface="+mn-lt"/>
                <a:cs typeface="Gujarati MT" pitchFamily="2" charset="0"/>
              </a:rPr>
            </a:br>
            <a:br>
              <a:rPr lang="en-US" sz="3200" b="1" dirty="0">
                <a:solidFill>
                  <a:schemeClr val="tx1"/>
                </a:solidFill>
                <a:latin typeface="+mn-lt"/>
                <a:cs typeface="Gujarati MT" pitchFamily="2" charset="0"/>
              </a:rPr>
            </a:br>
            <a:r>
              <a:rPr lang="en-US" sz="3200" b="1" dirty="0">
                <a:solidFill>
                  <a:schemeClr val="tx1"/>
                </a:solidFill>
                <a:cs typeface="Gujarati MT" pitchFamily="2" charset="0"/>
              </a:rPr>
              <a:t>CSR QUESTIONS!!!</a:t>
            </a:r>
            <a:endParaRPr lang="en-GB" sz="3200" b="1" dirty="0">
              <a:solidFill>
                <a:schemeClr val="tx1"/>
              </a:solidFill>
              <a:cs typeface="Gujarati MT" pitchFamily="2" charset="0"/>
            </a:endParaRPr>
          </a:p>
        </p:txBody>
      </p:sp>
      <p:sp>
        <p:nvSpPr>
          <p:cNvPr id="3" name="Content Placeholder 2">
            <a:extLst>
              <a:ext uri="{FF2B5EF4-FFF2-40B4-BE49-F238E27FC236}">
                <a16:creationId xmlns:a16="http://schemas.microsoft.com/office/drawing/2014/main" id="{C2D89A81-5AD6-4109-8D9C-05997932C5E1}"/>
              </a:ext>
            </a:extLst>
          </p:cNvPr>
          <p:cNvSpPr>
            <a:spLocks noGrp="1"/>
          </p:cNvSpPr>
          <p:nvPr>
            <p:ph sz="quarter" idx="4294967295"/>
          </p:nvPr>
        </p:nvSpPr>
        <p:spPr>
          <a:xfrm>
            <a:off x="4071939" y="136525"/>
            <a:ext cx="7699148" cy="6584950"/>
          </a:xfrm>
          <a:solidFill>
            <a:srgbClr val="858269"/>
          </a:solidFill>
          <a:ln>
            <a:solidFill>
              <a:schemeClr val="bg2">
                <a:lumMod val="40000"/>
                <a:lumOff val="60000"/>
              </a:schemeClr>
            </a:solidFill>
          </a:ln>
        </p:spPr>
        <p:txBody>
          <a:bodyPr anchor="ctr">
            <a:noAutofit/>
          </a:bodyPr>
          <a:lstStyle/>
          <a:p>
            <a:pPr marL="0" indent="0">
              <a:buNone/>
              <a:defRPr/>
            </a:pPr>
            <a:r>
              <a:rPr lang="en-US" sz="2400" b="1" i="1" u="sng" dirty="0">
                <a:highlight>
                  <a:srgbClr val="C0C0C0"/>
                </a:highlight>
                <a:latin typeface="Bookman Old Style" panose="02050604050505020204" pitchFamily="18" charset="0"/>
                <a:cs typeface="Lucida Grande" panose="020B0600040502020204" pitchFamily="34" charset="0"/>
              </a:rPr>
              <a:t>Matthew 25:31-32,41-46 KJV</a:t>
            </a:r>
          </a:p>
          <a:p>
            <a:pPr marL="0" indent="0" algn="ctr">
              <a:buNone/>
              <a:defRPr/>
            </a:pPr>
            <a:r>
              <a:rPr lang="en-GB" sz="2400" b="1" dirty="0">
                <a:highlight>
                  <a:srgbClr val="C0C0C0"/>
                </a:highlight>
                <a:latin typeface="Bookman Old Style" panose="02050604050505020204" pitchFamily="18" charset="0"/>
                <a:cs typeface="Lucida Grande" panose="020B0600040502020204" pitchFamily="34" charset="0"/>
              </a:rPr>
              <a:t>PREVIEW OF JUDGEMENT DAY</a:t>
            </a:r>
          </a:p>
          <a:p>
            <a:pPr marL="0" indent="0">
              <a:buNone/>
              <a:defRPr/>
            </a:pPr>
            <a:r>
              <a:rPr lang="en-US" sz="2400" b="1" dirty="0">
                <a:highlight>
                  <a:srgbClr val="C0C0C0"/>
                </a:highlight>
                <a:latin typeface="Bookman Old Style" panose="02050604050505020204" pitchFamily="18" charset="0"/>
                <a:cs typeface="Lucida Grande" panose="020B0600040502020204" pitchFamily="34" charset="0"/>
              </a:rPr>
              <a:t>31. When the Son of man shall come in his glory, and all the holy angels with him, then shall he sit upon the throne of his glory:</a:t>
            </a:r>
          </a:p>
          <a:p>
            <a:pPr marL="0" indent="0">
              <a:buNone/>
              <a:defRPr/>
            </a:pPr>
            <a:r>
              <a:rPr lang="en-US" sz="2400" b="1" baseline="30000" dirty="0">
                <a:highlight>
                  <a:srgbClr val="C0C0C0"/>
                </a:highlight>
                <a:latin typeface="Bookman Old Style" panose="02050604050505020204" pitchFamily="18" charset="0"/>
                <a:cs typeface="Lucida Grande" panose="020B0600040502020204" pitchFamily="34" charset="0"/>
              </a:rPr>
              <a:t>32 </a:t>
            </a:r>
            <a:r>
              <a:rPr lang="en-US" sz="2400" b="1" dirty="0">
                <a:highlight>
                  <a:srgbClr val="C0C0C0"/>
                </a:highlight>
                <a:latin typeface="Bookman Old Style" panose="02050604050505020204" pitchFamily="18" charset="0"/>
                <a:cs typeface="Lucida Grande" panose="020B0600040502020204" pitchFamily="34" charset="0"/>
              </a:rPr>
              <a:t>And before him shall be gathered all nations: and he shall separate them one from another, as a shepherd </a:t>
            </a:r>
            <a:r>
              <a:rPr lang="en-US" sz="2400" b="1" dirty="0" err="1">
                <a:highlight>
                  <a:srgbClr val="C0C0C0"/>
                </a:highlight>
                <a:latin typeface="Bookman Old Style" panose="02050604050505020204" pitchFamily="18" charset="0"/>
                <a:cs typeface="Lucida Grande" panose="020B0600040502020204" pitchFamily="34" charset="0"/>
              </a:rPr>
              <a:t>divideth</a:t>
            </a:r>
            <a:r>
              <a:rPr lang="en-US" sz="2400" b="1" dirty="0">
                <a:highlight>
                  <a:srgbClr val="C0C0C0"/>
                </a:highlight>
                <a:latin typeface="Bookman Old Style" panose="02050604050505020204" pitchFamily="18" charset="0"/>
                <a:cs typeface="Lucida Grande" panose="020B0600040502020204" pitchFamily="34" charset="0"/>
              </a:rPr>
              <a:t> his sheep from the goats:</a:t>
            </a:r>
          </a:p>
          <a:p>
            <a:pPr marL="0" indent="0">
              <a:buNone/>
              <a:defRPr/>
            </a:pPr>
            <a:r>
              <a:rPr lang="en-US" sz="2400" b="1" baseline="30000" dirty="0">
                <a:highlight>
                  <a:srgbClr val="C0C0C0"/>
                </a:highlight>
                <a:latin typeface="Bookman Old Style" panose="02050604050505020204" pitchFamily="18" charset="0"/>
                <a:cs typeface="Lucida Grande" panose="020B0600040502020204" pitchFamily="34" charset="0"/>
              </a:rPr>
              <a:t>41 </a:t>
            </a:r>
            <a:r>
              <a:rPr lang="en-US" sz="2400" b="1" dirty="0">
                <a:highlight>
                  <a:srgbClr val="C0C0C0"/>
                </a:highlight>
                <a:latin typeface="Bookman Old Style" panose="02050604050505020204" pitchFamily="18" charset="0"/>
                <a:cs typeface="Lucida Grande" panose="020B0600040502020204" pitchFamily="34" charset="0"/>
              </a:rPr>
              <a:t>Then shall he say also unto them on the left hand, Depart from Me, ye cursed, into everlasting fire, prepared for the devil and his angels:</a:t>
            </a:r>
          </a:p>
        </p:txBody>
      </p:sp>
      <p:pic>
        <p:nvPicPr>
          <p:cNvPr id="21508" name="Picture 7" descr="A picture containing indoor, bed, table&#10;&#10;Description generated with high confidence">
            <a:extLst>
              <a:ext uri="{FF2B5EF4-FFF2-40B4-BE49-F238E27FC236}">
                <a16:creationId xmlns:a16="http://schemas.microsoft.com/office/drawing/2014/main" id="{3FC5C9C7-2A6F-48AE-A272-E35831B4A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94" y="136525"/>
            <a:ext cx="22733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Slide Number Placeholder 3">
            <a:extLst>
              <a:ext uri="{FF2B5EF4-FFF2-40B4-BE49-F238E27FC236}">
                <a16:creationId xmlns:a16="http://schemas.microsoft.com/office/drawing/2014/main" id="{D527DA06-CC02-49E2-A0A5-98E7903BA4D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C33D42-F503-427E-B01A-82257FCA38A5}" type="slidenum">
              <a:rPr lang="es-ES" altLang="en-US">
                <a:solidFill>
                  <a:schemeClr val="tx2"/>
                </a:solidFill>
              </a:rPr>
              <a:pPr/>
              <a:t>32</a:t>
            </a:fld>
            <a:endParaRPr lang="es-ES" altLang="en-US">
              <a:solidFill>
                <a:schemeClr val="tx2"/>
              </a:solidFill>
            </a:endParaRPr>
          </a:p>
        </p:txBody>
      </p:sp>
      <p:grpSp>
        <p:nvGrpSpPr>
          <p:cNvPr id="6" name="Group 5">
            <a:extLst>
              <a:ext uri="{FF2B5EF4-FFF2-40B4-BE49-F238E27FC236}">
                <a16:creationId xmlns:a16="http://schemas.microsoft.com/office/drawing/2014/main" id="{FF6D4A6E-092C-4C29-BC1D-F7E8CA2B45D6}"/>
              </a:ext>
            </a:extLst>
          </p:cNvPr>
          <p:cNvGrpSpPr/>
          <p:nvPr/>
        </p:nvGrpSpPr>
        <p:grpSpPr>
          <a:xfrm>
            <a:off x="212000" y="5702078"/>
            <a:ext cx="11768000" cy="1019397"/>
            <a:chOff x="212000" y="5702078"/>
            <a:chExt cx="11768000" cy="1019397"/>
          </a:xfrm>
        </p:grpSpPr>
        <p:pic>
          <p:nvPicPr>
            <p:cNvPr id="7" name="Picture 6">
              <a:extLst>
                <a:ext uri="{FF2B5EF4-FFF2-40B4-BE49-F238E27FC236}">
                  <a16:creationId xmlns:a16="http://schemas.microsoft.com/office/drawing/2014/main" id="{C730CBE3-9D5A-4150-A17A-8955021BF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00" y="5702078"/>
              <a:ext cx="1019397" cy="1019397"/>
            </a:xfrm>
            <a:prstGeom prst="rect">
              <a:avLst/>
            </a:prstGeom>
          </p:spPr>
        </p:pic>
        <p:sp>
          <p:nvSpPr>
            <p:cNvPr id="8" name="Title 1">
              <a:extLst>
                <a:ext uri="{FF2B5EF4-FFF2-40B4-BE49-F238E27FC236}">
                  <a16:creationId xmlns:a16="http://schemas.microsoft.com/office/drawing/2014/main" id="{61B46A78-646A-47C9-9F77-B854F7B65284}"/>
                </a:ext>
              </a:extLst>
            </p:cNvPr>
            <p:cNvSpPr txBox="1">
              <a:spLocks/>
            </p:cNvSpPr>
            <p:nvPr/>
          </p:nvSpPr>
          <p:spPr>
            <a:xfrm>
              <a:off x="10151958" y="6029213"/>
              <a:ext cx="1828042" cy="3651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57213" indent="-557213" algn="l">
                <a:defRPr/>
              </a:pPr>
              <a:endParaRPr lang="en-US" sz="1500" i="1" dirty="0">
                <a:solidFill>
                  <a:schemeClr val="bg1">
                    <a:lumMod val="95000"/>
                  </a:schemeClr>
                </a:solidFill>
                <a:latin typeface="Ubuntu Mono" panose="020B05090306020A0204" pitchFamily="49" charset="0"/>
                <a:cs typeface="HighVoltage"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wall background images">
            <a:extLst>
              <a:ext uri="{FF2B5EF4-FFF2-40B4-BE49-F238E27FC236}">
                <a16:creationId xmlns:a16="http://schemas.microsoft.com/office/drawing/2014/main" id="{E09BE0F8-DCC6-466F-88B7-AFB0236D6B0F}"/>
              </a:ext>
            </a:extLst>
          </p:cNvPr>
          <p:cNvPicPr>
            <a:picLocks noChangeAspect="1" noChangeArrowheads="1"/>
          </p:cNvPicPr>
          <p:nvPr/>
        </p:nvPicPr>
        <p:blipFill rotWithShape="1">
          <a:blip r:embed="rId2">
            <a:alphaModFix amt="11000"/>
            <a:extLst>
              <a:ext uri="{28A0092B-C50C-407E-A947-70E740481C1C}">
                <a14:useLocalDpi xmlns:a14="http://schemas.microsoft.com/office/drawing/2010/main" val="0"/>
              </a:ext>
            </a:extLst>
          </a:blip>
          <a:srcRect r="2439" b="218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ED7AB9-74DB-4F8B-AC1C-EFAE08AC605D}"/>
              </a:ext>
            </a:extLst>
          </p:cNvPr>
          <p:cNvSpPr>
            <a:spLocks noGrp="1"/>
          </p:cNvSpPr>
          <p:nvPr>
            <p:ph sz="quarter" idx="4294967295"/>
          </p:nvPr>
        </p:nvSpPr>
        <p:spPr>
          <a:xfrm>
            <a:off x="4184072" y="365125"/>
            <a:ext cx="7869381" cy="5991225"/>
          </a:xfrm>
          <a:solidFill>
            <a:srgbClr val="858269"/>
          </a:solidFill>
          <a:ln>
            <a:solidFill>
              <a:schemeClr val="bg2">
                <a:lumMod val="40000"/>
                <a:lumOff val="60000"/>
              </a:schemeClr>
            </a:solidFill>
          </a:ln>
        </p:spPr>
        <p:txBody>
          <a:bodyPr anchor="ctr">
            <a:noAutofit/>
          </a:bodyPr>
          <a:lstStyle/>
          <a:p>
            <a:pPr marL="0" indent="0">
              <a:buNone/>
              <a:defRPr/>
            </a:pPr>
            <a:r>
              <a:rPr lang="en-US" sz="2000" b="1" baseline="30000" dirty="0">
                <a:latin typeface="Bookman Old Style" panose="02050604050505020204" pitchFamily="18" charset="0"/>
              </a:rPr>
              <a:t>4</a:t>
            </a:r>
            <a:r>
              <a:rPr lang="en-US" sz="2000" b="1" baseline="30000" dirty="0">
                <a:highlight>
                  <a:srgbClr val="C0C0C0"/>
                </a:highlight>
                <a:latin typeface="Bookman Old Style" panose="02050604050505020204" pitchFamily="18" charset="0"/>
              </a:rPr>
              <a:t>2 </a:t>
            </a:r>
            <a:r>
              <a:rPr lang="en-US" sz="2000" b="1" dirty="0">
                <a:highlight>
                  <a:srgbClr val="C0C0C0"/>
                </a:highlight>
                <a:latin typeface="Bookman Old Style" panose="02050604050505020204" pitchFamily="18" charset="0"/>
              </a:rPr>
              <a:t>For I was an hungered, and ye gave me no meat: I was thirsty, and ye gave me no drink:</a:t>
            </a:r>
          </a:p>
          <a:p>
            <a:pPr marL="0" indent="0">
              <a:buNone/>
              <a:defRPr/>
            </a:pPr>
            <a:r>
              <a:rPr lang="en-US" sz="2000" b="1" baseline="30000" dirty="0">
                <a:highlight>
                  <a:srgbClr val="C0C0C0"/>
                </a:highlight>
                <a:latin typeface="Bookman Old Style" panose="02050604050505020204" pitchFamily="18" charset="0"/>
              </a:rPr>
              <a:t>43 </a:t>
            </a:r>
            <a:r>
              <a:rPr lang="en-US" sz="2000" b="1" dirty="0">
                <a:highlight>
                  <a:srgbClr val="C0C0C0"/>
                </a:highlight>
                <a:latin typeface="Bookman Old Style" panose="02050604050505020204" pitchFamily="18" charset="0"/>
              </a:rPr>
              <a:t>I was a stranger, and ye took me not in: naked, and ye clothed me not: sick, and in prison, and ye visited me not.</a:t>
            </a:r>
          </a:p>
          <a:p>
            <a:pPr marL="0" indent="0">
              <a:buNone/>
              <a:defRPr/>
            </a:pPr>
            <a:r>
              <a:rPr lang="en-US" sz="2000" b="1" baseline="30000" dirty="0">
                <a:highlight>
                  <a:srgbClr val="C0C0C0"/>
                </a:highlight>
                <a:latin typeface="Bookman Old Style" panose="02050604050505020204" pitchFamily="18" charset="0"/>
              </a:rPr>
              <a:t>44 </a:t>
            </a:r>
            <a:r>
              <a:rPr lang="en-US" sz="2000" b="1" dirty="0">
                <a:highlight>
                  <a:srgbClr val="C0C0C0"/>
                </a:highlight>
                <a:latin typeface="Bookman Old Style" panose="02050604050505020204" pitchFamily="18" charset="0"/>
              </a:rPr>
              <a:t>Then shall they also answer him, saying, Lord, when saw we thee an hungered, or athirst, or a stranger, or naked, or sick, or in prison, and did not minister unto thee?</a:t>
            </a:r>
          </a:p>
          <a:p>
            <a:pPr marL="0" indent="0">
              <a:buNone/>
              <a:defRPr/>
            </a:pPr>
            <a:r>
              <a:rPr lang="en-US" sz="2000" b="1" baseline="30000" dirty="0">
                <a:highlight>
                  <a:srgbClr val="C0C0C0"/>
                </a:highlight>
                <a:latin typeface="Bookman Old Style" panose="02050604050505020204" pitchFamily="18" charset="0"/>
              </a:rPr>
              <a:t>45 </a:t>
            </a:r>
            <a:r>
              <a:rPr lang="en-US" sz="2000" b="1" dirty="0">
                <a:highlight>
                  <a:srgbClr val="C0C0C0"/>
                </a:highlight>
                <a:latin typeface="Bookman Old Style" panose="02050604050505020204" pitchFamily="18" charset="0"/>
              </a:rPr>
              <a:t>Then shall he answer them, saying, Verily I say unto you, Inasmuch as ye did it not to one of the least of these, ye did it not to me.</a:t>
            </a:r>
          </a:p>
          <a:p>
            <a:pPr marL="0" indent="0">
              <a:buNone/>
              <a:defRPr/>
            </a:pPr>
            <a:r>
              <a:rPr lang="en-US" sz="2000" b="1" baseline="30000" dirty="0">
                <a:highlight>
                  <a:srgbClr val="C0C0C0"/>
                </a:highlight>
                <a:latin typeface="Bookman Old Style" panose="02050604050505020204" pitchFamily="18" charset="0"/>
              </a:rPr>
              <a:t>46 </a:t>
            </a:r>
            <a:r>
              <a:rPr lang="en-US" sz="2000" b="1" dirty="0">
                <a:highlight>
                  <a:srgbClr val="C0C0C0"/>
                </a:highlight>
                <a:latin typeface="Bookman Old Style" panose="02050604050505020204" pitchFamily="18" charset="0"/>
              </a:rPr>
              <a:t>And these shall go away into everlasting punishment: but the righteous into life eternal.</a:t>
            </a:r>
          </a:p>
        </p:txBody>
      </p:sp>
      <p:sp>
        <p:nvSpPr>
          <p:cNvPr id="22533" name="Slide Number Placeholder 1">
            <a:extLst>
              <a:ext uri="{FF2B5EF4-FFF2-40B4-BE49-F238E27FC236}">
                <a16:creationId xmlns:a16="http://schemas.microsoft.com/office/drawing/2014/main" id="{1FC75684-E568-433B-8729-802452450D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F277F3-4C50-42F5-9F36-79463A37B850}" type="slidenum">
              <a:rPr lang="es-ES" altLang="en-US">
                <a:solidFill>
                  <a:schemeClr val="tx2"/>
                </a:solidFill>
              </a:rPr>
              <a:pPr/>
              <a:t>33</a:t>
            </a:fld>
            <a:endParaRPr lang="es-ES" altLang="en-US">
              <a:solidFill>
                <a:schemeClr val="tx2"/>
              </a:solidFill>
            </a:endParaRPr>
          </a:p>
        </p:txBody>
      </p:sp>
      <p:pic>
        <p:nvPicPr>
          <p:cNvPr id="8" name="Picture 7" descr="A picture containing indoor, bed, table&#10;&#10;Description generated with high confidence">
            <a:extLst>
              <a:ext uri="{FF2B5EF4-FFF2-40B4-BE49-F238E27FC236}">
                <a16:creationId xmlns:a16="http://schemas.microsoft.com/office/drawing/2014/main" id="{A79C9E51-ACC7-4C20-A510-DE7FE9AF0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733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E4A043B-D331-411D-8526-12FE1FEFB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00" y="5702078"/>
            <a:ext cx="1019397" cy="1019397"/>
          </a:xfrm>
          <a:prstGeom prst="rect">
            <a:avLst/>
          </a:prstGeom>
        </p:spPr>
      </p:pic>
      <p:sp>
        <p:nvSpPr>
          <p:cNvPr id="10" name="Title 1">
            <a:extLst>
              <a:ext uri="{FF2B5EF4-FFF2-40B4-BE49-F238E27FC236}">
                <a16:creationId xmlns:a16="http://schemas.microsoft.com/office/drawing/2014/main" id="{2A8B005A-962C-4AC4-9F4A-3BB7F916D41D}"/>
              </a:ext>
            </a:extLst>
          </p:cNvPr>
          <p:cNvSpPr txBox="1">
            <a:spLocks/>
          </p:cNvSpPr>
          <p:nvPr/>
        </p:nvSpPr>
        <p:spPr>
          <a:xfrm>
            <a:off x="9209423" y="6310312"/>
            <a:ext cx="1828042" cy="3651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57213" indent="-557213" algn="l">
              <a:defRPr/>
            </a:pPr>
            <a:endParaRPr lang="en-US" sz="1500" i="1" dirty="0">
              <a:solidFill>
                <a:schemeClr val="bg1">
                  <a:lumMod val="95000"/>
                </a:schemeClr>
              </a:solidFill>
              <a:latin typeface="Ubuntu Mono" panose="020B05090306020A0204" pitchFamily="49" charset="0"/>
              <a:cs typeface="HighVoltage" panose="020B0604020202020204" pitchFamily="34" charset="0"/>
            </a:endParaRPr>
          </a:p>
        </p:txBody>
      </p:sp>
      <p:sp>
        <p:nvSpPr>
          <p:cNvPr id="12" name="Title 1">
            <a:extLst>
              <a:ext uri="{FF2B5EF4-FFF2-40B4-BE49-F238E27FC236}">
                <a16:creationId xmlns:a16="http://schemas.microsoft.com/office/drawing/2014/main" id="{5869DCC7-285E-5E42-9B16-AF58A03786BA}"/>
              </a:ext>
            </a:extLst>
          </p:cNvPr>
          <p:cNvSpPr>
            <a:spLocks noGrp="1"/>
          </p:cNvSpPr>
          <p:nvPr>
            <p:ph type="title"/>
          </p:nvPr>
        </p:nvSpPr>
        <p:spPr>
          <a:xfrm>
            <a:off x="0" y="2203451"/>
            <a:ext cx="4071938" cy="2575504"/>
          </a:xfrm>
          <a:noFill/>
          <a:ln w="25400" cap="sq">
            <a:noFill/>
            <a:miter lim="800000"/>
          </a:ln>
        </p:spPr>
        <p:txBody>
          <a:bodyPr>
            <a:normAutofit fontScale="90000"/>
          </a:bodyPr>
          <a:lstStyle/>
          <a:p>
            <a:pPr>
              <a:defRPr/>
            </a:pPr>
            <a:r>
              <a:rPr lang="en-US" sz="3200" b="1" dirty="0">
                <a:solidFill>
                  <a:schemeClr val="tx1"/>
                </a:solidFill>
                <a:latin typeface="+mn-lt"/>
                <a:cs typeface="Gujarati MT" pitchFamily="2" charset="0"/>
              </a:rPr>
              <a:t>Jesus told us in Matthew 21:31-32 &amp; 41-46</a:t>
            </a:r>
            <a:br>
              <a:rPr lang="en-US" sz="3200" b="1" dirty="0">
                <a:solidFill>
                  <a:schemeClr val="tx1"/>
                </a:solidFill>
                <a:latin typeface="+mn-lt"/>
                <a:cs typeface="Gujarati MT" pitchFamily="2" charset="0"/>
              </a:rPr>
            </a:br>
            <a:br>
              <a:rPr lang="en-US" sz="3200" b="1" dirty="0">
                <a:solidFill>
                  <a:schemeClr val="tx1"/>
                </a:solidFill>
                <a:latin typeface="+mn-lt"/>
                <a:cs typeface="Gujarati MT" pitchFamily="2" charset="0"/>
              </a:rPr>
            </a:br>
            <a:r>
              <a:rPr lang="en-US" sz="3200" b="1" dirty="0">
                <a:solidFill>
                  <a:schemeClr val="tx1"/>
                </a:solidFill>
                <a:cs typeface="Gujarati MT" pitchFamily="2" charset="0"/>
              </a:rPr>
              <a:t>CSR QUESTIONS!!!</a:t>
            </a:r>
            <a:endParaRPr lang="en-GB" sz="3200" b="1" dirty="0">
              <a:solidFill>
                <a:schemeClr val="tx1"/>
              </a:solidFill>
              <a:latin typeface="+mn-lt"/>
              <a:cs typeface="Gujarati MT" pitchFamily="2"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2">
            <a:extLst>
              <a:ext uri="{FF2B5EF4-FFF2-40B4-BE49-F238E27FC236}">
                <a16:creationId xmlns:a16="http://schemas.microsoft.com/office/drawing/2014/main" id="{FD32FB49-8D26-4AE4-BBD7-73089E43DED0}"/>
              </a:ext>
            </a:extLst>
          </p:cNvPr>
          <p:cNvGraphicFramePr>
            <a:graphicFrameLocks noGrp="1"/>
          </p:cNvGraphicFramePr>
          <p:nvPr>
            <p:ph idx="1"/>
            <p:extLst>
              <p:ext uri="{D42A27DB-BD31-4B8C-83A1-F6EECF244321}">
                <p14:modId xmlns:p14="http://schemas.microsoft.com/office/powerpoint/2010/main" val="587902338"/>
              </p:ext>
            </p:extLst>
          </p:nvPr>
        </p:nvGraphicFramePr>
        <p:xfrm>
          <a:off x="174436" y="2257425"/>
          <a:ext cx="5693192" cy="4499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8E36368B-9E7D-A449-9C51-A28452B74984}"/>
              </a:ext>
            </a:extLst>
          </p:cNvPr>
          <p:cNvPicPr>
            <a:picLocks noChangeAspect="1"/>
          </p:cNvPicPr>
          <p:nvPr/>
        </p:nvPicPr>
        <p:blipFill>
          <a:blip r:embed="rId7"/>
          <a:stretch>
            <a:fillRect/>
          </a:stretch>
        </p:blipFill>
        <p:spPr>
          <a:xfrm>
            <a:off x="6046670" y="2204058"/>
            <a:ext cx="5981472" cy="4499797"/>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D32D5BF-FFAF-A149-A96E-6AB92CBB1B5F}"/>
              </a:ext>
            </a:extLst>
          </p:cNvPr>
          <p:cNvSpPr/>
          <p:nvPr/>
        </p:nvSpPr>
        <p:spPr>
          <a:xfrm>
            <a:off x="303029" y="272505"/>
            <a:ext cx="11725113" cy="1384995"/>
          </a:xfrm>
          <a:prstGeom prst="rect">
            <a:avLst/>
          </a:prstGeom>
        </p:spPr>
        <p:txBody>
          <a:bodyPr wrap="square">
            <a:spAutoFit/>
          </a:bodyPr>
          <a:lstStyle/>
          <a:p>
            <a:pPr lvl="0" algn="just"/>
            <a:r>
              <a:rPr lang="en-US" sz="2800" b="1" dirty="0">
                <a:highlight>
                  <a:srgbClr val="FFFF00"/>
                </a:highlight>
                <a:latin typeface="Bookman Old Style" panose="02050604050505020204" pitchFamily="18" charset="0"/>
              </a:rPr>
              <a:t>LEADERS HAVE A DIVINE RESPONSIBILITY TO LEAD THE PEOPLE ON THE PATH OF CSR, AS THEY WILL GIVE ACCOUNT OF THEIR STEWARDSHIP ON JUDGEMENT DAY</a:t>
            </a:r>
          </a:p>
        </p:txBody>
      </p:sp>
    </p:spTree>
    <p:extLst>
      <p:ext uri="{BB962C8B-B14F-4D97-AF65-F5344CB8AC3E}">
        <p14:creationId xmlns:p14="http://schemas.microsoft.com/office/powerpoint/2010/main" val="2490103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7C4707-9C68-44ED-A6DE-88FF7A50F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69060A4-9EDF-4FB5-87A8-A9FC83E4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663" y="217714"/>
            <a:ext cx="6968018"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937A4B0-1638-4AFA-91A5-60F8BB49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64" y="379444"/>
            <a:ext cx="6678117" cy="6490996"/>
          </a:xfrm>
          <a:custGeom>
            <a:avLst/>
            <a:gdLst>
              <a:gd name="connsiteX0" fmla="*/ 6004504 w 6647705"/>
              <a:gd name="connsiteY0" fmla="*/ 217 h 6461436"/>
              <a:gd name="connsiteX1" fmla="*/ 6043316 w 6647705"/>
              <a:gd name="connsiteY1" fmla="*/ 21512 h 6461436"/>
              <a:gd name="connsiteX2" fmla="*/ 6200652 w 6647705"/>
              <a:gd name="connsiteY2" fmla="*/ 1719217 h 6461436"/>
              <a:gd name="connsiteX3" fmla="*/ 6206825 w 6647705"/>
              <a:gd name="connsiteY3" fmla="*/ 1785827 h 6461436"/>
              <a:gd name="connsiteX4" fmla="*/ 6221227 w 6647705"/>
              <a:gd name="connsiteY4" fmla="*/ 1822016 h 6461436"/>
              <a:gd name="connsiteX5" fmla="*/ 6237305 w 6647705"/>
              <a:gd name="connsiteY5" fmla="*/ 1858891 h 6461436"/>
              <a:gd name="connsiteX6" fmla="*/ 6245339 w 6647705"/>
              <a:gd name="connsiteY6" fmla="*/ 2011010 h 6461436"/>
              <a:gd name="connsiteX7" fmla="*/ 6243065 w 6647705"/>
              <a:gd name="connsiteY7" fmla="*/ 2066060 h 6461436"/>
              <a:gd name="connsiteX8" fmla="*/ 6238739 w 6647705"/>
              <a:gd name="connsiteY8" fmla="*/ 2104210 h 6461436"/>
              <a:gd name="connsiteX9" fmla="*/ 6237021 w 6647705"/>
              <a:gd name="connsiteY9" fmla="*/ 2111648 h 6461436"/>
              <a:gd name="connsiteX10" fmla="*/ 6259718 w 6647705"/>
              <a:gd name="connsiteY10" fmla="*/ 2356556 h 6461436"/>
              <a:gd name="connsiteX11" fmla="*/ 6264060 w 6647705"/>
              <a:gd name="connsiteY11" fmla="*/ 2374375 h 6461436"/>
              <a:gd name="connsiteX12" fmla="*/ 6267041 w 6647705"/>
              <a:gd name="connsiteY12" fmla="*/ 2435573 h 6461436"/>
              <a:gd name="connsiteX13" fmla="*/ 6271496 w 6647705"/>
              <a:gd name="connsiteY13" fmla="*/ 2444087 h 6461436"/>
              <a:gd name="connsiteX14" fmla="*/ 6647705 w 6647705"/>
              <a:gd name="connsiteY14" fmla="*/ 6461436 h 6461436"/>
              <a:gd name="connsiteX15" fmla="*/ 545408 w 6647705"/>
              <a:gd name="connsiteY15" fmla="*/ 6461436 h 6461436"/>
              <a:gd name="connsiteX16" fmla="*/ 544170 w 6647705"/>
              <a:gd name="connsiteY16" fmla="*/ 6448085 h 6461436"/>
              <a:gd name="connsiteX17" fmla="*/ 533573 w 6647705"/>
              <a:gd name="connsiteY17" fmla="*/ 6434067 h 6461436"/>
              <a:gd name="connsiteX18" fmla="*/ 522439 w 6647705"/>
              <a:gd name="connsiteY18" fmla="*/ 6388375 h 6461436"/>
              <a:gd name="connsiteX19" fmla="*/ 518228 w 6647705"/>
              <a:gd name="connsiteY19" fmla="*/ 6357352 h 6461436"/>
              <a:gd name="connsiteX20" fmla="*/ 518072 w 6647705"/>
              <a:gd name="connsiteY20" fmla="*/ 6352810 h 6461436"/>
              <a:gd name="connsiteX21" fmla="*/ 523971 w 6647705"/>
              <a:gd name="connsiteY21" fmla="*/ 6314577 h 6461436"/>
              <a:gd name="connsiteX22" fmla="*/ 518934 w 6647705"/>
              <a:gd name="connsiteY22" fmla="*/ 6311532 h 6461436"/>
              <a:gd name="connsiteX23" fmla="*/ 513042 w 6647705"/>
              <a:gd name="connsiteY23" fmla="*/ 6300271 h 6461436"/>
              <a:gd name="connsiteX24" fmla="*/ 517740 w 6647705"/>
              <a:gd name="connsiteY24" fmla="*/ 6289716 h 6461436"/>
              <a:gd name="connsiteX25" fmla="*/ 523418 w 6647705"/>
              <a:gd name="connsiteY25" fmla="*/ 6241814 h 6461436"/>
              <a:gd name="connsiteX26" fmla="*/ 523922 w 6647705"/>
              <a:gd name="connsiteY26" fmla="*/ 6229603 h 6461436"/>
              <a:gd name="connsiteX27" fmla="*/ 67 w 6647705"/>
              <a:gd name="connsiteY27" fmla="*/ 577048 h 6461436"/>
              <a:gd name="connsiteX28" fmla="*/ 34408 w 6647705"/>
              <a:gd name="connsiteY28" fmla="*/ 548975 h 6461436"/>
              <a:gd name="connsiteX29" fmla="*/ 6004504 w 6647705"/>
              <a:gd name="connsiteY29" fmla="*/ 217 h 64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large group of people&#10;&#10;Description automatically generated with low confidence">
            <a:extLst>
              <a:ext uri="{FF2B5EF4-FFF2-40B4-BE49-F238E27FC236}">
                <a16:creationId xmlns:a16="http://schemas.microsoft.com/office/drawing/2014/main" id="{A999D9A4-41B0-B245-952A-874AC7077B58}"/>
              </a:ext>
            </a:extLst>
          </p:cNvPr>
          <p:cNvPicPr>
            <a:picLocks noChangeAspect="1"/>
          </p:cNvPicPr>
          <p:nvPr/>
        </p:nvPicPr>
        <p:blipFill rotWithShape="1">
          <a:blip r:embed="rId3">
            <a:alphaModFix amt="84000"/>
          </a:blip>
          <a:srcRect l="16846" r="18852"/>
          <a:stretch/>
        </p:blipFill>
        <p:spPr>
          <a:xfrm>
            <a:off x="457850" y="379444"/>
            <a:ext cx="6678117"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le 1">
            <a:extLst>
              <a:ext uri="{FF2B5EF4-FFF2-40B4-BE49-F238E27FC236}">
                <a16:creationId xmlns:a16="http://schemas.microsoft.com/office/drawing/2014/main" id="{28599A45-955F-B04F-9EDD-6F4E6DE79725}"/>
              </a:ext>
            </a:extLst>
          </p:cNvPr>
          <p:cNvSpPr>
            <a:spLocks noGrp="1"/>
          </p:cNvSpPr>
          <p:nvPr>
            <p:ph type="title"/>
          </p:nvPr>
        </p:nvSpPr>
        <p:spPr>
          <a:xfrm>
            <a:off x="6619051" y="-277216"/>
            <a:ext cx="5572992" cy="1916505"/>
          </a:xfrm>
        </p:spPr>
        <p:txBody>
          <a:bodyPr>
            <a:normAutofit/>
          </a:bodyPr>
          <a:lstStyle/>
          <a:p>
            <a:r>
              <a:rPr lang="en-NG" dirty="0"/>
              <a:t>The Engine that drives change is Leadership </a:t>
            </a:r>
          </a:p>
        </p:txBody>
      </p:sp>
      <p:sp>
        <p:nvSpPr>
          <p:cNvPr id="16" name="Freeform: Shape 15">
            <a:extLst>
              <a:ext uri="{FF2B5EF4-FFF2-40B4-BE49-F238E27FC236}">
                <a16:creationId xmlns:a16="http://schemas.microsoft.com/office/drawing/2014/main" id="{60376AD7-5814-4A2B-B3FC-395355E39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830335">
            <a:off x="463402" y="118600"/>
            <a:ext cx="444795" cy="1868387"/>
          </a:xfrm>
          <a:custGeom>
            <a:avLst/>
            <a:gdLst>
              <a:gd name="connsiteX0" fmla="*/ 0 w 444795"/>
              <a:gd name="connsiteY0" fmla="*/ 78388 h 1868387"/>
              <a:gd name="connsiteX1" fmla="*/ 39454 w 444795"/>
              <a:gd name="connsiteY1" fmla="*/ 66552 h 1868387"/>
              <a:gd name="connsiteX2" fmla="*/ 139617 w 444795"/>
              <a:gd name="connsiteY2" fmla="*/ 42263 h 1868387"/>
              <a:gd name="connsiteX3" fmla="*/ 193778 w 444795"/>
              <a:gd name="connsiteY3" fmla="*/ 51160 h 1868387"/>
              <a:gd name="connsiteX4" fmla="*/ 261389 w 444795"/>
              <a:gd name="connsiteY4" fmla="*/ 36852 h 1868387"/>
              <a:gd name="connsiteX5" fmla="*/ 274876 w 444795"/>
              <a:gd name="connsiteY5" fmla="*/ 37840 h 1868387"/>
              <a:gd name="connsiteX6" fmla="*/ 280032 w 444795"/>
              <a:gd name="connsiteY6" fmla="*/ 48921 h 1868387"/>
              <a:gd name="connsiteX7" fmla="*/ 284781 w 444795"/>
              <a:gd name="connsiteY7" fmla="*/ 50980 h 1868387"/>
              <a:gd name="connsiteX8" fmla="*/ 300007 w 444795"/>
              <a:gd name="connsiteY8" fmla="*/ 37078 h 1868387"/>
              <a:gd name="connsiteX9" fmla="*/ 375999 w 444795"/>
              <a:gd name="connsiteY9" fmla="*/ 45281 h 1868387"/>
              <a:gd name="connsiteX10" fmla="*/ 417584 w 444795"/>
              <a:gd name="connsiteY10" fmla="*/ 9727 h 1868387"/>
              <a:gd name="connsiteX11" fmla="*/ 444795 w 444795"/>
              <a:gd name="connsiteY11" fmla="*/ 0 h 1868387"/>
              <a:gd name="connsiteX12" fmla="*/ 444795 w 444795"/>
              <a:gd name="connsiteY12" fmla="*/ 1864840 h 1868387"/>
              <a:gd name="connsiteX13" fmla="*/ 430079 w 444795"/>
              <a:gd name="connsiteY13" fmla="*/ 1860813 h 1868387"/>
              <a:gd name="connsiteX14" fmla="*/ 383783 w 444795"/>
              <a:gd name="connsiteY14" fmla="*/ 1862444 h 1868387"/>
              <a:gd name="connsiteX15" fmla="*/ 370358 w 444795"/>
              <a:gd name="connsiteY15" fmla="*/ 1868387 h 1868387"/>
              <a:gd name="connsiteX16" fmla="*/ 336658 w 444795"/>
              <a:gd name="connsiteY16" fmla="*/ 1868387 h 1868387"/>
              <a:gd name="connsiteX17" fmla="*/ 306546 w 444795"/>
              <a:gd name="connsiteY17" fmla="*/ 1858526 h 1868387"/>
              <a:gd name="connsiteX18" fmla="*/ 236457 w 444795"/>
              <a:gd name="connsiteY18" fmla="*/ 1847671 h 1868387"/>
              <a:gd name="connsiteX19" fmla="*/ 205722 w 444795"/>
              <a:gd name="connsiteY19" fmla="*/ 1841430 h 1868387"/>
              <a:gd name="connsiteX20" fmla="*/ 181807 w 444795"/>
              <a:gd name="connsiteY20" fmla="*/ 1823771 h 1868387"/>
              <a:gd name="connsiteX21" fmla="*/ 178439 w 444795"/>
              <a:gd name="connsiteY21" fmla="*/ 1808957 h 1868387"/>
              <a:gd name="connsiteX22" fmla="*/ 161935 w 444795"/>
              <a:gd name="connsiteY22" fmla="*/ 1803551 h 1868387"/>
              <a:gd name="connsiteX23" fmla="*/ 158071 w 444795"/>
              <a:gd name="connsiteY23" fmla="*/ 1799541 h 1868387"/>
              <a:gd name="connsiteX24" fmla="*/ 135376 w 444795"/>
              <a:gd name="connsiteY24" fmla="*/ 1779136 h 1868387"/>
              <a:gd name="connsiteX25" fmla="*/ 132952 w 444795"/>
              <a:gd name="connsiteY25" fmla="*/ 1786380 h 1868387"/>
              <a:gd name="connsiteX26" fmla="*/ 0 w 444795"/>
              <a:gd name="connsiteY26" fmla="*/ 1663146 h 18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795" h="1868387">
                <a:moveTo>
                  <a:pt x="0" y="78388"/>
                </a:moveTo>
                <a:lnTo>
                  <a:pt x="39454" y="66552"/>
                </a:lnTo>
                <a:cubicBezTo>
                  <a:pt x="73377" y="59047"/>
                  <a:pt x="108602" y="54461"/>
                  <a:pt x="139617" y="42263"/>
                </a:cubicBezTo>
                <a:cubicBezTo>
                  <a:pt x="180799" y="87869"/>
                  <a:pt x="156173" y="44723"/>
                  <a:pt x="193778" y="51160"/>
                </a:cubicBezTo>
                <a:lnTo>
                  <a:pt x="261389" y="36852"/>
                </a:lnTo>
                <a:lnTo>
                  <a:pt x="274876" y="37840"/>
                </a:lnTo>
                <a:lnTo>
                  <a:pt x="280032" y="48921"/>
                </a:lnTo>
                <a:lnTo>
                  <a:pt x="284781" y="50980"/>
                </a:lnTo>
                <a:lnTo>
                  <a:pt x="300007" y="37078"/>
                </a:lnTo>
                <a:cubicBezTo>
                  <a:pt x="322467" y="29589"/>
                  <a:pt x="353078" y="47149"/>
                  <a:pt x="375999" y="45281"/>
                </a:cubicBezTo>
                <a:cubicBezTo>
                  <a:pt x="382977" y="27666"/>
                  <a:pt x="397501" y="17994"/>
                  <a:pt x="417584" y="9727"/>
                </a:cubicBezTo>
                <a:lnTo>
                  <a:pt x="444795" y="0"/>
                </a:lnTo>
                <a:lnTo>
                  <a:pt x="444795" y="1864840"/>
                </a:lnTo>
                <a:lnTo>
                  <a:pt x="430079" y="1860813"/>
                </a:lnTo>
                <a:cubicBezTo>
                  <a:pt x="411946" y="1857931"/>
                  <a:pt x="392950" y="1858479"/>
                  <a:pt x="383783" y="1862444"/>
                </a:cubicBezTo>
                <a:lnTo>
                  <a:pt x="370358" y="1868387"/>
                </a:lnTo>
                <a:lnTo>
                  <a:pt x="336658" y="1868387"/>
                </a:lnTo>
                <a:lnTo>
                  <a:pt x="306546" y="1858526"/>
                </a:lnTo>
                <a:cubicBezTo>
                  <a:pt x="280888" y="1847233"/>
                  <a:pt x="256422" y="1834783"/>
                  <a:pt x="236457" y="1847671"/>
                </a:cubicBezTo>
                <a:cubicBezTo>
                  <a:pt x="224964" y="1848497"/>
                  <a:pt x="214878" y="1845991"/>
                  <a:pt x="205722" y="1841430"/>
                </a:cubicBezTo>
                <a:lnTo>
                  <a:pt x="181807" y="1823771"/>
                </a:lnTo>
                <a:lnTo>
                  <a:pt x="178439" y="1808957"/>
                </a:lnTo>
                <a:lnTo>
                  <a:pt x="161935" y="1803551"/>
                </a:lnTo>
                <a:lnTo>
                  <a:pt x="158071" y="1799541"/>
                </a:lnTo>
                <a:cubicBezTo>
                  <a:pt x="150700" y="1791836"/>
                  <a:pt x="143295" y="1784610"/>
                  <a:pt x="135376" y="1779136"/>
                </a:cubicBezTo>
                <a:lnTo>
                  <a:pt x="132952" y="1786380"/>
                </a:lnTo>
                <a:lnTo>
                  <a:pt x="0" y="1663146"/>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A7180A-D432-D64C-A12F-DFED1FA02503}"/>
              </a:ext>
            </a:extLst>
          </p:cNvPr>
          <p:cNvSpPr>
            <a:spLocks noGrp="1"/>
          </p:cNvSpPr>
          <p:nvPr>
            <p:ph idx="1"/>
          </p:nvPr>
        </p:nvSpPr>
        <p:spPr>
          <a:xfrm>
            <a:off x="7135881" y="1916506"/>
            <a:ext cx="5056119" cy="4260458"/>
          </a:xfrm>
        </p:spPr>
        <p:txBody>
          <a:bodyPr>
            <a:normAutofit/>
          </a:bodyPr>
          <a:lstStyle/>
          <a:p>
            <a:pPr marL="0" indent="0">
              <a:lnSpc>
                <a:spcPct val="150000"/>
              </a:lnSpc>
              <a:buNone/>
            </a:pPr>
            <a:r>
              <a:rPr lang="en-GB" sz="2400" b="1" dirty="0">
                <a:latin typeface="Bookman Old Style" panose="02050604050505020204" pitchFamily="18" charset="0"/>
              </a:rPr>
              <a:t>It suffices to say that the issue of CSR is a matter of Life and Death, and that was why the mission has put it on the front burner. For us at RCCG, doing CSR is compelling!</a:t>
            </a:r>
            <a:endParaRPr lang="en-NG" sz="2400" b="1" dirty="0">
              <a:latin typeface="Bookman Old Style" panose="02050604050505020204" pitchFamily="18" charset="0"/>
            </a:endParaRPr>
          </a:p>
        </p:txBody>
      </p:sp>
      <p:grpSp>
        <p:nvGrpSpPr>
          <p:cNvPr id="18" name="Group 17">
            <a:extLst>
              <a:ext uri="{FF2B5EF4-FFF2-40B4-BE49-F238E27FC236}">
                <a16:creationId xmlns:a16="http://schemas.microsoft.com/office/drawing/2014/main" id="{D2D2835C-DDE9-4332-9476-94B711F05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37647015-EE9A-4F89-A88A-DC5786E6638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CB275C9D-23AD-4120-B860-4A6498810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793833-C4D8-475A-86F4-45B2FFCF4F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CBDF05EB-F6AC-4339-BC6E-8D6527685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090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CF3954A1-CB23-E844-902A-B8FF6F5981B3}"/>
              </a:ext>
            </a:extLst>
          </p:cNvPr>
          <p:cNvSpPr>
            <a:spLocks noGrp="1" noChangeArrowheads="1"/>
          </p:cNvSpPr>
          <p:nvPr>
            <p:ph type="title"/>
          </p:nvPr>
        </p:nvSpPr>
        <p:spPr>
          <a:xfrm>
            <a:off x="542924" y="188913"/>
            <a:ext cx="11015663" cy="1295400"/>
          </a:xfrm>
        </p:spPr>
        <p:txBody>
          <a:bodyPr>
            <a:normAutofit fontScale="90000"/>
          </a:bodyPr>
          <a:lstStyle/>
          <a:p>
            <a:r>
              <a:rPr lang="en-GB" dirty="0"/>
              <a:t>This has led us to develop the following strategic mandates-</a:t>
            </a:r>
            <a:endParaRPr lang="en-NG" dirty="0"/>
          </a:p>
        </p:txBody>
      </p:sp>
      <p:sp>
        <p:nvSpPr>
          <p:cNvPr id="13315" name="Content Placeholder 2">
            <a:extLst>
              <a:ext uri="{FF2B5EF4-FFF2-40B4-BE49-F238E27FC236}">
                <a16:creationId xmlns:a16="http://schemas.microsoft.com/office/drawing/2014/main" id="{077721A7-5F81-344B-AD52-8F74214B49D1}"/>
              </a:ext>
            </a:extLst>
          </p:cNvPr>
          <p:cNvSpPr>
            <a:spLocks noGrp="1"/>
          </p:cNvSpPr>
          <p:nvPr>
            <p:ph idx="1"/>
          </p:nvPr>
        </p:nvSpPr>
        <p:spPr>
          <a:xfrm>
            <a:off x="114299" y="1614487"/>
            <a:ext cx="11758613" cy="4929187"/>
          </a:xfrm>
        </p:spPr>
        <p:txBody>
          <a:bodyPr>
            <a:normAutofit/>
          </a:bodyPr>
          <a:lstStyle/>
          <a:p>
            <a:pPr marL="514350" indent="-514350">
              <a:buFontTx/>
              <a:buAutoNum type="arabicParenR"/>
            </a:pPr>
            <a:r>
              <a:rPr lang="en-US" altLang="en-NG" sz="2800" b="1" dirty="0">
                <a:latin typeface="Garamond" panose="02020404030301010803" pitchFamily="18" charset="0"/>
              </a:rPr>
              <a:t>Initialization and Implementation </a:t>
            </a:r>
            <a:r>
              <a:rPr lang="en-US" altLang="en-NG" sz="2800" dirty="0">
                <a:latin typeface="Garamond" panose="02020404030301010803" pitchFamily="18" charset="0"/>
              </a:rPr>
              <a:t>– To establish and implement a CSR policy for the mission</a:t>
            </a:r>
          </a:p>
          <a:p>
            <a:pPr marL="514350" indent="-514350">
              <a:buFontTx/>
              <a:buAutoNum type="arabicParenR"/>
            </a:pPr>
            <a:r>
              <a:rPr lang="en-US" altLang="en-NG" sz="2800" b="1" dirty="0">
                <a:latin typeface="Garamond" panose="02020404030301010803" pitchFamily="18" charset="0"/>
              </a:rPr>
              <a:t>Coordination</a:t>
            </a:r>
            <a:r>
              <a:rPr lang="en-US" altLang="en-NG" sz="2800" dirty="0">
                <a:latin typeface="Garamond" panose="02020404030301010803" pitchFamily="18" charset="0"/>
              </a:rPr>
              <a:t> – To maintain oversight and coordinate all CSR programs of all the organs of the mission </a:t>
            </a:r>
          </a:p>
          <a:p>
            <a:pPr marL="514350" indent="-514350">
              <a:buFontTx/>
              <a:buAutoNum type="arabicParenR"/>
            </a:pPr>
            <a:r>
              <a:rPr lang="en-US" altLang="en-NG" sz="2800" b="1" dirty="0">
                <a:latin typeface="Garamond" panose="02020404030301010803" pitchFamily="18" charset="0"/>
              </a:rPr>
              <a:t>Harmonization</a:t>
            </a:r>
            <a:r>
              <a:rPr lang="en-US" altLang="en-NG" sz="2800" dirty="0">
                <a:latin typeface="Garamond" panose="02020404030301010803" pitchFamily="18" charset="0"/>
              </a:rPr>
              <a:t> – To harmonize all CSR programs, processes and activities at all levels and arms of the mission for greater impact. </a:t>
            </a:r>
          </a:p>
          <a:p>
            <a:pPr marL="514350" indent="-514350">
              <a:buFontTx/>
              <a:buAutoNum type="arabicParenR"/>
            </a:pPr>
            <a:r>
              <a:rPr lang="en-US" altLang="en-NG" sz="2800" b="1" dirty="0">
                <a:latin typeface="Garamond" panose="02020404030301010803" pitchFamily="18" charset="0"/>
              </a:rPr>
              <a:t>Standardization</a:t>
            </a:r>
            <a:r>
              <a:rPr lang="en-US" altLang="en-NG" sz="2800" dirty="0">
                <a:latin typeface="Garamond" panose="02020404030301010803" pitchFamily="18" charset="0"/>
              </a:rPr>
              <a:t> – To establish, guide and ensure compliance with approved standards</a:t>
            </a:r>
          </a:p>
          <a:p>
            <a:pPr marL="514350" indent="-514350">
              <a:buNone/>
            </a:pPr>
            <a:endParaRPr lang="en-US" altLang="en-NG" dirty="0">
              <a:solidFill>
                <a:schemeClr val="tx1"/>
              </a:solidFill>
              <a:latin typeface="Garamond" panose="02020404030301010803"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3017CB6B-4A51-274D-97D6-25FFD1EBA6E0}"/>
              </a:ext>
            </a:extLst>
          </p:cNvPr>
          <p:cNvSpPr>
            <a:spLocks noGrp="1" noChangeArrowheads="1"/>
          </p:cNvSpPr>
          <p:nvPr>
            <p:ph type="title"/>
          </p:nvPr>
        </p:nvSpPr>
        <p:spPr>
          <a:xfrm>
            <a:off x="833437" y="404812"/>
            <a:ext cx="10972800" cy="1077913"/>
          </a:xfrm>
        </p:spPr>
        <p:txBody>
          <a:bodyPr>
            <a:normAutofit fontScale="90000"/>
          </a:bodyPr>
          <a:lstStyle/>
          <a:p>
            <a:r>
              <a:rPr lang="en-GB" dirty="0"/>
              <a:t>This has led us to develop the following strategic mandates-</a:t>
            </a:r>
            <a:endParaRPr lang="en-NG" dirty="0"/>
          </a:p>
        </p:txBody>
      </p:sp>
      <p:sp>
        <p:nvSpPr>
          <p:cNvPr id="15363" name="Content Placeholder 2">
            <a:extLst>
              <a:ext uri="{FF2B5EF4-FFF2-40B4-BE49-F238E27FC236}">
                <a16:creationId xmlns:a16="http://schemas.microsoft.com/office/drawing/2014/main" id="{816A8AB6-D3ED-D443-81BA-4C15258FF944}"/>
              </a:ext>
            </a:extLst>
          </p:cNvPr>
          <p:cNvSpPr>
            <a:spLocks noGrp="1" noChangeArrowheads="1"/>
          </p:cNvSpPr>
          <p:nvPr>
            <p:ph idx="1"/>
          </p:nvPr>
        </p:nvSpPr>
        <p:spPr>
          <a:xfrm>
            <a:off x="214313" y="1600200"/>
            <a:ext cx="11358562" cy="4852988"/>
          </a:xfrm>
        </p:spPr>
        <p:txBody>
          <a:bodyPr>
            <a:normAutofit/>
          </a:bodyPr>
          <a:lstStyle/>
          <a:p>
            <a:pPr marL="0" indent="0">
              <a:buNone/>
            </a:pPr>
            <a:r>
              <a:rPr lang="en-US" altLang="en-NG" sz="2800" dirty="0">
                <a:solidFill>
                  <a:schemeClr val="tx1"/>
                </a:solidFill>
                <a:latin typeface="Garamond" panose="02020404030301010803" pitchFamily="18" charset="0"/>
              </a:rPr>
              <a:t>5). </a:t>
            </a:r>
            <a:r>
              <a:rPr lang="en-US" altLang="en-NG" sz="2800" b="1" dirty="0">
                <a:solidFill>
                  <a:schemeClr val="tx1"/>
                </a:solidFill>
                <a:latin typeface="Garamond" panose="02020404030301010803" pitchFamily="18" charset="0"/>
              </a:rPr>
              <a:t>Communication</a:t>
            </a:r>
          </a:p>
          <a:p>
            <a:pPr lvl="1" eaLnBrk="1" hangingPunct="1"/>
            <a:r>
              <a:rPr lang="en-US" altLang="en-NG" sz="2800" dirty="0">
                <a:latin typeface="Garamond" panose="02020404030301010803" pitchFamily="18" charset="0"/>
              </a:rPr>
              <a:t>To provide the framework for internal and external communication, and drive the overall CSR communication for the mission </a:t>
            </a:r>
          </a:p>
          <a:p>
            <a:pPr lvl="1" eaLnBrk="1" hangingPunct="1"/>
            <a:r>
              <a:rPr lang="en-US" altLang="en-NG" sz="2800" dirty="0">
                <a:latin typeface="Garamond" panose="02020404030301010803" pitchFamily="18" charset="0"/>
              </a:rPr>
              <a:t>To position the mission to demonstrate an active CSR presence in society and communities and to be able to effectively communicate its positive contribution via social media, online platforms, public forums and all other media channels.</a:t>
            </a:r>
          </a:p>
          <a:p>
            <a:pPr marL="0" indent="0">
              <a:buNone/>
            </a:pPr>
            <a:endParaRPr lang="en-US" altLang="en-NG" dirty="0">
              <a:solidFill>
                <a:schemeClr val="tx1"/>
              </a:solidFill>
              <a:latin typeface="Garamond" panose="02020404030301010803"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E29850-FF8C-4A70-A54F-29A8CFCF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9E390A-405A-41FF-B91F-F5FAA0E594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8" name="Group 27">
              <a:extLst>
                <a:ext uri="{FF2B5EF4-FFF2-40B4-BE49-F238E27FC236}">
                  <a16:creationId xmlns:a16="http://schemas.microsoft.com/office/drawing/2014/main" id="{7EAEBC66-E1C6-46AE-8EF1-E28EFEA3F8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0" name="Straight Connector 29">
                <a:extLst>
                  <a:ext uri="{FF2B5EF4-FFF2-40B4-BE49-F238E27FC236}">
                    <a16:creationId xmlns:a16="http://schemas.microsoft.com/office/drawing/2014/main" id="{F82A7822-6056-4415-A0D2-5FB3A84E8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1E9B269-BA82-4AF1-BDBF-87F4800265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2950F564-36B0-4A58-84A7-3B03BE6C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Shape 32">
            <a:extLst>
              <a:ext uri="{FF2B5EF4-FFF2-40B4-BE49-F238E27FC236}">
                <a16:creationId xmlns:a16="http://schemas.microsoft.com/office/drawing/2014/main" id="{32B2619C-2C88-4DD6-96FE-CF708FF6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382" y="0"/>
            <a:ext cx="7266618" cy="6858000"/>
          </a:xfrm>
          <a:custGeom>
            <a:avLst/>
            <a:gdLst>
              <a:gd name="connsiteX0" fmla="*/ 414076 w 7266618"/>
              <a:gd name="connsiteY0" fmla="*/ 0 h 6858000"/>
              <a:gd name="connsiteX1" fmla="*/ 7266618 w 7266618"/>
              <a:gd name="connsiteY1" fmla="*/ 0 h 6858000"/>
              <a:gd name="connsiteX2" fmla="*/ 7266618 w 7266618"/>
              <a:gd name="connsiteY2" fmla="*/ 6858000 h 6858000"/>
              <a:gd name="connsiteX3" fmla="*/ 7086013 w 7266618"/>
              <a:gd name="connsiteY3" fmla="*/ 6858000 h 6858000"/>
              <a:gd name="connsiteX4" fmla="*/ 0 w 7266618"/>
              <a:gd name="connsiteY4" fmla="*/ 63995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18" h="6858000">
                <a:moveTo>
                  <a:pt x="414076" y="0"/>
                </a:moveTo>
                <a:lnTo>
                  <a:pt x="7266618" y="0"/>
                </a:lnTo>
                <a:lnTo>
                  <a:pt x="7266618" y="6858000"/>
                </a:lnTo>
                <a:lnTo>
                  <a:pt x="7086013" y="6858000"/>
                </a:lnTo>
                <a:lnTo>
                  <a:pt x="0" y="6399503"/>
                </a:lnTo>
                <a:close/>
              </a:path>
            </a:pathLst>
          </a:custGeom>
          <a:solidFill>
            <a:schemeClr val="tx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E3A44A7-098D-4DB2-9081-4499626D1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762" y="1"/>
            <a:ext cx="7144238" cy="6763357"/>
          </a:xfrm>
          <a:custGeom>
            <a:avLst/>
            <a:gdLst>
              <a:gd name="connsiteX0" fmla="*/ 405160 w 7144238"/>
              <a:gd name="connsiteY0" fmla="*/ 0 h 6763357"/>
              <a:gd name="connsiteX1" fmla="*/ 7144238 w 7144238"/>
              <a:gd name="connsiteY1" fmla="*/ 0 h 6763357"/>
              <a:gd name="connsiteX2" fmla="*/ 7144238 w 7144238"/>
              <a:gd name="connsiteY2" fmla="*/ 6763357 h 6763357"/>
              <a:gd name="connsiteX3" fmla="*/ 6459827 w 7144238"/>
              <a:gd name="connsiteY3" fmla="*/ 6719077 h 6763357"/>
              <a:gd name="connsiteX4" fmla="*/ 6425309 w 7144238"/>
              <a:gd name="connsiteY4" fmla="*/ 6728146 h 6763357"/>
              <a:gd name="connsiteX5" fmla="*/ 6379064 w 7144238"/>
              <a:gd name="connsiteY5" fmla="*/ 6724689 h 6763357"/>
              <a:gd name="connsiteX6" fmla="*/ 6358967 w 7144238"/>
              <a:gd name="connsiteY6" fmla="*/ 6735815 h 6763357"/>
              <a:gd name="connsiteX7" fmla="*/ 6340027 w 7144238"/>
              <a:gd name="connsiteY7" fmla="*/ 6739948 h 6763357"/>
              <a:gd name="connsiteX8" fmla="*/ 6325659 w 7144238"/>
              <a:gd name="connsiteY8" fmla="*/ 6739848 h 6763357"/>
              <a:gd name="connsiteX9" fmla="*/ 6311135 w 7144238"/>
              <a:gd name="connsiteY9" fmla="*/ 6731574 h 6763357"/>
              <a:gd name="connsiteX10" fmla="*/ 6300815 w 7144238"/>
              <a:gd name="connsiteY10" fmla="*/ 6733959 h 6763357"/>
              <a:gd name="connsiteX11" fmla="*/ 6282467 w 7144238"/>
              <a:gd name="connsiteY11" fmla="*/ 6724911 h 6763357"/>
              <a:gd name="connsiteX12" fmla="*/ 6255353 w 7144238"/>
              <a:gd name="connsiteY12" fmla="*/ 6715920 h 6763357"/>
              <a:gd name="connsiteX13" fmla="*/ 6236864 w 7144238"/>
              <a:gd name="connsiteY13" fmla="*/ 6707006 h 6763357"/>
              <a:gd name="connsiteX14" fmla="*/ 6233355 w 7144238"/>
              <a:gd name="connsiteY14" fmla="*/ 6704418 h 6763357"/>
              <a:gd name="connsiteX15" fmla="*/ 6109120 w 7144238"/>
              <a:gd name="connsiteY15" fmla="*/ 6696380 h 6763357"/>
              <a:gd name="connsiteX16" fmla="*/ 6099785 w 7144238"/>
              <a:gd name="connsiteY16" fmla="*/ 6698416 h 6763357"/>
              <a:gd name="connsiteX17" fmla="*/ 6069037 w 7144238"/>
              <a:gd name="connsiteY17" fmla="*/ 6693786 h 6763357"/>
              <a:gd name="connsiteX18" fmla="*/ 6064316 w 7144238"/>
              <a:gd name="connsiteY18" fmla="*/ 6697077 h 6763357"/>
              <a:gd name="connsiteX19" fmla="*/ 6034319 w 7144238"/>
              <a:gd name="connsiteY19" fmla="*/ 6691540 h 6763357"/>
              <a:gd name="connsiteX20" fmla="*/ 6001003 w 7144238"/>
              <a:gd name="connsiteY20" fmla="*/ 6692438 h 6763357"/>
              <a:gd name="connsiteX21" fmla="*/ 5998001 w 7144238"/>
              <a:gd name="connsiteY21" fmla="*/ 6700454 h 6763357"/>
              <a:gd name="connsiteX22" fmla="*/ 5990691 w 7144238"/>
              <a:gd name="connsiteY22" fmla="*/ 6700703 h 6763357"/>
              <a:gd name="connsiteX23" fmla="*/ 5979267 w 7144238"/>
              <a:gd name="connsiteY23" fmla="*/ 6699807 h 6763357"/>
              <a:gd name="connsiteX24" fmla="*/ 5954209 w 7144238"/>
              <a:gd name="connsiteY24" fmla="*/ 6689568 h 6763357"/>
              <a:gd name="connsiteX25" fmla="*/ 18822 w 7144238"/>
              <a:gd name="connsiteY25" fmla="*/ 6306907 h 6763357"/>
              <a:gd name="connsiteX26" fmla="*/ 166 w 7144238"/>
              <a:gd name="connsiteY26" fmla="*/ 6263796 h 6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238" h="6763357">
                <a:moveTo>
                  <a:pt x="405160" y="0"/>
                </a:moveTo>
                <a:lnTo>
                  <a:pt x="7144238" y="0"/>
                </a:lnTo>
                <a:lnTo>
                  <a:pt x="7144238" y="6763357"/>
                </a:lnTo>
                <a:lnTo>
                  <a:pt x="6459827" y="6719077"/>
                </a:lnTo>
                <a:lnTo>
                  <a:pt x="6425309" y="6728146"/>
                </a:lnTo>
                <a:cubicBezTo>
                  <a:pt x="6409895" y="6726993"/>
                  <a:pt x="6394479" y="6725842"/>
                  <a:pt x="6379064" y="6724689"/>
                </a:cubicBezTo>
                <a:cubicBezTo>
                  <a:pt x="6372030" y="6715563"/>
                  <a:pt x="6365385" y="6732086"/>
                  <a:pt x="6358967" y="6735815"/>
                </a:cubicBezTo>
                <a:lnTo>
                  <a:pt x="6340027" y="6739948"/>
                </a:lnTo>
                <a:cubicBezTo>
                  <a:pt x="6335238" y="6739915"/>
                  <a:pt x="6330449" y="6739881"/>
                  <a:pt x="6325659" y="6739848"/>
                </a:cubicBezTo>
                <a:lnTo>
                  <a:pt x="6311135" y="6731574"/>
                </a:lnTo>
                <a:cubicBezTo>
                  <a:pt x="6306994" y="6730594"/>
                  <a:pt x="6305592" y="6735069"/>
                  <a:pt x="6300815" y="6733959"/>
                </a:cubicBezTo>
                <a:lnTo>
                  <a:pt x="6282467" y="6724911"/>
                </a:lnTo>
                <a:lnTo>
                  <a:pt x="6255353" y="6715920"/>
                </a:lnTo>
                <a:lnTo>
                  <a:pt x="6236864" y="6707006"/>
                </a:lnTo>
                <a:lnTo>
                  <a:pt x="6233355" y="6704418"/>
                </a:lnTo>
                <a:lnTo>
                  <a:pt x="6109120" y="6696380"/>
                </a:lnTo>
                <a:lnTo>
                  <a:pt x="6099785" y="6698416"/>
                </a:lnTo>
                <a:cubicBezTo>
                  <a:pt x="6089536" y="6696872"/>
                  <a:pt x="6079286" y="6695330"/>
                  <a:pt x="6069037" y="6693786"/>
                </a:cubicBezTo>
                <a:lnTo>
                  <a:pt x="6064316" y="6697077"/>
                </a:lnTo>
                <a:lnTo>
                  <a:pt x="6034319" y="6691540"/>
                </a:lnTo>
                <a:cubicBezTo>
                  <a:pt x="6024275" y="6691397"/>
                  <a:pt x="6006982" y="6689475"/>
                  <a:pt x="6001003" y="6692438"/>
                </a:cubicBezTo>
                <a:lnTo>
                  <a:pt x="5998001" y="6700454"/>
                </a:lnTo>
                <a:lnTo>
                  <a:pt x="5990691" y="6700703"/>
                </a:lnTo>
                <a:cubicBezTo>
                  <a:pt x="5990200" y="6700044"/>
                  <a:pt x="5979695" y="6699887"/>
                  <a:pt x="5979267" y="6699807"/>
                </a:cubicBezTo>
                <a:lnTo>
                  <a:pt x="5954209" y="6689568"/>
                </a:lnTo>
                <a:cubicBezTo>
                  <a:pt x="4960801" y="6624085"/>
                  <a:pt x="1011162" y="6377869"/>
                  <a:pt x="18822" y="6306907"/>
                </a:cubicBezTo>
                <a:cubicBezTo>
                  <a:pt x="7045" y="6306088"/>
                  <a:pt x="-1290" y="6286821"/>
                  <a:pt x="166" y="626379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4F1CB7E3-24EA-46FC-AFBA-DD5B729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622473">
            <a:off x="5112196" y="5427250"/>
            <a:ext cx="465088" cy="1630582"/>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2">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8D53C6A0-F5AD-4443-93C4-DD45115CEF11}"/>
              </a:ext>
            </a:extLst>
          </p:cNvPr>
          <p:cNvPicPr>
            <a:picLocks noChangeAspect="1"/>
          </p:cNvPicPr>
          <p:nvPr/>
        </p:nvPicPr>
        <p:blipFill>
          <a:blip r:embed="rId3"/>
          <a:stretch>
            <a:fillRect/>
          </a:stretch>
        </p:blipFill>
        <p:spPr>
          <a:xfrm rot="210404">
            <a:off x="6094184" y="3321727"/>
            <a:ext cx="5086298" cy="2924621"/>
          </a:xfrm>
          <a:prstGeom prst="rect">
            <a:avLst/>
          </a:prstGeom>
        </p:spPr>
      </p:pic>
      <p:pic>
        <p:nvPicPr>
          <p:cNvPr id="6" name="Picture 5" descr="Diagram&#10;&#10;Description automatically generated">
            <a:extLst>
              <a:ext uri="{FF2B5EF4-FFF2-40B4-BE49-F238E27FC236}">
                <a16:creationId xmlns:a16="http://schemas.microsoft.com/office/drawing/2014/main" id="{34EC5D2E-F22F-574F-8172-DFABE19980EF}"/>
              </a:ext>
            </a:extLst>
          </p:cNvPr>
          <p:cNvPicPr>
            <a:picLocks noChangeAspect="1"/>
          </p:cNvPicPr>
          <p:nvPr/>
        </p:nvPicPr>
        <p:blipFill>
          <a:blip r:embed="rId4"/>
          <a:stretch>
            <a:fillRect/>
          </a:stretch>
        </p:blipFill>
        <p:spPr>
          <a:xfrm rot="210404">
            <a:off x="5988383" y="188744"/>
            <a:ext cx="5683008" cy="2841501"/>
          </a:xfrm>
          <a:prstGeom prst="rect">
            <a:avLst/>
          </a:prstGeom>
        </p:spPr>
      </p:pic>
      <p:sp>
        <p:nvSpPr>
          <p:cNvPr id="2" name="Title 1">
            <a:extLst>
              <a:ext uri="{FF2B5EF4-FFF2-40B4-BE49-F238E27FC236}">
                <a16:creationId xmlns:a16="http://schemas.microsoft.com/office/drawing/2014/main" id="{7BB6EA51-698A-F549-8814-113A6EE4203D}"/>
              </a:ext>
            </a:extLst>
          </p:cNvPr>
          <p:cNvSpPr>
            <a:spLocks noGrp="1"/>
          </p:cNvSpPr>
          <p:nvPr>
            <p:ph type="title"/>
          </p:nvPr>
        </p:nvSpPr>
        <p:spPr>
          <a:xfrm>
            <a:off x="0" y="384631"/>
            <a:ext cx="5606816" cy="1660108"/>
          </a:xfrm>
        </p:spPr>
        <p:txBody>
          <a:bodyPr>
            <a:normAutofit fontScale="90000"/>
          </a:bodyPr>
          <a:lstStyle/>
          <a:p>
            <a:r>
              <a:rPr lang="en-GB" b="1" dirty="0"/>
              <a:t>Sustainable Development Goals</a:t>
            </a:r>
            <a:br>
              <a:rPr lang="en-NG" dirty="0"/>
            </a:br>
            <a:endParaRPr lang="en-NG" dirty="0"/>
          </a:p>
        </p:txBody>
      </p:sp>
      <p:sp>
        <p:nvSpPr>
          <p:cNvPr id="3" name="Content Placeholder 2">
            <a:extLst>
              <a:ext uri="{FF2B5EF4-FFF2-40B4-BE49-F238E27FC236}">
                <a16:creationId xmlns:a16="http://schemas.microsoft.com/office/drawing/2014/main" id="{F69B3D9D-7AFC-A545-A3A1-8F598E1B8B86}"/>
              </a:ext>
            </a:extLst>
          </p:cNvPr>
          <p:cNvSpPr>
            <a:spLocks noGrp="1"/>
          </p:cNvSpPr>
          <p:nvPr>
            <p:ph idx="1"/>
          </p:nvPr>
        </p:nvSpPr>
        <p:spPr>
          <a:xfrm>
            <a:off x="174436" y="1701587"/>
            <a:ext cx="4504753" cy="4296501"/>
          </a:xfrm>
        </p:spPr>
        <p:txBody>
          <a:bodyPr>
            <a:normAutofit/>
          </a:bodyPr>
          <a:lstStyle/>
          <a:p>
            <a:pPr marL="0" indent="0">
              <a:buNone/>
            </a:pPr>
            <a:r>
              <a:rPr lang="en-GB" sz="2800" b="1" dirty="0"/>
              <a:t>One of the reasons why this office was created is to harmonize all RCCG Programs, processes &amp; activities for greater impact and relevance. </a:t>
            </a:r>
          </a:p>
          <a:p>
            <a:pPr marL="0" indent="0">
              <a:buNone/>
            </a:pPr>
            <a:endParaRPr lang="en-NG" dirty="0"/>
          </a:p>
        </p:txBody>
      </p:sp>
    </p:spTree>
    <p:extLst>
      <p:ext uri="{BB962C8B-B14F-4D97-AF65-F5344CB8AC3E}">
        <p14:creationId xmlns:p14="http://schemas.microsoft.com/office/powerpoint/2010/main" val="355202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BDA8F16D-E6ED-436E-BA0C-5711B96A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6EA51-698A-F549-8814-113A6EE4203D}"/>
              </a:ext>
            </a:extLst>
          </p:cNvPr>
          <p:cNvSpPr>
            <a:spLocks noGrp="1"/>
          </p:cNvSpPr>
          <p:nvPr>
            <p:ph type="title"/>
          </p:nvPr>
        </p:nvSpPr>
        <p:spPr>
          <a:xfrm>
            <a:off x="1671639" y="-249930"/>
            <a:ext cx="7534276" cy="1911741"/>
          </a:xfrm>
        </p:spPr>
        <p:txBody>
          <a:bodyPr>
            <a:normAutofit/>
          </a:bodyPr>
          <a:lstStyle/>
          <a:p>
            <a:pPr algn="r">
              <a:lnSpc>
                <a:spcPct val="110000"/>
              </a:lnSpc>
            </a:pPr>
            <a:r>
              <a:rPr lang="en-GB" sz="3700" b="1" dirty="0"/>
              <a:t>Sustainable Development Goals</a:t>
            </a:r>
            <a:br>
              <a:rPr lang="en-NG" sz="3700" dirty="0"/>
            </a:br>
            <a:endParaRPr lang="en-NG" sz="3700" dirty="0"/>
          </a:p>
        </p:txBody>
      </p:sp>
      <p:pic>
        <p:nvPicPr>
          <p:cNvPr id="5" name="Picture 4" descr="A picture containing graphical user interface&#10;&#10;Description automatically generated">
            <a:extLst>
              <a:ext uri="{FF2B5EF4-FFF2-40B4-BE49-F238E27FC236}">
                <a16:creationId xmlns:a16="http://schemas.microsoft.com/office/drawing/2014/main" id="{8D53C6A0-F5AD-4443-93C4-DD45115CEF11}"/>
              </a:ext>
            </a:extLst>
          </p:cNvPr>
          <p:cNvPicPr>
            <a:picLocks noChangeAspect="1"/>
          </p:cNvPicPr>
          <p:nvPr/>
        </p:nvPicPr>
        <p:blipFill>
          <a:blip r:embed="rId2"/>
          <a:stretch>
            <a:fillRect/>
          </a:stretch>
        </p:blipFill>
        <p:spPr>
          <a:xfrm>
            <a:off x="532519" y="1430511"/>
            <a:ext cx="4796713" cy="2758109"/>
          </a:xfrm>
          <a:prstGeom prst="rect">
            <a:avLst/>
          </a:prstGeom>
        </p:spPr>
      </p:pic>
      <p:sp>
        <p:nvSpPr>
          <p:cNvPr id="3" name="Content Placeholder 2">
            <a:extLst>
              <a:ext uri="{FF2B5EF4-FFF2-40B4-BE49-F238E27FC236}">
                <a16:creationId xmlns:a16="http://schemas.microsoft.com/office/drawing/2014/main" id="{F69B3D9D-7AFC-A545-A3A1-8F598E1B8B86}"/>
              </a:ext>
            </a:extLst>
          </p:cNvPr>
          <p:cNvSpPr>
            <a:spLocks noGrp="1"/>
          </p:cNvSpPr>
          <p:nvPr>
            <p:ph idx="1"/>
          </p:nvPr>
        </p:nvSpPr>
        <p:spPr>
          <a:xfrm>
            <a:off x="5586413" y="1430511"/>
            <a:ext cx="6431150" cy="5326708"/>
          </a:xfrm>
        </p:spPr>
        <p:txBody>
          <a:bodyPr>
            <a:normAutofit/>
          </a:bodyPr>
          <a:lstStyle/>
          <a:p>
            <a:pPr marL="0" indent="0">
              <a:lnSpc>
                <a:spcPct val="150000"/>
              </a:lnSpc>
              <a:buNone/>
            </a:pPr>
            <a:r>
              <a:rPr lang="en-GB" sz="2800" b="1" dirty="0"/>
              <a:t>We have discovered that out of the 17 Global Sustainable Development Goals (Vision 2030) signed by 193 Nations including Nigeria, RCCG as a faith-based organization is active in 13 of these.</a:t>
            </a:r>
            <a:endParaRPr lang="en-NG" sz="2800" b="1" dirty="0"/>
          </a:p>
          <a:p>
            <a:endParaRPr lang="en-NG" sz="1500" dirty="0"/>
          </a:p>
        </p:txBody>
      </p:sp>
      <p:grpSp>
        <p:nvGrpSpPr>
          <p:cNvPr id="19" name="Group 11">
            <a:extLst>
              <a:ext uri="{FF2B5EF4-FFF2-40B4-BE49-F238E27FC236}">
                <a16:creationId xmlns:a16="http://schemas.microsoft.com/office/drawing/2014/main" id="{07F03D5C-2778-4AA3-9CAE-034E41B354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B7ECCA3A-0659-4EC0-BA3F-B5CA3EEC60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5A40E924-2CF2-41A8-BBDA-C62AAA7526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1D3586-77A4-487A-BEAB-4835C8F1A0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3">
              <a:extLst>
                <a:ext uri="{FF2B5EF4-FFF2-40B4-BE49-F238E27FC236}">
                  <a16:creationId xmlns:a16="http://schemas.microsoft.com/office/drawing/2014/main" id="{4C75FCAB-6D89-4593-BECF-F52AB70DA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3846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820014EA-FA79-436A-9FB9-F3F66E347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blackboard with drawings on it&#10;&#10;Description automatically generated with medium confidence">
            <a:extLst>
              <a:ext uri="{FF2B5EF4-FFF2-40B4-BE49-F238E27FC236}">
                <a16:creationId xmlns:a16="http://schemas.microsoft.com/office/drawing/2014/main" id="{C21176CE-08A2-B64A-81B1-7C42EB51D2F7}"/>
              </a:ext>
            </a:extLst>
          </p:cNvPr>
          <p:cNvPicPr>
            <a:picLocks noChangeAspect="1"/>
          </p:cNvPicPr>
          <p:nvPr/>
        </p:nvPicPr>
        <p:blipFill rotWithShape="1">
          <a:blip r:embed="rId3">
            <a:alphaModFix amt="84000"/>
          </a:blip>
          <a:srcRect t="4661"/>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91080BBA-334D-47E7-984F-354D2ADEE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59220" y="859221"/>
            <a:ext cx="6858000" cy="5139558"/>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767942AD-CB88-FD46-AB57-CECC341AC4AB}"/>
              </a:ext>
            </a:extLst>
          </p:cNvPr>
          <p:cNvSpPr>
            <a:spLocks noGrp="1"/>
          </p:cNvSpPr>
          <p:nvPr>
            <p:ph type="title"/>
          </p:nvPr>
        </p:nvSpPr>
        <p:spPr>
          <a:xfrm>
            <a:off x="3663673" y="-739201"/>
            <a:ext cx="6777540" cy="2173278"/>
          </a:xfrm>
        </p:spPr>
        <p:txBody>
          <a:bodyPr vert="horz" lIns="91440" tIns="45720" rIns="91440" bIns="45720" rtlCol="0" anchor="b">
            <a:normAutofit/>
          </a:bodyPr>
          <a:lstStyle/>
          <a:p>
            <a:r>
              <a:rPr lang="en-US" sz="5400" i="1" kern="1200" dirty="0">
                <a:solidFill>
                  <a:srgbClr val="000000"/>
                </a:solidFill>
                <a:highlight>
                  <a:srgbClr val="FFFF00"/>
                </a:highlight>
                <a:latin typeface="+mj-lt"/>
                <a:ea typeface="+mj-ea"/>
                <a:cs typeface="+mj-cs"/>
              </a:rPr>
              <a:t>What is Strategy?</a:t>
            </a:r>
          </a:p>
        </p:txBody>
      </p:sp>
      <p:sp>
        <p:nvSpPr>
          <p:cNvPr id="3" name="Content Placeholder 2">
            <a:extLst>
              <a:ext uri="{FF2B5EF4-FFF2-40B4-BE49-F238E27FC236}">
                <a16:creationId xmlns:a16="http://schemas.microsoft.com/office/drawing/2014/main" id="{9B857739-B5C8-7145-84B5-639A7F461798}"/>
              </a:ext>
            </a:extLst>
          </p:cNvPr>
          <p:cNvSpPr>
            <a:spLocks noGrp="1"/>
          </p:cNvSpPr>
          <p:nvPr>
            <p:ph idx="1"/>
          </p:nvPr>
        </p:nvSpPr>
        <p:spPr>
          <a:xfrm>
            <a:off x="4291375" y="1888429"/>
            <a:ext cx="7669568" cy="4868791"/>
          </a:xfrm>
        </p:spPr>
        <p:txBody>
          <a:bodyPr vert="horz" lIns="91440" tIns="45720" rIns="91440" bIns="45720" rtlCol="0">
            <a:normAutofit/>
          </a:bodyPr>
          <a:lstStyle/>
          <a:p>
            <a:pPr marL="0" indent="0">
              <a:buNone/>
            </a:pPr>
            <a:r>
              <a:rPr lang="en-US" sz="4800" b="1" kern="1200" dirty="0">
                <a:highlight>
                  <a:srgbClr val="FFFF00"/>
                </a:highlight>
                <a:latin typeface="+mn-lt"/>
                <a:ea typeface="+mn-ea"/>
                <a:cs typeface="+mn-cs"/>
              </a:rPr>
              <a:t>A plan of action designed to achieve a long-term or overall aim.</a:t>
            </a:r>
          </a:p>
        </p:txBody>
      </p:sp>
      <p:grpSp>
        <p:nvGrpSpPr>
          <p:cNvPr id="22" name="Group 21">
            <a:extLst>
              <a:ext uri="{FF2B5EF4-FFF2-40B4-BE49-F238E27FC236}">
                <a16:creationId xmlns:a16="http://schemas.microsoft.com/office/drawing/2014/main" id="{F3833EC7-7DA5-445E-A06F-61263A85ED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D3B20763-0B7D-4F31-A64F-006F366093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77051088-813C-4278-AC7C-F116901DB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E20E28-B404-48AB-B511-8EA7D82B26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5C3966B9-56D5-42A7-84B1-CC398508D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980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51BDADE0-96BB-6840-8381-CC341576CA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009902-B555-A14C-8992-94C5133272E1}" type="slidenum">
              <a:rPr lang="en-GB" altLang="en-US"/>
              <a:pPr/>
              <a:t>40</a:t>
            </a:fld>
            <a:endParaRPr lang="en-GB" altLang="en-US"/>
          </a:p>
        </p:txBody>
      </p:sp>
      <p:pic>
        <p:nvPicPr>
          <p:cNvPr id="17411" name="Picture 14">
            <a:extLst>
              <a:ext uri="{FF2B5EF4-FFF2-40B4-BE49-F238E27FC236}">
                <a16:creationId xmlns:a16="http://schemas.microsoft.com/office/drawing/2014/main" id="{F56C16AE-9803-3D40-A404-8B31EFDF7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1">
            <a:extLst>
              <a:ext uri="{FF2B5EF4-FFF2-40B4-BE49-F238E27FC236}">
                <a16:creationId xmlns:a16="http://schemas.microsoft.com/office/drawing/2014/main" id="{5F90DABC-29C6-BD46-AC60-0B83AD6C9D48}"/>
              </a:ext>
            </a:extLst>
          </p:cNvPr>
          <p:cNvGraphicFramePr>
            <a:graphicFrameLocks noChangeAspect="1"/>
          </p:cNvGraphicFramePr>
          <p:nvPr/>
        </p:nvGraphicFramePr>
        <p:xfrm>
          <a:off x="1666876" y="260351"/>
          <a:ext cx="9001125" cy="6481763"/>
        </p:xfrm>
        <a:graphic>
          <a:graphicData uri="http://schemas.openxmlformats.org/presentationml/2006/ole">
            <mc:AlternateContent xmlns:mc="http://schemas.openxmlformats.org/markup-compatibility/2006">
              <mc:Choice xmlns:v="urn:schemas-microsoft-com:vml" Requires="v">
                <p:oleObj spid="_x0000_s5683" name="Document" r:id="rId3" imgW="11455400" imgH="17576800" progId="Word.Document.12">
                  <p:embed/>
                </p:oleObj>
              </mc:Choice>
              <mc:Fallback>
                <p:oleObj name="Document" r:id="rId3" imgW="11455400" imgH="17576800" progId="Word.Document.12">
                  <p:embed/>
                  <p:pic>
                    <p:nvPicPr>
                      <p:cNvPr id="18434" name="Object 1">
                        <a:extLst>
                          <a:ext uri="{FF2B5EF4-FFF2-40B4-BE49-F238E27FC236}">
                            <a16:creationId xmlns:a16="http://schemas.microsoft.com/office/drawing/2014/main" id="{5F90DABC-29C6-BD46-AC60-0B83AD6C9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260351"/>
                        <a:ext cx="9001125"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E29850-FF8C-4A70-A54F-29A8CFCF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79E390A-405A-41FF-B91F-F5FAA0E594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7EAEBC66-E1C6-46AE-8EF1-E28EFEA3F8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F82A7822-6056-4415-A0D2-5FB3A84E8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E9B269-BA82-4AF1-BDBF-87F4800265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2950F564-36B0-4A58-84A7-3B03BE6C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32B2619C-2C88-4DD6-96FE-CF708FF6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382" y="0"/>
            <a:ext cx="7266618" cy="6858000"/>
          </a:xfrm>
          <a:custGeom>
            <a:avLst/>
            <a:gdLst>
              <a:gd name="connsiteX0" fmla="*/ 414076 w 7266618"/>
              <a:gd name="connsiteY0" fmla="*/ 0 h 6858000"/>
              <a:gd name="connsiteX1" fmla="*/ 7266618 w 7266618"/>
              <a:gd name="connsiteY1" fmla="*/ 0 h 6858000"/>
              <a:gd name="connsiteX2" fmla="*/ 7266618 w 7266618"/>
              <a:gd name="connsiteY2" fmla="*/ 6858000 h 6858000"/>
              <a:gd name="connsiteX3" fmla="*/ 7086013 w 7266618"/>
              <a:gd name="connsiteY3" fmla="*/ 6858000 h 6858000"/>
              <a:gd name="connsiteX4" fmla="*/ 0 w 7266618"/>
              <a:gd name="connsiteY4" fmla="*/ 63995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18" h="6858000">
                <a:moveTo>
                  <a:pt x="414076" y="0"/>
                </a:moveTo>
                <a:lnTo>
                  <a:pt x="7266618" y="0"/>
                </a:lnTo>
                <a:lnTo>
                  <a:pt x="7266618" y="6858000"/>
                </a:lnTo>
                <a:lnTo>
                  <a:pt x="7086013" y="6858000"/>
                </a:lnTo>
                <a:lnTo>
                  <a:pt x="0" y="6399503"/>
                </a:lnTo>
                <a:close/>
              </a:path>
            </a:pathLst>
          </a:custGeom>
          <a:solidFill>
            <a:schemeClr val="tx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E3A44A7-098D-4DB2-9081-4499626D1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762" y="1"/>
            <a:ext cx="7144238" cy="6763357"/>
          </a:xfrm>
          <a:custGeom>
            <a:avLst/>
            <a:gdLst>
              <a:gd name="connsiteX0" fmla="*/ 405160 w 7144238"/>
              <a:gd name="connsiteY0" fmla="*/ 0 h 6763357"/>
              <a:gd name="connsiteX1" fmla="*/ 7144238 w 7144238"/>
              <a:gd name="connsiteY1" fmla="*/ 0 h 6763357"/>
              <a:gd name="connsiteX2" fmla="*/ 7144238 w 7144238"/>
              <a:gd name="connsiteY2" fmla="*/ 6763357 h 6763357"/>
              <a:gd name="connsiteX3" fmla="*/ 6459827 w 7144238"/>
              <a:gd name="connsiteY3" fmla="*/ 6719077 h 6763357"/>
              <a:gd name="connsiteX4" fmla="*/ 6425309 w 7144238"/>
              <a:gd name="connsiteY4" fmla="*/ 6728146 h 6763357"/>
              <a:gd name="connsiteX5" fmla="*/ 6379064 w 7144238"/>
              <a:gd name="connsiteY5" fmla="*/ 6724689 h 6763357"/>
              <a:gd name="connsiteX6" fmla="*/ 6358967 w 7144238"/>
              <a:gd name="connsiteY6" fmla="*/ 6735815 h 6763357"/>
              <a:gd name="connsiteX7" fmla="*/ 6340027 w 7144238"/>
              <a:gd name="connsiteY7" fmla="*/ 6739948 h 6763357"/>
              <a:gd name="connsiteX8" fmla="*/ 6325659 w 7144238"/>
              <a:gd name="connsiteY8" fmla="*/ 6739848 h 6763357"/>
              <a:gd name="connsiteX9" fmla="*/ 6311135 w 7144238"/>
              <a:gd name="connsiteY9" fmla="*/ 6731574 h 6763357"/>
              <a:gd name="connsiteX10" fmla="*/ 6300815 w 7144238"/>
              <a:gd name="connsiteY10" fmla="*/ 6733959 h 6763357"/>
              <a:gd name="connsiteX11" fmla="*/ 6282467 w 7144238"/>
              <a:gd name="connsiteY11" fmla="*/ 6724911 h 6763357"/>
              <a:gd name="connsiteX12" fmla="*/ 6255353 w 7144238"/>
              <a:gd name="connsiteY12" fmla="*/ 6715920 h 6763357"/>
              <a:gd name="connsiteX13" fmla="*/ 6236864 w 7144238"/>
              <a:gd name="connsiteY13" fmla="*/ 6707006 h 6763357"/>
              <a:gd name="connsiteX14" fmla="*/ 6233355 w 7144238"/>
              <a:gd name="connsiteY14" fmla="*/ 6704418 h 6763357"/>
              <a:gd name="connsiteX15" fmla="*/ 6109120 w 7144238"/>
              <a:gd name="connsiteY15" fmla="*/ 6696380 h 6763357"/>
              <a:gd name="connsiteX16" fmla="*/ 6099785 w 7144238"/>
              <a:gd name="connsiteY16" fmla="*/ 6698416 h 6763357"/>
              <a:gd name="connsiteX17" fmla="*/ 6069037 w 7144238"/>
              <a:gd name="connsiteY17" fmla="*/ 6693786 h 6763357"/>
              <a:gd name="connsiteX18" fmla="*/ 6064316 w 7144238"/>
              <a:gd name="connsiteY18" fmla="*/ 6697077 h 6763357"/>
              <a:gd name="connsiteX19" fmla="*/ 6034319 w 7144238"/>
              <a:gd name="connsiteY19" fmla="*/ 6691540 h 6763357"/>
              <a:gd name="connsiteX20" fmla="*/ 6001003 w 7144238"/>
              <a:gd name="connsiteY20" fmla="*/ 6692438 h 6763357"/>
              <a:gd name="connsiteX21" fmla="*/ 5998001 w 7144238"/>
              <a:gd name="connsiteY21" fmla="*/ 6700454 h 6763357"/>
              <a:gd name="connsiteX22" fmla="*/ 5990691 w 7144238"/>
              <a:gd name="connsiteY22" fmla="*/ 6700703 h 6763357"/>
              <a:gd name="connsiteX23" fmla="*/ 5979267 w 7144238"/>
              <a:gd name="connsiteY23" fmla="*/ 6699807 h 6763357"/>
              <a:gd name="connsiteX24" fmla="*/ 5954209 w 7144238"/>
              <a:gd name="connsiteY24" fmla="*/ 6689568 h 6763357"/>
              <a:gd name="connsiteX25" fmla="*/ 18822 w 7144238"/>
              <a:gd name="connsiteY25" fmla="*/ 6306907 h 6763357"/>
              <a:gd name="connsiteX26" fmla="*/ 166 w 7144238"/>
              <a:gd name="connsiteY26" fmla="*/ 6263796 h 6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238" h="6763357">
                <a:moveTo>
                  <a:pt x="405160" y="0"/>
                </a:moveTo>
                <a:lnTo>
                  <a:pt x="7144238" y="0"/>
                </a:lnTo>
                <a:lnTo>
                  <a:pt x="7144238" y="6763357"/>
                </a:lnTo>
                <a:lnTo>
                  <a:pt x="6459827" y="6719077"/>
                </a:lnTo>
                <a:lnTo>
                  <a:pt x="6425309" y="6728146"/>
                </a:lnTo>
                <a:cubicBezTo>
                  <a:pt x="6409895" y="6726993"/>
                  <a:pt x="6394479" y="6725842"/>
                  <a:pt x="6379064" y="6724689"/>
                </a:cubicBezTo>
                <a:cubicBezTo>
                  <a:pt x="6372030" y="6715563"/>
                  <a:pt x="6365385" y="6732086"/>
                  <a:pt x="6358967" y="6735815"/>
                </a:cubicBezTo>
                <a:lnTo>
                  <a:pt x="6340027" y="6739948"/>
                </a:lnTo>
                <a:cubicBezTo>
                  <a:pt x="6335238" y="6739915"/>
                  <a:pt x="6330449" y="6739881"/>
                  <a:pt x="6325659" y="6739848"/>
                </a:cubicBezTo>
                <a:lnTo>
                  <a:pt x="6311135" y="6731574"/>
                </a:lnTo>
                <a:cubicBezTo>
                  <a:pt x="6306994" y="6730594"/>
                  <a:pt x="6305592" y="6735069"/>
                  <a:pt x="6300815" y="6733959"/>
                </a:cubicBezTo>
                <a:lnTo>
                  <a:pt x="6282467" y="6724911"/>
                </a:lnTo>
                <a:lnTo>
                  <a:pt x="6255353" y="6715920"/>
                </a:lnTo>
                <a:lnTo>
                  <a:pt x="6236864" y="6707006"/>
                </a:lnTo>
                <a:lnTo>
                  <a:pt x="6233355" y="6704418"/>
                </a:lnTo>
                <a:lnTo>
                  <a:pt x="6109120" y="6696380"/>
                </a:lnTo>
                <a:lnTo>
                  <a:pt x="6099785" y="6698416"/>
                </a:lnTo>
                <a:cubicBezTo>
                  <a:pt x="6089536" y="6696872"/>
                  <a:pt x="6079286" y="6695330"/>
                  <a:pt x="6069037" y="6693786"/>
                </a:cubicBezTo>
                <a:lnTo>
                  <a:pt x="6064316" y="6697077"/>
                </a:lnTo>
                <a:lnTo>
                  <a:pt x="6034319" y="6691540"/>
                </a:lnTo>
                <a:cubicBezTo>
                  <a:pt x="6024275" y="6691397"/>
                  <a:pt x="6006982" y="6689475"/>
                  <a:pt x="6001003" y="6692438"/>
                </a:cubicBezTo>
                <a:lnTo>
                  <a:pt x="5998001" y="6700454"/>
                </a:lnTo>
                <a:lnTo>
                  <a:pt x="5990691" y="6700703"/>
                </a:lnTo>
                <a:cubicBezTo>
                  <a:pt x="5990200" y="6700044"/>
                  <a:pt x="5979695" y="6699887"/>
                  <a:pt x="5979267" y="6699807"/>
                </a:cubicBezTo>
                <a:lnTo>
                  <a:pt x="5954209" y="6689568"/>
                </a:lnTo>
                <a:cubicBezTo>
                  <a:pt x="4960801" y="6624085"/>
                  <a:pt x="1011162" y="6377869"/>
                  <a:pt x="18822" y="6306907"/>
                </a:cubicBezTo>
                <a:cubicBezTo>
                  <a:pt x="7045" y="6306088"/>
                  <a:pt x="-1290" y="6286821"/>
                  <a:pt x="166" y="626379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0CA5D661-0A32-8F43-9D9E-56ED4736C1DD}"/>
              </a:ext>
            </a:extLst>
          </p:cNvPr>
          <p:cNvPicPr>
            <a:picLocks noChangeAspect="1"/>
          </p:cNvPicPr>
          <p:nvPr/>
        </p:nvPicPr>
        <p:blipFill>
          <a:blip r:embed="rId2"/>
          <a:stretch>
            <a:fillRect/>
          </a:stretch>
        </p:blipFill>
        <p:spPr>
          <a:xfrm rot="210346">
            <a:off x="5550142" y="1152311"/>
            <a:ext cx="6417380" cy="4107123"/>
          </a:xfrm>
          <a:prstGeom prst="rect">
            <a:avLst/>
          </a:prstGeom>
        </p:spPr>
      </p:pic>
      <p:sp>
        <p:nvSpPr>
          <p:cNvPr id="2" name="Title 1">
            <a:extLst>
              <a:ext uri="{FF2B5EF4-FFF2-40B4-BE49-F238E27FC236}">
                <a16:creationId xmlns:a16="http://schemas.microsoft.com/office/drawing/2014/main" id="{7070DFA4-F36D-8944-8418-4C2EF69293A9}"/>
              </a:ext>
            </a:extLst>
          </p:cNvPr>
          <p:cNvSpPr>
            <a:spLocks noGrp="1"/>
          </p:cNvSpPr>
          <p:nvPr>
            <p:ph type="title"/>
          </p:nvPr>
        </p:nvSpPr>
        <p:spPr>
          <a:xfrm>
            <a:off x="0" y="-473039"/>
            <a:ext cx="5921564" cy="2225675"/>
          </a:xfrm>
        </p:spPr>
        <p:txBody>
          <a:bodyPr>
            <a:normAutofit/>
          </a:bodyPr>
          <a:lstStyle/>
          <a:p>
            <a:r>
              <a:rPr lang="en-GB" b="1" dirty="0"/>
              <a:t>STRATEGIC ROADMAP</a:t>
            </a:r>
            <a:br>
              <a:rPr lang="en-NG" dirty="0"/>
            </a:br>
            <a:endParaRPr lang="en-NG" dirty="0"/>
          </a:p>
        </p:txBody>
      </p:sp>
      <p:sp>
        <p:nvSpPr>
          <p:cNvPr id="3" name="Content Placeholder 2">
            <a:extLst>
              <a:ext uri="{FF2B5EF4-FFF2-40B4-BE49-F238E27FC236}">
                <a16:creationId xmlns:a16="http://schemas.microsoft.com/office/drawing/2014/main" id="{54812816-16DA-BD4D-BA4E-0877088DD975}"/>
              </a:ext>
            </a:extLst>
          </p:cNvPr>
          <p:cNvSpPr>
            <a:spLocks noGrp="1"/>
          </p:cNvSpPr>
          <p:nvPr>
            <p:ph idx="1"/>
          </p:nvPr>
        </p:nvSpPr>
        <p:spPr>
          <a:xfrm>
            <a:off x="104909" y="1752636"/>
            <a:ext cx="4820469" cy="4419563"/>
          </a:xfrm>
        </p:spPr>
        <p:txBody>
          <a:bodyPr>
            <a:normAutofit lnSpcReduction="10000"/>
          </a:bodyPr>
          <a:lstStyle/>
          <a:p>
            <a:pPr marL="0" lvl="0" indent="0">
              <a:buNone/>
            </a:pPr>
            <a:r>
              <a:rPr lang="en-GB" sz="2400" b="1" dirty="0"/>
              <a:t>A. We constituted a team of technocrats and experts in the field of communication, marketing, CSR, finance, legal etc</a:t>
            </a:r>
            <a:endParaRPr lang="en-NG" sz="2400" b="1" dirty="0"/>
          </a:p>
          <a:p>
            <a:pPr marL="0" lvl="0" indent="0">
              <a:buNone/>
            </a:pPr>
            <a:r>
              <a:rPr lang="en-GB" sz="2400" b="1" dirty="0"/>
              <a:t>B. We engaged renowned consultants with expertise in social transformation campaigns (i.e., Alder Consulting)</a:t>
            </a:r>
            <a:endParaRPr lang="en-NG" sz="2400" b="1" dirty="0"/>
          </a:p>
          <a:p>
            <a:endParaRPr lang="en-NG" dirty="0"/>
          </a:p>
        </p:txBody>
      </p:sp>
      <p:sp>
        <p:nvSpPr>
          <p:cNvPr id="22" name="Freeform: Shape 21">
            <a:extLst>
              <a:ext uri="{FF2B5EF4-FFF2-40B4-BE49-F238E27FC236}">
                <a16:creationId xmlns:a16="http://schemas.microsoft.com/office/drawing/2014/main" id="{4F1CB7E3-24EA-46FC-AFBA-DD5B729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622473">
            <a:off x="5164842" y="5468998"/>
            <a:ext cx="465088" cy="1406400"/>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4216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E29850-FF8C-4A70-A54F-29A8CFCF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79E390A-405A-41FF-B91F-F5FAA0E594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2" name="Group 11">
              <a:extLst>
                <a:ext uri="{FF2B5EF4-FFF2-40B4-BE49-F238E27FC236}">
                  <a16:creationId xmlns:a16="http://schemas.microsoft.com/office/drawing/2014/main" id="{7EAEBC66-E1C6-46AE-8EF1-E28EFEA3F8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4" name="Straight Connector 13">
                <a:extLst>
                  <a:ext uri="{FF2B5EF4-FFF2-40B4-BE49-F238E27FC236}">
                    <a16:creationId xmlns:a16="http://schemas.microsoft.com/office/drawing/2014/main" id="{F82A7822-6056-4415-A0D2-5FB3A84E8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E9B269-BA82-4AF1-BDBF-87F4800265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2950F564-36B0-4A58-84A7-3B03BE6C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Shape 16">
            <a:extLst>
              <a:ext uri="{FF2B5EF4-FFF2-40B4-BE49-F238E27FC236}">
                <a16:creationId xmlns:a16="http://schemas.microsoft.com/office/drawing/2014/main" id="{32B2619C-2C88-4DD6-96FE-CF708FF6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382" y="0"/>
            <a:ext cx="7266618" cy="6858000"/>
          </a:xfrm>
          <a:custGeom>
            <a:avLst/>
            <a:gdLst>
              <a:gd name="connsiteX0" fmla="*/ 414076 w 7266618"/>
              <a:gd name="connsiteY0" fmla="*/ 0 h 6858000"/>
              <a:gd name="connsiteX1" fmla="*/ 7266618 w 7266618"/>
              <a:gd name="connsiteY1" fmla="*/ 0 h 6858000"/>
              <a:gd name="connsiteX2" fmla="*/ 7266618 w 7266618"/>
              <a:gd name="connsiteY2" fmla="*/ 6858000 h 6858000"/>
              <a:gd name="connsiteX3" fmla="*/ 7086013 w 7266618"/>
              <a:gd name="connsiteY3" fmla="*/ 6858000 h 6858000"/>
              <a:gd name="connsiteX4" fmla="*/ 0 w 7266618"/>
              <a:gd name="connsiteY4" fmla="*/ 63995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18" h="6858000">
                <a:moveTo>
                  <a:pt x="414076" y="0"/>
                </a:moveTo>
                <a:lnTo>
                  <a:pt x="7266618" y="0"/>
                </a:lnTo>
                <a:lnTo>
                  <a:pt x="7266618" y="6858000"/>
                </a:lnTo>
                <a:lnTo>
                  <a:pt x="7086013" y="6858000"/>
                </a:lnTo>
                <a:lnTo>
                  <a:pt x="0" y="6399503"/>
                </a:lnTo>
                <a:close/>
              </a:path>
            </a:pathLst>
          </a:custGeom>
          <a:solidFill>
            <a:schemeClr val="tx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E3A44A7-098D-4DB2-9081-4499626D1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762" y="1"/>
            <a:ext cx="7144238" cy="6763357"/>
          </a:xfrm>
          <a:custGeom>
            <a:avLst/>
            <a:gdLst>
              <a:gd name="connsiteX0" fmla="*/ 405160 w 7144238"/>
              <a:gd name="connsiteY0" fmla="*/ 0 h 6763357"/>
              <a:gd name="connsiteX1" fmla="*/ 7144238 w 7144238"/>
              <a:gd name="connsiteY1" fmla="*/ 0 h 6763357"/>
              <a:gd name="connsiteX2" fmla="*/ 7144238 w 7144238"/>
              <a:gd name="connsiteY2" fmla="*/ 6763357 h 6763357"/>
              <a:gd name="connsiteX3" fmla="*/ 6459827 w 7144238"/>
              <a:gd name="connsiteY3" fmla="*/ 6719077 h 6763357"/>
              <a:gd name="connsiteX4" fmla="*/ 6425309 w 7144238"/>
              <a:gd name="connsiteY4" fmla="*/ 6728146 h 6763357"/>
              <a:gd name="connsiteX5" fmla="*/ 6379064 w 7144238"/>
              <a:gd name="connsiteY5" fmla="*/ 6724689 h 6763357"/>
              <a:gd name="connsiteX6" fmla="*/ 6358967 w 7144238"/>
              <a:gd name="connsiteY6" fmla="*/ 6735815 h 6763357"/>
              <a:gd name="connsiteX7" fmla="*/ 6340027 w 7144238"/>
              <a:gd name="connsiteY7" fmla="*/ 6739948 h 6763357"/>
              <a:gd name="connsiteX8" fmla="*/ 6325659 w 7144238"/>
              <a:gd name="connsiteY8" fmla="*/ 6739848 h 6763357"/>
              <a:gd name="connsiteX9" fmla="*/ 6311135 w 7144238"/>
              <a:gd name="connsiteY9" fmla="*/ 6731574 h 6763357"/>
              <a:gd name="connsiteX10" fmla="*/ 6300815 w 7144238"/>
              <a:gd name="connsiteY10" fmla="*/ 6733959 h 6763357"/>
              <a:gd name="connsiteX11" fmla="*/ 6282467 w 7144238"/>
              <a:gd name="connsiteY11" fmla="*/ 6724911 h 6763357"/>
              <a:gd name="connsiteX12" fmla="*/ 6255353 w 7144238"/>
              <a:gd name="connsiteY12" fmla="*/ 6715920 h 6763357"/>
              <a:gd name="connsiteX13" fmla="*/ 6236864 w 7144238"/>
              <a:gd name="connsiteY13" fmla="*/ 6707006 h 6763357"/>
              <a:gd name="connsiteX14" fmla="*/ 6233355 w 7144238"/>
              <a:gd name="connsiteY14" fmla="*/ 6704418 h 6763357"/>
              <a:gd name="connsiteX15" fmla="*/ 6109120 w 7144238"/>
              <a:gd name="connsiteY15" fmla="*/ 6696380 h 6763357"/>
              <a:gd name="connsiteX16" fmla="*/ 6099785 w 7144238"/>
              <a:gd name="connsiteY16" fmla="*/ 6698416 h 6763357"/>
              <a:gd name="connsiteX17" fmla="*/ 6069037 w 7144238"/>
              <a:gd name="connsiteY17" fmla="*/ 6693786 h 6763357"/>
              <a:gd name="connsiteX18" fmla="*/ 6064316 w 7144238"/>
              <a:gd name="connsiteY18" fmla="*/ 6697077 h 6763357"/>
              <a:gd name="connsiteX19" fmla="*/ 6034319 w 7144238"/>
              <a:gd name="connsiteY19" fmla="*/ 6691540 h 6763357"/>
              <a:gd name="connsiteX20" fmla="*/ 6001003 w 7144238"/>
              <a:gd name="connsiteY20" fmla="*/ 6692438 h 6763357"/>
              <a:gd name="connsiteX21" fmla="*/ 5998001 w 7144238"/>
              <a:gd name="connsiteY21" fmla="*/ 6700454 h 6763357"/>
              <a:gd name="connsiteX22" fmla="*/ 5990691 w 7144238"/>
              <a:gd name="connsiteY22" fmla="*/ 6700703 h 6763357"/>
              <a:gd name="connsiteX23" fmla="*/ 5979267 w 7144238"/>
              <a:gd name="connsiteY23" fmla="*/ 6699807 h 6763357"/>
              <a:gd name="connsiteX24" fmla="*/ 5954209 w 7144238"/>
              <a:gd name="connsiteY24" fmla="*/ 6689568 h 6763357"/>
              <a:gd name="connsiteX25" fmla="*/ 18822 w 7144238"/>
              <a:gd name="connsiteY25" fmla="*/ 6306907 h 6763357"/>
              <a:gd name="connsiteX26" fmla="*/ 166 w 7144238"/>
              <a:gd name="connsiteY26" fmla="*/ 6263796 h 6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238" h="6763357">
                <a:moveTo>
                  <a:pt x="405160" y="0"/>
                </a:moveTo>
                <a:lnTo>
                  <a:pt x="7144238" y="0"/>
                </a:lnTo>
                <a:lnTo>
                  <a:pt x="7144238" y="6763357"/>
                </a:lnTo>
                <a:lnTo>
                  <a:pt x="6459827" y="6719077"/>
                </a:lnTo>
                <a:lnTo>
                  <a:pt x="6425309" y="6728146"/>
                </a:lnTo>
                <a:cubicBezTo>
                  <a:pt x="6409895" y="6726993"/>
                  <a:pt x="6394479" y="6725842"/>
                  <a:pt x="6379064" y="6724689"/>
                </a:cubicBezTo>
                <a:cubicBezTo>
                  <a:pt x="6372030" y="6715563"/>
                  <a:pt x="6365385" y="6732086"/>
                  <a:pt x="6358967" y="6735815"/>
                </a:cubicBezTo>
                <a:lnTo>
                  <a:pt x="6340027" y="6739948"/>
                </a:lnTo>
                <a:cubicBezTo>
                  <a:pt x="6335238" y="6739915"/>
                  <a:pt x="6330449" y="6739881"/>
                  <a:pt x="6325659" y="6739848"/>
                </a:cubicBezTo>
                <a:lnTo>
                  <a:pt x="6311135" y="6731574"/>
                </a:lnTo>
                <a:cubicBezTo>
                  <a:pt x="6306994" y="6730594"/>
                  <a:pt x="6305592" y="6735069"/>
                  <a:pt x="6300815" y="6733959"/>
                </a:cubicBezTo>
                <a:lnTo>
                  <a:pt x="6282467" y="6724911"/>
                </a:lnTo>
                <a:lnTo>
                  <a:pt x="6255353" y="6715920"/>
                </a:lnTo>
                <a:lnTo>
                  <a:pt x="6236864" y="6707006"/>
                </a:lnTo>
                <a:lnTo>
                  <a:pt x="6233355" y="6704418"/>
                </a:lnTo>
                <a:lnTo>
                  <a:pt x="6109120" y="6696380"/>
                </a:lnTo>
                <a:lnTo>
                  <a:pt x="6099785" y="6698416"/>
                </a:lnTo>
                <a:cubicBezTo>
                  <a:pt x="6089536" y="6696872"/>
                  <a:pt x="6079286" y="6695330"/>
                  <a:pt x="6069037" y="6693786"/>
                </a:cubicBezTo>
                <a:lnTo>
                  <a:pt x="6064316" y="6697077"/>
                </a:lnTo>
                <a:lnTo>
                  <a:pt x="6034319" y="6691540"/>
                </a:lnTo>
                <a:cubicBezTo>
                  <a:pt x="6024275" y="6691397"/>
                  <a:pt x="6006982" y="6689475"/>
                  <a:pt x="6001003" y="6692438"/>
                </a:cubicBezTo>
                <a:lnTo>
                  <a:pt x="5998001" y="6700454"/>
                </a:lnTo>
                <a:lnTo>
                  <a:pt x="5990691" y="6700703"/>
                </a:lnTo>
                <a:cubicBezTo>
                  <a:pt x="5990200" y="6700044"/>
                  <a:pt x="5979695" y="6699887"/>
                  <a:pt x="5979267" y="6699807"/>
                </a:cubicBezTo>
                <a:lnTo>
                  <a:pt x="5954209" y="6689568"/>
                </a:lnTo>
                <a:cubicBezTo>
                  <a:pt x="4960801" y="6624085"/>
                  <a:pt x="1011162" y="6377869"/>
                  <a:pt x="18822" y="6306907"/>
                </a:cubicBezTo>
                <a:cubicBezTo>
                  <a:pt x="7045" y="6306088"/>
                  <a:pt x="-1290" y="6286821"/>
                  <a:pt x="166" y="626379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logo&#10;&#10;Description automatically generated">
            <a:extLst>
              <a:ext uri="{FF2B5EF4-FFF2-40B4-BE49-F238E27FC236}">
                <a16:creationId xmlns:a16="http://schemas.microsoft.com/office/drawing/2014/main" id="{A7D7A169-8A05-714E-8ED4-4DD103D148BC}"/>
              </a:ext>
            </a:extLst>
          </p:cNvPr>
          <p:cNvPicPr>
            <a:picLocks noChangeAspect="1"/>
          </p:cNvPicPr>
          <p:nvPr/>
        </p:nvPicPr>
        <p:blipFill>
          <a:blip r:embed="rId2"/>
          <a:stretch>
            <a:fillRect/>
          </a:stretch>
        </p:blipFill>
        <p:spPr>
          <a:xfrm rot="210346">
            <a:off x="5550142" y="1152311"/>
            <a:ext cx="6417380" cy="4107123"/>
          </a:xfrm>
          <a:prstGeom prst="rect">
            <a:avLst/>
          </a:prstGeom>
        </p:spPr>
      </p:pic>
      <p:sp>
        <p:nvSpPr>
          <p:cNvPr id="2" name="Title 1">
            <a:extLst>
              <a:ext uri="{FF2B5EF4-FFF2-40B4-BE49-F238E27FC236}">
                <a16:creationId xmlns:a16="http://schemas.microsoft.com/office/drawing/2014/main" id="{7070DFA4-F36D-8944-8418-4C2EF69293A9}"/>
              </a:ext>
            </a:extLst>
          </p:cNvPr>
          <p:cNvSpPr>
            <a:spLocks noGrp="1"/>
          </p:cNvSpPr>
          <p:nvPr>
            <p:ph type="title"/>
          </p:nvPr>
        </p:nvSpPr>
        <p:spPr>
          <a:xfrm>
            <a:off x="174437" y="-94641"/>
            <a:ext cx="4873325" cy="1662193"/>
          </a:xfrm>
        </p:spPr>
        <p:txBody>
          <a:bodyPr>
            <a:normAutofit fontScale="90000"/>
          </a:bodyPr>
          <a:lstStyle/>
          <a:p>
            <a:r>
              <a:rPr lang="en-GB" b="1" dirty="0"/>
              <a:t>STRATEGIC ROADMAP</a:t>
            </a:r>
            <a:br>
              <a:rPr lang="en-NG" dirty="0"/>
            </a:br>
            <a:endParaRPr lang="en-NG" dirty="0"/>
          </a:p>
        </p:txBody>
      </p:sp>
      <p:sp>
        <p:nvSpPr>
          <p:cNvPr id="3" name="Content Placeholder 2">
            <a:extLst>
              <a:ext uri="{FF2B5EF4-FFF2-40B4-BE49-F238E27FC236}">
                <a16:creationId xmlns:a16="http://schemas.microsoft.com/office/drawing/2014/main" id="{54812816-16DA-BD4D-BA4E-0877088DD975}"/>
              </a:ext>
            </a:extLst>
          </p:cNvPr>
          <p:cNvSpPr>
            <a:spLocks noGrp="1"/>
          </p:cNvSpPr>
          <p:nvPr>
            <p:ph idx="1"/>
          </p:nvPr>
        </p:nvSpPr>
        <p:spPr>
          <a:xfrm>
            <a:off x="275337" y="1567552"/>
            <a:ext cx="4772421" cy="4604647"/>
          </a:xfrm>
        </p:spPr>
        <p:txBody>
          <a:bodyPr>
            <a:normAutofit lnSpcReduction="10000"/>
          </a:bodyPr>
          <a:lstStyle/>
          <a:p>
            <a:pPr marL="0" lvl="0" indent="0">
              <a:buNone/>
            </a:pPr>
            <a:r>
              <a:rPr lang="en-GB" sz="2400" b="1" dirty="0"/>
              <a:t>C. We attended capacity building trainings at the Canadian Institute for CSR, the Lagos Business School etc,</a:t>
            </a:r>
            <a:endParaRPr lang="en-NG" sz="2400" b="1" dirty="0"/>
          </a:p>
          <a:p>
            <a:pPr marL="0" lvl="0" indent="0">
              <a:buNone/>
            </a:pPr>
            <a:r>
              <a:rPr lang="en-GB" sz="2400" b="1" dirty="0"/>
              <a:t>D. We engaged the services of professional consultants for advertising and the development of our communication materials </a:t>
            </a:r>
            <a:endParaRPr lang="en-NG" sz="2400" b="1" dirty="0"/>
          </a:p>
          <a:p>
            <a:endParaRPr lang="en-NG" dirty="0"/>
          </a:p>
        </p:txBody>
      </p:sp>
      <p:sp>
        <p:nvSpPr>
          <p:cNvPr id="21" name="Freeform: Shape 20">
            <a:extLst>
              <a:ext uri="{FF2B5EF4-FFF2-40B4-BE49-F238E27FC236}">
                <a16:creationId xmlns:a16="http://schemas.microsoft.com/office/drawing/2014/main" id="{4F1CB7E3-24EA-46FC-AFBA-DD5B729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622473">
            <a:off x="5164842" y="5468998"/>
            <a:ext cx="465088" cy="1406400"/>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49855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484B-7E8C-0241-B09E-BF159ECE8EAF}"/>
              </a:ext>
            </a:extLst>
          </p:cNvPr>
          <p:cNvSpPr>
            <a:spLocks noGrp="1"/>
          </p:cNvSpPr>
          <p:nvPr>
            <p:ph type="title"/>
          </p:nvPr>
        </p:nvSpPr>
        <p:spPr>
          <a:xfrm>
            <a:off x="225174" y="104772"/>
            <a:ext cx="9493249" cy="1577975"/>
          </a:xfrm>
        </p:spPr>
        <p:txBody>
          <a:bodyPr/>
          <a:lstStyle/>
          <a:p>
            <a:r>
              <a:rPr lang="en-GB" b="1" dirty="0"/>
              <a:t>STRATEGIC ROADMAP</a:t>
            </a:r>
            <a:br>
              <a:rPr lang="en-NG" dirty="0"/>
            </a:br>
            <a:endParaRPr lang="en-NG" dirty="0"/>
          </a:p>
        </p:txBody>
      </p:sp>
      <p:sp>
        <p:nvSpPr>
          <p:cNvPr id="3" name="Content Placeholder 2">
            <a:extLst>
              <a:ext uri="{FF2B5EF4-FFF2-40B4-BE49-F238E27FC236}">
                <a16:creationId xmlns:a16="http://schemas.microsoft.com/office/drawing/2014/main" id="{76CFB1F1-F337-D349-BC39-8A910F17B2EE}"/>
              </a:ext>
            </a:extLst>
          </p:cNvPr>
          <p:cNvSpPr>
            <a:spLocks noGrp="1"/>
          </p:cNvSpPr>
          <p:nvPr>
            <p:ph idx="1"/>
          </p:nvPr>
        </p:nvSpPr>
        <p:spPr>
          <a:xfrm>
            <a:off x="160090" y="1371600"/>
            <a:ext cx="5740650" cy="4800599"/>
          </a:xfrm>
        </p:spPr>
        <p:txBody>
          <a:bodyPr>
            <a:normAutofit fontScale="92500" lnSpcReduction="20000"/>
          </a:bodyPr>
          <a:lstStyle/>
          <a:p>
            <a:pPr marL="0" indent="0">
              <a:lnSpc>
                <a:spcPct val="160000"/>
              </a:lnSpc>
              <a:buNone/>
            </a:pPr>
            <a:r>
              <a:rPr lang="en-GB" sz="2400" b="1" dirty="0"/>
              <a:t>E. We developed the format for reporting CSR activities along the platforms of </a:t>
            </a:r>
            <a:r>
              <a:rPr lang="en-GB" sz="2400" b="1" u="sng" dirty="0">
                <a:highlight>
                  <a:srgbClr val="FFFF00"/>
                </a:highlight>
              </a:rPr>
              <a:t>SHEMBAGS</a:t>
            </a:r>
            <a:r>
              <a:rPr lang="en-GB" sz="2400" b="1" dirty="0"/>
              <a:t> (</a:t>
            </a:r>
            <a:r>
              <a:rPr lang="en-GB" sz="2400" b="1" i="1" u="sng" dirty="0">
                <a:highlight>
                  <a:srgbClr val="FFFF00"/>
                </a:highlight>
              </a:rPr>
              <a:t>SOCIAL, HEALTH, EDUCATION, MEDIA, BUSINESS, ARTS AND CULTURE, GOVERNACE AND SPORTS</a:t>
            </a:r>
            <a:r>
              <a:rPr lang="en-GB" sz="2400" b="1" dirty="0"/>
              <a:t>) and also the reporting of financial components on the </a:t>
            </a:r>
            <a:r>
              <a:rPr lang="en-GB" sz="2400" b="1" u="sng" dirty="0">
                <a:highlight>
                  <a:srgbClr val="FFFF00"/>
                </a:highlight>
              </a:rPr>
              <a:t>NATIONAL PORTAL,</a:t>
            </a:r>
            <a:r>
              <a:rPr lang="en-GB" sz="2400" b="1" dirty="0"/>
              <a:t> with a view to capturing all CSR activities being done in the mission. </a:t>
            </a:r>
            <a:endParaRPr lang="en-NG" sz="2400" b="1" dirty="0"/>
          </a:p>
          <a:p>
            <a:pPr>
              <a:lnSpc>
                <a:spcPct val="160000"/>
              </a:lnSpc>
            </a:pPr>
            <a:endParaRPr lang="en-NG" sz="2400" b="1" dirty="0"/>
          </a:p>
        </p:txBody>
      </p:sp>
      <p:pic>
        <p:nvPicPr>
          <p:cNvPr id="4" name="Picture 7">
            <a:extLst>
              <a:ext uri="{FF2B5EF4-FFF2-40B4-BE49-F238E27FC236}">
                <a16:creationId xmlns:a16="http://schemas.microsoft.com/office/drawing/2014/main" id="{6233E8C1-67FA-7144-A5C1-9F49F3C8A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739" y="1116289"/>
            <a:ext cx="6131172" cy="55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E9D1A13-2CE1-F944-A8BC-F334AF052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258" y="5733831"/>
            <a:ext cx="1019397" cy="1019397"/>
          </a:xfrm>
          <a:prstGeom prst="rect">
            <a:avLst/>
          </a:prstGeom>
        </p:spPr>
      </p:pic>
    </p:spTree>
    <p:extLst>
      <p:ext uri="{BB962C8B-B14F-4D97-AF65-F5344CB8AC3E}">
        <p14:creationId xmlns:p14="http://schemas.microsoft.com/office/powerpoint/2010/main" val="2872641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9060-FE0F-5441-992C-0FEBDBB52AD6}"/>
              </a:ext>
            </a:extLst>
          </p:cNvPr>
          <p:cNvSpPr>
            <a:spLocks noGrp="1"/>
          </p:cNvSpPr>
          <p:nvPr>
            <p:ph type="title"/>
          </p:nvPr>
        </p:nvSpPr>
        <p:spPr/>
        <p:txBody>
          <a:bodyPr/>
          <a:lstStyle/>
          <a:p>
            <a:r>
              <a:rPr lang="en-GB" b="1" dirty="0"/>
              <a:t>STRATEGIC ROADMAP</a:t>
            </a:r>
            <a:br>
              <a:rPr lang="en-NG" dirty="0"/>
            </a:br>
            <a:endParaRPr lang="en-NG" dirty="0"/>
          </a:p>
        </p:txBody>
      </p:sp>
      <p:sp>
        <p:nvSpPr>
          <p:cNvPr id="3" name="Content Placeholder 2">
            <a:extLst>
              <a:ext uri="{FF2B5EF4-FFF2-40B4-BE49-F238E27FC236}">
                <a16:creationId xmlns:a16="http://schemas.microsoft.com/office/drawing/2014/main" id="{3C3478E2-05BF-094D-8485-CCA8E03C9623}"/>
              </a:ext>
            </a:extLst>
          </p:cNvPr>
          <p:cNvSpPr>
            <a:spLocks noGrp="1"/>
          </p:cNvSpPr>
          <p:nvPr>
            <p:ph idx="1"/>
          </p:nvPr>
        </p:nvSpPr>
        <p:spPr>
          <a:xfrm>
            <a:off x="331787" y="1501916"/>
            <a:ext cx="7040563" cy="5152884"/>
          </a:xfrm>
        </p:spPr>
        <p:txBody>
          <a:bodyPr>
            <a:normAutofit/>
          </a:bodyPr>
          <a:lstStyle/>
          <a:p>
            <a:pPr marL="0" indent="0">
              <a:buNone/>
            </a:pPr>
            <a:r>
              <a:rPr lang="en-GB" sz="4000" dirty="0"/>
              <a:t>F. We developed the policy document that forms the framework for the execution of CSR activities in the mission</a:t>
            </a:r>
            <a:r>
              <a:rPr lang="en-NG" sz="4000" dirty="0"/>
              <a:t> </a:t>
            </a:r>
          </a:p>
        </p:txBody>
      </p:sp>
      <p:pic>
        <p:nvPicPr>
          <p:cNvPr id="6145" name="Picture 1" descr="page25image37650656">
            <a:extLst>
              <a:ext uri="{FF2B5EF4-FFF2-40B4-BE49-F238E27FC236}">
                <a16:creationId xmlns:a16="http://schemas.microsoft.com/office/drawing/2014/main" id="{CA277AA5-4547-CC49-91E4-94962C398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087" y="203200"/>
            <a:ext cx="4533900" cy="64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962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27F5-83F1-5242-AED1-636B78ED1521}"/>
              </a:ext>
            </a:extLst>
          </p:cNvPr>
          <p:cNvSpPr>
            <a:spLocks noGrp="1"/>
          </p:cNvSpPr>
          <p:nvPr>
            <p:ph type="title"/>
          </p:nvPr>
        </p:nvSpPr>
        <p:spPr>
          <a:xfrm>
            <a:off x="285750" y="-554038"/>
            <a:ext cx="9493249" cy="1577975"/>
          </a:xfrm>
        </p:spPr>
        <p:txBody>
          <a:bodyPr/>
          <a:lstStyle/>
          <a:p>
            <a:r>
              <a:rPr lang="en-GB" b="1" dirty="0"/>
              <a:t>STRATEGIC ROADMAP</a:t>
            </a:r>
            <a:endParaRPr lang="en-NG" dirty="0"/>
          </a:p>
        </p:txBody>
      </p:sp>
      <p:sp>
        <p:nvSpPr>
          <p:cNvPr id="3" name="Content Placeholder 2">
            <a:extLst>
              <a:ext uri="{FF2B5EF4-FFF2-40B4-BE49-F238E27FC236}">
                <a16:creationId xmlns:a16="http://schemas.microsoft.com/office/drawing/2014/main" id="{57453D68-A51B-BE4E-B828-4813ADBC3030}"/>
              </a:ext>
            </a:extLst>
          </p:cNvPr>
          <p:cNvSpPr>
            <a:spLocks noGrp="1"/>
          </p:cNvSpPr>
          <p:nvPr>
            <p:ph idx="1"/>
          </p:nvPr>
        </p:nvSpPr>
        <p:spPr>
          <a:xfrm>
            <a:off x="114300" y="1198563"/>
            <a:ext cx="6900863" cy="4810125"/>
          </a:xfrm>
        </p:spPr>
        <p:txBody>
          <a:bodyPr>
            <a:normAutofit fontScale="92500" lnSpcReduction="10000"/>
          </a:bodyPr>
          <a:lstStyle/>
          <a:p>
            <a:pPr marL="0" indent="0">
              <a:lnSpc>
                <a:spcPct val="150000"/>
              </a:lnSpc>
              <a:buNone/>
            </a:pPr>
            <a:r>
              <a:rPr lang="en-GB" sz="4000" dirty="0"/>
              <a:t>G. We developed the Operational Manual as the baseline guide for the execution of CSR activities across the strata of the mission</a:t>
            </a:r>
            <a:endParaRPr lang="en-NG" sz="4000" dirty="0"/>
          </a:p>
        </p:txBody>
      </p:sp>
      <p:pic>
        <p:nvPicPr>
          <p:cNvPr id="7169" name="Picture 1" descr="page26image36718000">
            <a:extLst>
              <a:ext uri="{FF2B5EF4-FFF2-40B4-BE49-F238E27FC236}">
                <a16:creationId xmlns:a16="http://schemas.microsoft.com/office/drawing/2014/main" id="{FB22DCD7-915B-8445-AA57-7F8B0238B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0" y="234950"/>
            <a:ext cx="4826000" cy="638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422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E4B7C-F267-7A4D-ADAE-14AAAAAFFADC}"/>
              </a:ext>
            </a:extLst>
          </p:cNvPr>
          <p:cNvSpPr>
            <a:spLocks noGrp="1"/>
          </p:cNvSpPr>
          <p:nvPr>
            <p:ph type="title"/>
          </p:nvPr>
        </p:nvSpPr>
        <p:spPr>
          <a:xfrm>
            <a:off x="744173" y="-689801"/>
            <a:ext cx="6613890" cy="1911742"/>
          </a:xfrm>
        </p:spPr>
        <p:txBody>
          <a:bodyPr>
            <a:normAutofit/>
          </a:bodyPr>
          <a:lstStyle/>
          <a:p>
            <a:r>
              <a:rPr lang="en-GB" b="1" dirty="0"/>
              <a:t>STRATEGIC ROADMAP</a:t>
            </a:r>
            <a:endParaRPr lang="en-NG" dirty="0"/>
          </a:p>
        </p:txBody>
      </p:sp>
      <p:sp>
        <p:nvSpPr>
          <p:cNvPr id="3" name="Content Placeholder 2">
            <a:extLst>
              <a:ext uri="{FF2B5EF4-FFF2-40B4-BE49-F238E27FC236}">
                <a16:creationId xmlns:a16="http://schemas.microsoft.com/office/drawing/2014/main" id="{6242DE6D-DB02-AF4A-818C-C19B2584E1D8}"/>
              </a:ext>
            </a:extLst>
          </p:cNvPr>
          <p:cNvSpPr>
            <a:spLocks noGrp="1"/>
          </p:cNvSpPr>
          <p:nvPr>
            <p:ph idx="1"/>
          </p:nvPr>
        </p:nvSpPr>
        <p:spPr>
          <a:xfrm>
            <a:off x="0" y="1471613"/>
            <a:ext cx="5357810" cy="4705349"/>
          </a:xfrm>
        </p:spPr>
        <p:txBody>
          <a:bodyPr>
            <a:normAutofit lnSpcReduction="10000"/>
          </a:bodyPr>
          <a:lstStyle/>
          <a:p>
            <a:pPr marL="0" lvl="0" indent="0" algn="just">
              <a:lnSpc>
                <a:spcPct val="110000"/>
              </a:lnSpc>
              <a:buNone/>
            </a:pPr>
            <a:r>
              <a:rPr lang="en-GB" sz="1800" b="1" dirty="0"/>
              <a:t>H.</a:t>
            </a:r>
            <a:r>
              <a:rPr lang="en-GB" sz="2000" b="1" dirty="0">
                <a:latin typeface="Bookman Old Style" panose="02050604050505020204" pitchFamily="18" charset="0"/>
              </a:rPr>
              <a:t> </a:t>
            </a:r>
            <a:r>
              <a:rPr lang="en-GB" sz="2800" b="1" dirty="0">
                <a:latin typeface="Bookman Old Style" panose="02050604050505020204" pitchFamily="18" charset="0"/>
              </a:rPr>
              <a:t>The policy document and the operational manual were </a:t>
            </a:r>
            <a:r>
              <a:rPr lang="en-GB" sz="2800" b="1" dirty="0">
                <a:highlight>
                  <a:srgbClr val="FFFF00"/>
                </a:highlight>
                <a:latin typeface="Bookman Old Style" panose="02050604050505020204" pitchFamily="18" charset="0"/>
              </a:rPr>
              <a:t>approved by the mission in March 2018, </a:t>
            </a:r>
            <a:r>
              <a:rPr lang="en-GB" sz="2800" b="1" dirty="0">
                <a:latin typeface="Bookman Old Style" panose="02050604050505020204" pitchFamily="18" charset="0"/>
              </a:rPr>
              <a:t>and we commenced the national training and sensitisation program of the new direction of CSR in the mission, which is still ongoing. </a:t>
            </a:r>
            <a:endParaRPr lang="en-NG" sz="1200" dirty="0">
              <a:latin typeface="Bookman Old Style" panose="02050604050505020204" pitchFamily="18" charset="0"/>
            </a:endParaRPr>
          </a:p>
        </p:txBody>
      </p:sp>
      <p:pic>
        <p:nvPicPr>
          <p:cNvPr id="5" name="Picture 4" descr="A group of people in a circle&#10;&#10;Description automatically generated with low confidence">
            <a:extLst>
              <a:ext uri="{FF2B5EF4-FFF2-40B4-BE49-F238E27FC236}">
                <a16:creationId xmlns:a16="http://schemas.microsoft.com/office/drawing/2014/main" id="{CDF397BB-08F6-6840-8A4F-0B445A60201C}"/>
              </a:ext>
            </a:extLst>
          </p:cNvPr>
          <p:cNvPicPr>
            <a:picLocks noChangeAspect="1"/>
          </p:cNvPicPr>
          <p:nvPr/>
        </p:nvPicPr>
        <p:blipFill>
          <a:blip r:embed="rId2"/>
          <a:stretch>
            <a:fillRect/>
          </a:stretch>
        </p:blipFill>
        <p:spPr>
          <a:xfrm>
            <a:off x="5524729" y="1746710"/>
            <a:ext cx="5981472" cy="3364578"/>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2993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E4B7C-F267-7A4D-ADAE-14AAAAAFFADC}"/>
              </a:ext>
            </a:extLst>
          </p:cNvPr>
          <p:cNvSpPr>
            <a:spLocks noGrp="1"/>
          </p:cNvSpPr>
          <p:nvPr>
            <p:ph type="title"/>
          </p:nvPr>
        </p:nvSpPr>
        <p:spPr>
          <a:xfrm>
            <a:off x="744173" y="-689801"/>
            <a:ext cx="6613890" cy="1911742"/>
          </a:xfrm>
        </p:spPr>
        <p:txBody>
          <a:bodyPr>
            <a:normAutofit/>
          </a:bodyPr>
          <a:lstStyle/>
          <a:p>
            <a:r>
              <a:rPr lang="en-GB" b="1" dirty="0"/>
              <a:t>STRATEGIC ROADMAP</a:t>
            </a:r>
            <a:endParaRPr lang="en-NG" dirty="0"/>
          </a:p>
        </p:txBody>
      </p:sp>
      <p:sp>
        <p:nvSpPr>
          <p:cNvPr id="3" name="Content Placeholder 2">
            <a:extLst>
              <a:ext uri="{FF2B5EF4-FFF2-40B4-BE49-F238E27FC236}">
                <a16:creationId xmlns:a16="http://schemas.microsoft.com/office/drawing/2014/main" id="{6242DE6D-DB02-AF4A-818C-C19B2584E1D8}"/>
              </a:ext>
            </a:extLst>
          </p:cNvPr>
          <p:cNvSpPr>
            <a:spLocks noGrp="1"/>
          </p:cNvSpPr>
          <p:nvPr>
            <p:ph idx="1"/>
          </p:nvPr>
        </p:nvSpPr>
        <p:spPr>
          <a:xfrm>
            <a:off x="0" y="1471613"/>
            <a:ext cx="5357810" cy="4705349"/>
          </a:xfrm>
        </p:spPr>
        <p:txBody>
          <a:bodyPr>
            <a:normAutofit/>
          </a:bodyPr>
          <a:lstStyle/>
          <a:p>
            <a:pPr marL="0" lvl="0" indent="0" algn="just">
              <a:lnSpc>
                <a:spcPct val="110000"/>
              </a:lnSpc>
              <a:buNone/>
            </a:pPr>
            <a:r>
              <a:rPr lang="en-GB" sz="3200" b="1" dirty="0"/>
              <a:t>I. We developed an electronic training component of both the policy document and operational manual for ease of adoption, by CSR operatives as they come on board. </a:t>
            </a:r>
            <a:endParaRPr lang="en-NG" sz="3200" b="1" dirty="0"/>
          </a:p>
          <a:p>
            <a:pPr marL="0" indent="0">
              <a:lnSpc>
                <a:spcPct val="110000"/>
              </a:lnSpc>
              <a:buNone/>
            </a:pPr>
            <a:endParaRPr lang="en-NG" sz="1200" dirty="0"/>
          </a:p>
        </p:txBody>
      </p:sp>
      <p:pic>
        <p:nvPicPr>
          <p:cNvPr id="5" name="Picture 4" descr="A group of people in a circle&#10;&#10;Description automatically generated with low confidence">
            <a:extLst>
              <a:ext uri="{FF2B5EF4-FFF2-40B4-BE49-F238E27FC236}">
                <a16:creationId xmlns:a16="http://schemas.microsoft.com/office/drawing/2014/main" id="{CDF397BB-08F6-6840-8A4F-0B445A60201C}"/>
              </a:ext>
            </a:extLst>
          </p:cNvPr>
          <p:cNvPicPr>
            <a:picLocks noChangeAspect="1"/>
          </p:cNvPicPr>
          <p:nvPr/>
        </p:nvPicPr>
        <p:blipFill>
          <a:blip r:embed="rId2"/>
          <a:stretch>
            <a:fillRect/>
          </a:stretch>
        </p:blipFill>
        <p:spPr>
          <a:xfrm>
            <a:off x="5524729" y="1746710"/>
            <a:ext cx="5981472" cy="3364578"/>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8342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E4B7C-F267-7A4D-ADAE-14AAAAAFFADC}"/>
              </a:ext>
            </a:extLst>
          </p:cNvPr>
          <p:cNvSpPr>
            <a:spLocks noGrp="1"/>
          </p:cNvSpPr>
          <p:nvPr>
            <p:ph type="title"/>
          </p:nvPr>
        </p:nvSpPr>
        <p:spPr>
          <a:xfrm>
            <a:off x="744173" y="-689801"/>
            <a:ext cx="6613890" cy="1911742"/>
          </a:xfrm>
        </p:spPr>
        <p:txBody>
          <a:bodyPr>
            <a:normAutofit/>
          </a:bodyPr>
          <a:lstStyle/>
          <a:p>
            <a:r>
              <a:rPr lang="en-GB" b="1" dirty="0"/>
              <a:t>STRATEGIC ROADMAP</a:t>
            </a:r>
            <a:endParaRPr lang="en-NG" dirty="0"/>
          </a:p>
        </p:txBody>
      </p:sp>
      <p:sp>
        <p:nvSpPr>
          <p:cNvPr id="3" name="Content Placeholder 2">
            <a:extLst>
              <a:ext uri="{FF2B5EF4-FFF2-40B4-BE49-F238E27FC236}">
                <a16:creationId xmlns:a16="http://schemas.microsoft.com/office/drawing/2014/main" id="{6242DE6D-DB02-AF4A-818C-C19B2584E1D8}"/>
              </a:ext>
            </a:extLst>
          </p:cNvPr>
          <p:cNvSpPr>
            <a:spLocks noGrp="1"/>
          </p:cNvSpPr>
          <p:nvPr>
            <p:ph idx="1"/>
          </p:nvPr>
        </p:nvSpPr>
        <p:spPr>
          <a:xfrm>
            <a:off x="0" y="1471613"/>
            <a:ext cx="5357810" cy="5101128"/>
          </a:xfrm>
        </p:spPr>
        <p:txBody>
          <a:bodyPr>
            <a:normAutofit lnSpcReduction="10000"/>
          </a:bodyPr>
          <a:lstStyle/>
          <a:p>
            <a:pPr marL="0" lvl="0" indent="0" algn="just">
              <a:lnSpc>
                <a:spcPct val="110000"/>
              </a:lnSpc>
              <a:buNone/>
            </a:pPr>
            <a:r>
              <a:rPr lang="en-GB" sz="3600" b="1" dirty="0"/>
              <a:t>J. We started the publication of CSR activities in the mission, both in print and online, with a view to letting the message of CSR reach the whole world.</a:t>
            </a:r>
            <a:endParaRPr lang="en-NG" sz="3600" b="1" dirty="0"/>
          </a:p>
          <a:p>
            <a:pPr>
              <a:lnSpc>
                <a:spcPct val="110000"/>
              </a:lnSpc>
            </a:pPr>
            <a:endParaRPr lang="en-NG" sz="1200" dirty="0"/>
          </a:p>
        </p:txBody>
      </p:sp>
      <p:pic>
        <p:nvPicPr>
          <p:cNvPr id="5" name="Picture 4" descr="A group of people in a circle&#10;&#10;Description automatically generated with low confidence">
            <a:extLst>
              <a:ext uri="{FF2B5EF4-FFF2-40B4-BE49-F238E27FC236}">
                <a16:creationId xmlns:a16="http://schemas.microsoft.com/office/drawing/2014/main" id="{CDF397BB-08F6-6840-8A4F-0B445A60201C}"/>
              </a:ext>
            </a:extLst>
          </p:cNvPr>
          <p:cNvPicPr>
            <a:picLocks noChangeAspect="1"/>
          </p:cNvPicPr>
          <p:nvPr/>
        </p:nvPicPr>
        <p:blipFill>
          <a:blip r:embed="rId2"/>
          <a:stretch>
            <a:fillRect/>
          </a:stretch>
        </p:blipFill>
        <p:spPr>
          <a:xfrm>
            <a:off x="5524729" y="1746710"/>
            <a:ext cx="5981472" cy="3364578"/>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98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3B60C-8E1A-D14B-979C-B7289122DAB9}"/>
              </a:ext>
            </a:extLst>
          </p:cNvPr>
          <p:cNvSpPr>
            <a:spLocks noGrp="1"/>
          </p:cNvSpPr>
          <p:nvPr>
            <p:ph type="title"/>
          </p:nvPr>
        </p:nvSpPr>
        <p:spPr>
          <a:xfrm>
            <a:off x="174436" y="-274833"/>
            <a:ext cx="4726570" cy="1911742"/>
          </a:xfrm>
        </p:spPr>
        <p:txBody>
          <a:bodyPr>
            <a:normAutofit/>
          </a:bodyPr>
          <a:lstStyle/>
          <a:p>
            <a:r>
              <a:rPr lang="en-NG" dirty="0"/>
              <a:t>WHAT IS RELEVANCE?</a:t>
            </a:r>
          </a:p>
        </p:txBody>
      </p:sp>
      <p:sp>
        <p:nvSpPr>
          <p:cNvPr id="3" name="Content Placeholder 2">
            <a:extLst>
              <a:ext uri="{FF2B5EF4-FFF2-40B4-BE49-F238E27FC236}">
                <a16:creationId xmlns:a16="http://schemas.microsoft.com/office/drawing/2014/main" id="{0118A494-CBCC-2747-9765-3CBDF652CF8F}"/>
              </a:ext>
            </a:extLst>
          </p:cNvPr>
          <p:cNvSpPr>
            <a:spLocks noGrp="1"/>
          </p:cNvSpPr>
          <p:nvPr>
            <p:ph idx="1"/>
          </p:nvPr>
        </p:nvSpPr>
        <p:spPr>
          <a:xfrm>
            <a:off x="174436" y="1911742"/>
            <a:ext cx="5632000" cy="4265220"/>
          </a:xfrm>
        </p:spPr>
        <p:txBody>
          <a:bodyPr>
            <a:normAutofit/>
          </a:bodyPr>
          <a:lstStyle/>
          <a:p>
            <a:pPr marL="0" indent="0">
              <a:buNone/>
            </a:pPr>
            <a:r>
              <a:rPr lang="en-GB" sz="3600" b="1" i="1" dirty="0"/>
              <a:t>Relevance is the degree to which something is related to what is happening or being talked about. </a:t>
            </a:r>
            <a:endParaRPr lang="en-NG" sz="3600" b="1" i="1" dirty="0"/>
          </a:p>
        </p:txBody>
      </p:sp>
      <p:pic>
        <p:nvPicPr>
          <p:cNvPr id="5" name="Picture 4" descr="Diagram&#10;&#10;Description automatically generated">
            <a:extLst>
              <a:ext uri="{FF2B5EF4-FFF2-40B4-BE49-F238E27FC236}">
                <a16:creationId xmlns:a16="http://schemas.microsoft.com/office/drawing/2014/main" id="{CCE0B899-7E31-B14D-8151-9AFFFF15CF41}"/>
              </a:ext>
            </a:extLst>
          </p:cNvPr>
          <p:cNvPicPr>
            <a:picLocks noChangeAspect="1"/>
          </p:cNvPicPr>
          <p:nvPr/>
        </p:nvPicPr>
        <p:blipFill>
          <a:blip r:embed="rId2"/>
          <a:stretch>
            <a:fillRect/>
          </a:stretch>
        </p:blipFill>
        <p:spPr>
          <a:xfrm>
            <a:off x="5524729" y="1933631"/>
            <a:ext cx="5981472" cy="2990736"/>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2305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13137D-13EE-7445-AE7B-809A073E75FE}"/>
              </a:ext>
            </a:extLst>
          </p:cNvPr>
          <p:cNvSpPr>
            <a:spLocks noGrp="1"/>
          </p:cNvSpPr>
          <p:nvPr>
            <p:ph type="title"/>
          </p:nvPr>
        </p:nvSpPr>
        <p:spPr>
          <a:xfrm>
            <a:off x="174436" y="-741675"/>
            <a:ext cx="6096000" cy="1911742"/>
          </a:xfrm>
        </p:spPr>
        <p:txBody>
          <a:bodyPr>
            <a:normAutofit/>
          </a:bodyPr>
          <a:lstStyle/>
          <a:p>
            <a:r>
              <a:rPr lang="en-GB" b="1" dirty="0"/>
              <a:t>STRATEGIC ROADMAP</a:t>
            </a:r>
            <a:endParaRPr lang="en-NG" dirty="0"/>
          </a:p>
        </p:txBody>
      </p:sp>
      <p:sp>
        <p:nvSpPr>
          <p:cNvPr id="3" name="Content Placeholder 2">
            <a:extLst>
              <a:ext uri="{FF2B5EF4-FFF2-40B4-BE49-F238E27FC236}">
                <a16:creationId xmlns:a16="http://schemas.microsoft.com/office/drawing/2014/main" id="{F1A94C2A-54CF-8B45-B77A-19F099CB5D26}"/>
              </a:ext>
            </a:extLst>
          </p:cNvPr>
          <p:cNvSpPr>
            <a:spLocks noGrp="1"/>
          </p:cNvSpPr>
          <p:nvPr>
            <p:ph idx="1"/>
          </p:nvPr>
        </p:nvSpPr>
        <p:spPr>
          <a:xfrm>
            <a:off x="174436" y="1746710"/>
            <a:ext cx="5350292" cy="4430252"/>
          </a:xfrm>
        </p:spPr>
        <p:txBody>
          <a:bodyPr>
            <a:normAutofit/>
          </a:bodyPr>
          <a:lstStyle/>
          <a:p>
            <a:pPr marL="0" lvl="0" indent="0">
              <a:buNone/>
            </a:pPr>
            <a:r>
              <a:rPr lang="en-GB" sz="2800" b="1" dirty="0"/>
              <a:t>K. Still on communication, we engaged the instrumentalities of not just the online media, but also the above-the-line media of Tv, radio, newspapers and print communication. </a:t>
            </a:r>
            <a:endParaRPr lang="en-NG" sz="2800" dirty="0"/>
          </a:p>
        </p:txBody>
      </p:sp>
      <p:pic>
        <p:nvPicPr>
          <p:cNvPr id="5" name="Picture 4" descr="A picture containing text, clock, different, various&#10;&#10;Description automatically generated">
            <a:extLst>
              <a:ext uri="{FF2B5EF4-FFF2-40B4-BE49-F238E27FC236}">
                <a16:creationId xmlns:a16="http://schemas.microsoft.com/office/drawing/2014/main" id="{50EBF6A1-5641-3E4F-8849-B8B62AEF0504}"/>
              </a:ext>
            </a:extLst>
          </p:cNvPr>
          <p:cNvPicPr>
            <a:picLocks noChangeAspect="1"/>
          </p:cNvPicPr>
          <p:nvPr/>
        </p:nvPicPr>
        <p:blipFill>
          <a:blip r:embed="rId2"/>
          <a:stretch>
            <a:fillRect/>
          </a:stretch>
        </p:blipFill>
        <p:spPr>
          <a:xfrm>
            <a:off x="5524729" y="1746710"/>
            <a:ext cx="6543460" cy="3680696"/>
          </a:xfrm>
          <a:prstGeom prst="rect">
            <a:avLst/>
          </a:prstGeom>
        </p:spPr>
      </p:pic>
      <p:grpSp>
        <p:nvGrpSpPr>
          <p:cNvPr id="23" name="Group 22">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4" name="Group 23">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6" name="Straight Connector 25">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3973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13137D-13EE-7445-AE7B-809A073E75FE}"/>
              </a:ext>
            </a:extLst>
          </p:cNvPr>
          <p:cNvSpPr>
            <a:spLocks noGrp="1"/>
          </p:cNvSpPr>
          <p:nvPr>
            <p:ph type="title"/>
          </p:nvPr>
        </p:nvSpPr>
        <p:spPr>
          <a:xfrm>
            <a:off x="174436" y="-157162"/>
            <a:ext cx="3909020" cy="1911742"/>
          </a:xfrm>
        </p:spPr>
        <p:txBody>
          <a:bodyPr>
            <a:normAutofit/>
          </a:bodyPr>
          <a:lstStyle/>
          <a:p>
            <a:r>
              <a:rPr lang="en-GB" b="1" dirty="0"/>
              <a:t>STRATEGIC ROADMAP</a:t>
            </a:r>
            <a:endParaRPr lang="en-NG" dirty="0"/>
          </a:p>
        </p:txBody>
      </p:sp>
      <p:sp>
        <p:nvSpPr>
          <p:cNvPr id="3" name="Content Placeholder 2">
            <a:extLst>
              <a:ext uri="{FF2B5EF4-FFF2-40B4-BE49-F238E27FC236}">
                <a16:creationId xmlns:a16="http://schemas.microsoft.com/office/drawing/2014/main" id="{F1A94C2A-54CF-8B45-B77A-19F099CB5D26}"/>
              </a:ext>
            </a:extLst>
          </p:cNvPr>
          <p:cNvSpPr>
            <a:spLocks noGrp="1"/>
          </p:cNvSpPr>
          <p:nvPr>
            <p:ph idx="1"/>
          </p:nvPr>
        </p:nvSpPr>
        <p:spPr>
          <a:xfrm>
            <a:off x="174436" y="2100266"/>
            <a:ext cx="5354824" cy="4076696"/>
          </a:xfrm>
        </p:spPr>
        <p:txBody>
          <a:bodyPr>
            <a:normAutofit/>
          </a:bodyPr>
          <a:lstStyle/>
          <a:p>
            <a:pPr marL="0" lvl="0" indent="0" algn="just">
              <a:lnSpc>
                <a:spcPct val="110000"/>
              </a:lnSpc>
              <a:buNone/>
            </a:pPr>
            <a:r>
              <a:rPr lang="en-GB" sz="2800" b="1" dirty="0"/>
              <a:t>L. The mission setup </a:t>
            </a:r>
            <a:r>
              <a:rPr lang="en-GB" sz="2800" b="1" u="sng" dirty="0">
                <a:highlight>
                  <a:srgbClr val="FFFF00"/>
                </a:highlight>
              </a:rPr>
              <a:t>‘HIS LOVE FOUNDATION’</a:t>
            </a:r>
            <a:r>
              <a:rPr lang="en-GB" sz="2800" b="1" dirty="0"/>
              <a:t> as the external face of RCCG Charity globally, </a:t>
            </a:r>
            <a:endParaRPr lang="en-NG" sz="2800" b="1" dirty="0"/>
          </a:p>
          <a:p>
            <a:pPr marL="0" lvl="0" indent="0" algn="just">
              <a:lnSpc>
                <a:spcPct val="110000"/>
              </a:lnSpc>
              <a:buNone/>
            </a:pPr>
            <a:r>
              <a:rPr lang="en-GB" sz="2800" b="1" dirty="0"/>
              <a:t>M. The foundation started the first global crowdfunding scheme with partnership benefits</a:t>
            </a:r>
            <a:r>
              <a:rPr lang="en-GB" sz="2000" b="1" dirty="0"/>
              <a:t>. </a:t>
            </a:r>
            <a:endParaRPr lang="en-NG" sz="2000" b="1" dirty="0"/>
          </a:p>
          <a:p>
            <a:pPr>
              <a:lnSpc>
                <a:spcPct val="110000"/>
              </a:lnSpc>
            </a:pPr>
            <a:endParaRPr lang="en-NG" sz="1400" dirty="0"/>
          </a:p>
        </p:txBody>
      </p:sp>
      <p:pic>
        <p:nvPicPr>
          <p:cNvPr id="5" name="Picture 4" descr="Text&#10;&#10;Description automatically generated">
            <a:extLst>
              <a:ext uri="{FF2B5EF4-FFF2-40B4-BE49-F238E27FC236}">
                <a16:creationId xmlns:a16="http://schemas.microsoft.com/office/drawing/2014/main" id="{F5E3894E-50A9-4545-B073-C2A722309E0C}"/>
              </a:ext>
            </a:extLst>
          </p:cNvPr>
          <p:cNvPicPr>
            <a:picLocks noChangeAspect="1"/>
          </p:cNvPicPr>
          <p:nvPr/>
        </p:nvPicPr>
        <p:blipFill>
          <a:blip r:embed="rId2"/>
          <a:stretch>
            <a:fillRect/>
          </a:stretch>
        </p:blipFill>
        <p:spPr>
          <a:xfrm>
            <a:off x="5772264" y="685799"/>
            <a:ext cx="5486401" cy="5486401"/>
          </a:xfrm>
          <a:prstGeom prst="rect">
            <a:avLst/>
          </a:prstGeom>
        </p:spPr>
      </p:pic>
      <p:grpSp>
        <p:nvGrpSpPr>
          <p:cNvPr id="12" name="Group 11">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813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4206">
            <a:off x="491077" y="396217"/>
            <a:ext cx="6746664" cy="532558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DD1AA99-03AE-49F6-9116-9CA2BBCA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34206">
            <a:off x="1312942" y="-198825"/>
            <a:ext cx="5107326" cy="6486819"/>
          </a:xfrm>
          <a:custGeom>
            <a:avLst/>
            <a:gdLst>
              <a:gd name="connsiteX0" fmla="*/ 0 w 4401242"/>
              <a:gd name="connsiteY0" fmla="*/ 4137242 h 5590022"/>
              <a:gd name="connsiteX1" fmla="*/ 5579 w 4401242"/>
              <a:gd name="connsiteY1" fmla="*/ 4114978 h 5590022"/>
              <a:gd name="connsiteX2" fmla="*/ 3258 w 4401242"/>
              <a:gd name="connsiteY2" fmla="*/ 4099949 h 5590022"/>
              <a:gd name="connsiteX3" fmla="*/ 9236 w 4401242"/>
              <a:gd name="connsiteY3" fmla="*/ 4071959 h 5590022"/>
              <a:gd name="connsiteX4" fmla="*/ 14743 w 4401242"/>
              <a:gd name="connsiteY4" fmla="*/ 4031013 h 5590022"/>
              <a:gd name="connsiteX5" fmla="*/ 20613 w 4401242"/>
              <a:gd name="connsiteY5" fmla="*/ 4002827 h 5590022"/>
              <a:gd name="connsiteX6" fmla="*/ 22410 w 4401242"/>
              <a:gd name="connsiteY6" fmla="*/ 3997392 h 5590022"/>
              <a:gd name="connsiteX7" fmla="*/ 22410 w 4401242"/>
              <a:gd name="connsiteY7" fmla="*/ 3812956 h 5590022"/>
              <a:gd name="connsiteX8" fmla="*/ 20401 w 4401242"/>
              <a:gd name="connsiteY8" fmla="*/ 3799351 h 5590022"/>
              <a:gd name="connsiteX9" fmla="*/ 22410 w 4401242"/>
              <a:gd name="connsiteY9" fmla="*/ 3753450 h 5590022"/>
              <a:gd name="connsiteX10" fmla="*/ 19673 w 4401242"/>
              <a:gd name="connsiteY10" fmla="*/ 3746784 h 5590022"/>
              <a:gd name="connsiteX11" fmla="*/ 22410 w 4401242"/>
              <a:gd name="connsiteY11" fmla="*/ 3701909 h 5590022"/>
              <a:gd name="connsiteX12" fmla="*/ 20086 w 4401242"/>
              <a:gd name="connsiteY12" fmla="*/ 3652741 h 5590022"/>
              <a:gd name="connsiteX13" fmla="*/ 13839 w 4401242"/>
              <a:gd name="connsiteY13" fmla="*/ 3649070 h 5590022"/>
              <a:gd name="connsiteX14" fmla="*/ 13290 w 4401242"/>
              <a:gd name="connsiteY14" fmla="*/ 3638287 h 5590022"/>
              <a:gd name="connsiteX15" fmla="*/ 13410 w 4401242"/>
              <a:gd name="connsiteY15" fmla="*/ 3621311 h 5590022"/>
              <a:gd name="connsiteX16" fmla="*/ 19966 w 4401242"/>
              <a:gd name="connsiteY16" fmla="*/ 3583286 h 5590022"/>
              <a:gd name="connsiteX17" fmla="*/ 16089 w 4401242"/>
              <a:gd name="connsiteY17" fmla="*/ 21355 h 5590022"/>
              <a:gd name="connsiteX18" fmla="*/ 34619 w 4401242"/>
              <a:gd name="connsiteY18" fmla="*/ 2606 h 5590022"/>
              <a:gd name="connsiteX19" fmla="*/ 49927 w 4401242"/>
              <a:gd name="connsiteY19" fmla="*/ 185 h 5590022"/>
              <a:gd name="connsiteX20" fmla="*/ 917193 w 4401242"/>
              <a:gd name="connsiteY20" fmla="*/ 11 h 5590022"/>
              <a:gd name="connsiteX21" fmla="*/ 938319 w 4401242"/>
              <a:gd name="connsiteY21" fmla="*/ 10 h 5590022"/>
              <a:gd name="connsiteX22" fmla="*/ 938338 w 4401242"/>
              <a:gd name="connsiteY22" fmla="*/ 0 h 5590022"/>
              <a:gd name="connsiteX23" fmla="*/ 4365378 w 4401242"/>
              <a:gd name="connsiteY23" fmla="*/ 0 h 5590022"/>
              <a:gd name="connsiteX24" fmla="*/ 4397257 w 4401242"/>
              <a:gd name="connsiteY24" fmla="*/ 31881 h 5590022"/>
              <a:gd name="connsiteX25" fmla="*/ 4397256 w 4401242"/>
              <a:gd name="connsiteY25" fmla="*/ 5558231 h 5590022"/>
              <a:gd name="connsiteX26" fmla="*/ 4365377 w 4401242"/>
              <a:gd name="connsiteY26" fmla="*/ 5590021 h 5590022"/>
              <a:gd name="connsiteX27" fmla="*/ 4322085 w 4401242"/>
              <a:gd name="connsiteY27" fmla="*/ 5590021 h 5590022"/>
              <a:gd name="connsiteX28" fmla="*/ 4322083 w 4401242"/>
              <a:gd name="connsiteY28" fmla="*/ 5590022 h 5590022"/>
              <a:gd name="connsiteX29" fmla="*/ 49916 w 4401242"/>
              <a:gd name="connsiteY29" fmla="*/ 5590022 h 5590022"/>
              <a:gd name="connsiteX30" fmla="*/ 22410 w 4401242"/>
              <a:gd name="connsiteY30" fmla="*/ 5571435 h 5590022"/>
              <a:gd name="connsiteX31" fmla="*/ 22410 w 4401242"/>
              <a:gd name="connsiteY31" fmla="*/ 4726767 h 5590022"/>
              <a:gd name="connsiteX32" fmla="*/ 14670 w 4401242"/>
              <a:gd name="connsiteY32" fmla="*/ 4699196 h 5590022"/>
              <a:gd name="connsiteX33" fmla="*/ 22410 w 4401242"/>
              <a:gd name="connsiteY33" fmla="*/ 4670837 h 5590022"/>
              <a:gd name="connsiteX34" fmla="*/ 22410 w 4401242"/>
              <a:gd name="connsiteY34" fmla="*/ 4292925 h 5590022"/>
              <a:gd name="connsiteX35" fmla="*/ 22410 w 4401242"/>
              <a:gd name="connsiteY35" fmla="*/ 4242762 h 5590022"/>
              <a:gd name="connsiteX36" fmla="*/ 14161 w 4401242"/>
              <a:gd name="connsiteY36" fmla="*/ 4214744 h 5590022"/>
              <a:gd name="connsiteX37" fmla="*/ 4708 w 4401242"/>
              <a:gd name="connsiteY37" fmla="*/ 4186098 h 5590022"/>
              <a:gd name="connsiteX38" fmla="*/ 632 w 4401242"/>
              <a:gd name="connsiteY38" fmla="*/ 4158493 h 55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01242" h="5590022">
                <a:moveTo>
                  <a:pt x="0" y="4137242"/>
                </a:moveTo>
                <a:lnTo>
                  <a:pt x="5579" y="4114978"/>
                </a:lnTo>
                <a:cubicBezTo>
                  <a:pt x="6121" y="4108762"/>
                  <a:pt x="2648" y="4107119"/>
                  <a:pt x="3258" y="4099949"/>
                </a:cubicBezTo>
                <a:lnTo>
                  <a:pt x="9236" y="4071959"/>
                </a:lnTo>
                <a:lnTo>
                  <a:pt x="14743" y="4031013"/>
                </a:lnTo>
                <a:lnTo>
                  <a:pt x="20613" y="4002827"/>
                </a:lnTo>
                <a:lnTo>
                  <a:pt x="22410" y="3997392"/>
                </a:lnTo>
                <a:lnTo>
                  <a:pt x="22410" y="3812956"/>
                </a:lnTo>
                <a:lnTo>
                  <a:pt x="20401" y="3799351"/>
                </a:lnTo>
                <a:lnTo>
                  <a:pt x="22410" y="3753450"/>
                </a:lnTo>
                <a:lnTo>
                  <a:pt x="19673" y="3746784"/>
                </a:lnTo>
                <a:lnTo>
                  <a:pt x="22410" y="3701909"/>
                </a:lnTo>
                <a:cubicBezTo>
                  <a:pt x="22023" y="3687048"/>
                  <a:pt x="22634" y="3661297"/>
                  <a:pt x="20086" y="3652741"/>
                </a:cubicBezTo>
                <a:lnTo>
                  <a:pt x="13839" y="3649070"/>
                </a:lnTo>
                <a:lnTo>
                  <a:pt x="13290" y="3638287"/>
                </a:lnTo>
                <a:cubicBezTo>
                  <a:pt x="13769" y="3637498"/>
                  <a:pt x="13370" y="3621952"/>
                  <a:pt x="13410" y="3621311"/>
                </a:cubicBezTo>
                <a:lnTo>
                  <a:pt x="19966" y="3583286"/>
                </a:lnTo>
                <a:lnTo>
                  <a:pt x="16089" y="21355"/>
                </a:lnTo>
                <a:cubicBezTo>
                  <a:pt x="22266" y="10589"/>
                  <a:pt x="23964" y="8856"/>
                  <a:pt x="34619" y="2606"/>
                </a:cubicBezTo>
                <a:lnTo>
                  <a:pt x="49927" y="185"/>
                </a:lnTo>
                <a:cubicBezTo>
                  <a:pt x="228245" y="83"/>
                  <a:pt x="539504" y="31"/>
                  <a:pt x="917193" y="11"/>
                </a:cubicBezTo>
                <a:lnTo>
                  <a:pt x="938319" y="10"/>
                </a:lnTo>
                <a:lnTo>
                  <a:pt x="938338" y="0"/>
                </a:lnTo>
                <a:lnTo>
                  <a:pt x="4365378" y="0"/>
                </a:lnTo>
                <a:cubicBezTo>
                  <a:pt x="4382966" y="50"/>
                  <a:pt x="4397213" y="14294"/>
                  <a:pt x="4397257" y="31881"/>
                </a:cubicBezTo>
                <a:cubicBezTo>
                  <a:pt x="4402571" y="958253"/>
                  <a:pt x="4402570" y="4631875"/>
                  <a:pt x="4397256" y="5558231"/>
                </a:cubicBezTo>
                <a:cubicBezTo>
                  <a:pt x="4397157" y="5575784"/>
                  <a:pt x="4382929" y="5589975"/>
                  <a:pt x="4365377" y="5590021"/>
                </a:cubicBezTo>
                <a:lnTo>
                  <a:pt x="4322085" y="5590021"/>
                </a:lnTo>
                <a:lnTo>
                  <a:pt x="4322083" y="5590022"/>
                </a:lnTo>
                <a:lnTo>
                  <a:pt x="49916" y="5590022"/>
                </a:lnTo>
                <a:cubicBezTo>
                  <a:pt x="34729" y="5589963"/>
                  <a:pt x="22450" y="5581668"/>
                  <a:pt x="22410" y="5571435"/>
                </a:cubicBezTo>
                <a:lnTo>
                  <a:pt x="22410" y="4726767"/>
                </a:lnTo>
                <a:lnTo>
                  <a:pt x="14670" y="4699196"/>
                </a:lnTo>
                <a:cubicBezTo>
                  <a:pt x="15011" y="4683722"/>
                  <a:pt x="19831" y="4680290"/>
                  <a:pt x="22410" y="4670837"/>
                </a:cubicBezTo>
                <a:lnTo>
                  <a:pt x="22410" y="4292925"/>
                </a:lnTo>
                <a:lnTo>
                  <a:pt x="22410" y="4242762"/>
                </a:lnTo>
                <a:lnTo>
                  <a:pt x="14161" y="4214744"/>
                </a:lnTo>
                <a:cubicBezTo>
                  <a:pt x="20757" y="4203473"/>
                  <a:pt x="7860" y="4195229"/>
                  <a:pt x="4708" y="4186098"/>
                </a:cubicBezTo>
                <a:lnTo>
                  <a:pt x="632" y="4158493"/>
                </a:lnTo>
                <a:close/>
              </a:path>
            </a:pathLst>
          </a:custGeom>
          <a:blipFill>
            <a:blip r:embed="rId2"/>
            <a:tile tx="0" ty="0" sx="100000" sy="100000" flip="none" algn="tl"/>
          </a:blipFill>
          <a:ln w="9525" cap="flat">
            <a:noFill/>
            <a:prstDash val="solid"/>
            <a:miter/>
          </a:ln>
        </p:spPr>
        <p:txBody>
          <a:bodyPr rtlCol="0" anchor="ctr"/>
          <a:lstStyle/>
          <a:p>
            <a:endParaRPr lang="en-US"/>
          </a:p>
        </p:txBody>
      </p:sp>
      <p:pic>
        <p:nvPicPr>
          <p:cNvPr id="5" name="Picture 4" descr="A picture containing indoor, accessory, decorated, close&#10;&#10;Description automatically generated">
            <a:extLst>
              <a:ext uri="{FF2B5EF4-FFF2-40B4-BE49-F238E27FC236}">
                <a16:creationId xmlns:a16="http://schemas.microsoft.com/office/drawing/2014/main" id="{F027E638-2BA2-054A-BDF8-2DCA0947B234}"/>
              </a:ext>
            </a:extLst>
          </p:cNvPr>
          <p:cNvPicPr>
            <a:picLocks noChangeAspect="1"/>
          </p:cNvPicPr>
          <p:nvPr/>
        </p:nvPicPr>
        <p:blipFill rotWithShape="1">
          <a:blip r:embed="rId3">
            <a:alphaModFix amt="84000"/>
          </a:blip>
          <a:srcRect l="15232" r="16294" b="-1"/>
          <a:stretch/>
        </p:blipFill>
        <p:spPr>
          <a:xfrm rot="86286">
            <a:off x="449514" y="282459"/>
            <a:ext cx="6836474" cy="5541168"/>
          </a:xfrm>
          <a:custGeom>
            <a:avLst/>
            <a:gdLst/>
            <a:ahLst/>
            <a:cxnLst/>
            <a:rect l="l" t="t" r="r" b="b"/>
            <a:pathLst>
              <a:path w="5517787" h="4472333">
                <a:moveTo>
                  <a:pt x="5199334" y="0"/>
                </a:moveTo>
                <a:cubicBezTo>
                  <a:pt x="5209814" y="5031"/>
                  <a:pt x="5211549" y="6498"/>
                  <a:pt x="5218118" y="16022"/>
                </a:cubicBezTo>
                <a:lnTo>
                  <a:pt x="5221430" y="30155"/>
                </a:lnTo>
                <a:cubicBezTo>
                  <a:pt x="5233761" y="196710"/>
                  <a:pt x="5255167" y="487447"/>
                  <a:pt x="5281101" y="840236"/>
                </a:cubicBezTo>
                <a:lnTo>
                  <a:pt x="5282551" y="859969"/>
                </a:lnTo>
                <a:lnTo>
                  <a:pt x="5282562" y="859986"/>
                </a:lnTo>
                <a:lnTo>
                  <a:pt x="5517712" y="4061104"/>
                </a:lnTo>
                <a:cubicBezTo>
                  <a:pt x="5518872" y="4077535"/>
                  <a:pt x="5506545" y="4091821"/>
                  <a:pt x="5490120" y="4093069"/>
                </a:cubicBezTo>
                <a:cubicBezTo>
                  <a:pt x="4625183" y="4161596"/>
                  <a:pt x="1193739" y="4413665"/>
                  <a:pt x="328087" y="4472264"/>
                </a:cubicBezTo>
                <a:cubicBezTo>
                  <a:pt x="311684" y="4473376"/>
                  <a:pt x="297453" y="4461060"/>
                  <a:pt x="296206" y="4444668"/>
                </a:cubicBezTo>
                <a:lnTo>
                  <a:pt x="293235" y="4404230"/>
                </a:lnTo>
                <a:lnTo>
                  <a:pt x="293234" y="4404228"/>
                </a:lnTo>
                <a:lnTo>
                  <a:pt x="94" y="413698"/>
                </a:lnTo>
                <a:cubicBezTo>
                  <a:pt x="-893" y="399508"/>
                  <a:pt x="6013" y="387469"/>
                  <a:pt x="15568" y="386729"/>
                </a:cubicBezTo>
                <a:lnTo>
                  <a:pt x="804553" y="328772"/>
                </a:lnTo>
                <a:lnTo>
                  <a:pt x="829775" y="319650"/>
                </a:lnTo>
                <a:cubicBezTo>
                  <a:pt x="844253" y="318907"/>
                  <a:pt x="847789" y="323174"/>
                  <a:pt x="856796" y="324934"/>
                </a:cubicBezTo>
                <a:lnTo>
                  <a:pt x="1209795" y="299003"/>
                </a:lnTo>
                <a:lnTo>
                  <a:pt x="1256651" y="295561"/>
                </a:lnTo>
                <a:lnTo>
                  <a:pt x="1282256" y="285933"/>
                </a:lnTo>
                <a:cubicBezTo>
                  <a:pt x="1293236" y="291321"/>
                  <a:pt x="1300052" y="278709"/>
                  <a:pt x="1308365" y="275138"/>
                </a:cubicBezTo>
                <a:lnTo>
                  <a:pt x="1333870" y="269436"/>
                </a:lnTo>
                <a:lnTo>
                  <a:pt x="1353677" y="267388"/>
                </a:lnTo>
                <a:lnTo>
                  <a:pt x="1374856" y="271072"/>
                </a:lnTo>
                <a:cubicBezTo>
                  <a:pt x="1380699" y="271151"/>
                  <a:pt x="1381996" y="267795"/>
                  <a:pt x="1388735" y="267872"/>
                </a:cubicBezTo>
                <a:lnTo>
                  <a:pt x="1415290" y="271536"/>
                </a:lnTo>
                <a:lnTo>
                  <a:pt x="1453914" y="273870"/>
                </a:lnTo>
                <a:lnTo>
                  <a:pt x="1480645" y="277419"/>
                </a:lnTo>
                <a:lnTo>
                  <a:pt x="1485845" y="278725"/>
                </a:lnTo>
                <a:lnTo>
                  <a:pt x="1658122" y="266069"/>
                </a:lnTo>
                <a:lnTo>
                  <a:pt x="1670693" y="263259"/>
                </a:lnTo>
                <a:lnTo>
                  <a:pt x="1713706" y="261986"/>
                </a:lnTo>
                <a:lnTo>
                  <a:pt x="1719744" y="258972"/>
                </a:lnTo>
                <a:lnTo>
                  <a:pt x="1761849" y="258450"/>
                </a:lnTo>
                <a:cubicBezTo>
                  <a:pt x="1775704" y="257068"/>
                  <a:pt x="1799799" y="255872"/>
                  <a:pt x="1807616" y="252905"/>
                </a:cubicBezTo>
                <a:lnTo>
                  <a:pt x="1810616" y="246818"/>
                </a:lnTo>
                <a:lnTo>
                  <a:pt x="1820651" y="245565"/>
                </a:lnTo>
                <a:cubicBezTo>
                  <a:pt x="1821421" y="245959"/>
                  <a:pt x="1835914" y="244519"/>
                  <a:pt x="1836516" y="244513"/>
                </a:cubicBezTo>
                <a:lnTo>
                  <a:pt x="1872484" y="248027"/>
                </a:lnTo>
                <a:close/>
              </a:path>
            </a:pathLst>
          </a:custGeom>
        </p:spPr>
      </p:pic>
      <p:sp>
        <p:nvSpPr>
          <p:cNvPr id="2" name="Title 1">
            <a:extLst>
              <a:ext uri="{FF2B5EF4-FFF2-40B4-BE49-F238E27FC236}">
                <a16:creationId xmlns:a16="http://schemas.microsoft.com/office/drawing/2014/main" id="{D6A93524-197B-1A43-BB9B-64B136C1245B}"/>
              </a:ext>
            </a:extLst>
          </p:cNvPr>
          <p:cNvSpPr>
            <a:spLocks noGrp="1"/>
          </p:cNvSpPr>
          <p:nvPr>
            <p:ph type="title"/>
          </p:nvPr>
        </p:nvSpPr>
        <p:spPr>
          <a:xfrm>
            <a:off x="7291899" y="114439"/>
            <a:ext cx="4962647" cy="1897383"/>
          </a:xfrm>
        </p:spPr>
        <p:txBody>
          <a:bodyPr anchor="b">
            <a:normAutofit/>
          </a:bodyPr>
          <a:lstStyle/>
          <a:p>
            <a:pPr>
              <a:lnSpc>
                <a:spcPct val="110000"/>
              </a:lnSpc>
            </a:pPr>
            <a:r>
              <a:rPr lang="en-GB" sz="3400" b="1" dirty="0"/>
              <a:t>Staying Relevant – Making an Impact?</a:t>
            </a:r>
            <a:br>
              <a:rPr lang="en-NG" sz="3400" dirty="0"/>
            </a:br>
            <a:endParaRPr lang="en-NG" sz="3400" dirty="0"/>
          </a:p>
        </p:txBody>
      </p:sp>
      <p:sp>
        <p:nvSpPr>
          <p:cNvPr id="16" name="Freeform: Shape 15">
            <a:extLst>
              <a:ext uri="{FF2B5EF4-FFF2-40B4-BE49-F238E27FC236}">
                <a16:creationId xmlns:a16="http://schemas.microsoft.com/office/drawing/2014/main" id="{CEEA22ED-BC21-4C7E-844F-8AB35456E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7" y="4731440"/>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5DFFA55-8AFF-3341-AB31-906F8B555307}"/>
              </a:ext>
            </a:extLst>
          </p:cNvPr>
          <p:cNvSpPr>
            <a:spLocks noGrp="1"/>
          </p:cNvSpPr>
          <p:nvPr>
            <p:ph idx="1"/>
          </p:nvPr>
        </p:nvSpPr>
        <p:spPr>
          <a:xfrm>
            <a:off x="7362189" y="1563329"/>
            <a:ext cx="4642992" cy="4921269"/>
          </a:xfrm>
        </p:spPr>
        <p:txBody>
          <a:bodyPr>
            <a:normAutofit/>
          </a:bodyPr>
          <a:lstStyle/>
          <a:p>
            <a:r>
              <a:rPr lang="en-GB" sz="3600" dirty="0">
                <a:latin typeface="Bookman Old Style" panose="02050604050505020204" pitchFamily="18" charset="0"/>
              </a:rPr>
              <a:t>The word ‘</a:t>
            </a:r>
            <a:r>
              <a:rPr lang="en-GB" sz="3600" u="sng" dirty="0">
                <a:latin typeface="Bookman Old Style" panose="02050604050505020204" pitchFamily="18" charset="0"/>
              </a:rPr>
              <a:t>impact</a:t>
            </a:r>
            <a:r>
              <a:rPr lang="en-GB" sz="3600" dirty="0">
                <a:latin typeface="Bookman Old Style" panose="02050604050505020204" pitchFamily="18" charset="0"/>
              </a:rPr>
              <a:t>’ has been defined as the act of striking one thing with another, giving a noticeable difference</a:t>
            </a:r>
            <a:r>
              <a:rPr lang="en-GB" sz="3200" dirty="0">
                <a:latin typeface="Bookman Old Style" panose="02050604050505020204" pitchFamily="18" charset="0"/>
              </a:rPr>
              <a:t>. </a:t>
            </a:r>
          </a:p>
        </p:txBody>
      </p:sp>
      <p:grpSp>
        <p:nvGrpSpPr>
          <p:cNvPr id="18" name="Group 17">
            <a:extLst>
              <a:ext uri="{FF2B5EF4-FFF2-40B4-BE49-F238E27FC236}">
                <a16:creationId xmlns:a16="http://schemas.microsoft.com/office/drawing/2014/main" id="{001DBD1F-8E52-43C2-A83A-4800C73D3C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25031631-88BB-4771-A661-4465025C7D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D46EA35F-157C-4C42-AD22-A71CECD018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A8545A-5ED6-4596-8451-859896FA1F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9CB5F092-293F-440B-AFCC-4F26EB988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8448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3524-197B-1A43-BB9B-64B136C1245B}"/>
              </a:ext>
            </a:extLst>
          </p:cNvPr>
          <p:cNvSpPr>
            <a:spLocks noGrp="1"/>
          </p:cNvSpPr>
          <p:nvPr>
            <p:ph type="title"/>
          </p:nvPr>
        </p:nvSpPr>
        <p:spPr/>
        <p:txBody>
          <a:bodyPr/>
          <a:lstStyle/>
          <a:p>
            <a:r>
              <a:rPr lang="en-GB" b="1" dirty="0"/>
              <a:t>Staying Relevant – Making an Impact?</a:t>
            </a:r>
            <a:br>
              <a:rPr lang="en-NG" dirty="0"/>
            </a:br>
            <a:endParaRPr lang="en-NG" dirty="0"/>
          </a:p>
        </p:txBody>
      </p:sp>
      <p:sp>
        <p:nvSpPr>
          <p:cNvPr id="3" name="Content Placeholder 2">
            <a:extLst>
              <a:ext uri="{FF2B5EF4-FFF2-40B4-BE49-F238E27FC236}">
                <a16:creationId xmlns:a16="http://schemas.microsoft.com/office/drawing/2014/main" id="{35DFFA55-8AFF-3341-AB31-906F8B555307}"/>
              </a:ext>
            </a:extLst>
          </p:cNvPr>
          <p:cNvSpPr>
            <a:spLocks noGrp="1"/>
          </p:cNvSpPr>
          <p:nvPr>
            <p:ph idx="1"/>
          </p:nvPr>
        </p:nvSpPr>
        <p:spPr>
          <a:xfrm>
            <a:off x="428625" y="1528764"/>
            <a:ext cx="11763375" cy="4643436"/>
          </a:xfrm>
        </p:spPr>
        <p:txBody>
          <a:bodyPr>
            <a:normAutofit lnSpcReduction="10000"/>
          </a:bodyPr>
          <a:lstStyle/>
          <a:p>
            <a:r>
              <a:rPr lang="en-GB" sz="3200" dirty="0">
                <a:latin typeface="Bookman Old Style" panose="02050604050505020204" pitchFamily="18" charset="0"/>
              </a:rPr>
              <a:t>If your church is to close-up in your community and leave, if the people miss you, that means you’re relevant and have impacted them positively. However, if they rejoice and say “good riddance to nuisance and bad rubbish”, then obviously you have not made an impact, and your stay has been useless, and not met the needs of your community. </a:t>
            </a:r>
          </a:p>
          <a:p>
            <a:r>
              <a:rPr lang="en-GB" sz="3200" dirty="0">
                <a:latin typeface="Bookman Old Style" panose="02050604050505020204" pitchFamily="18" charset="0"/>
              </a:rPr>
              <a:t>What this says to us is that </a:t>
            </a:r>
            <a:r>
              <a:rPr lang="en-GB" sz="3200" b="1" i="1" u="sng" dirty="0">
                <a:latin typeface="Bookman Old Style" panose="02050604050505020204" pitchFamily="18" charset="0"/>
              </a:rPr>
              <a:t>relevance is measurable</a:t>
            </a:r>
            <a:r>
              <a:rPr lang="en-GB" sz="3200" dirty="0">
                <a:latin typeface="Bookman Old Style" panose="02050604050505020204" pitchFamily="18" charset="0"/>
              </a:rPr>
              <a:t>. </a:t>
            </a:r>
            <a:endParaRPr lang="en-NG" sz="3200" dirty="0">
              <a:latin typeface="Bookman Old Style" panose="02050604050505020204" pitchFamily="18" charset="0"/>
            </a:endParaRPr>
          </a:p>
        </p:txBody>
      </p:sp>
    </p:spTree>
    <p:extLst>
      <p:ext uri="{BB962C8B-B14F-4D97-AF65-F5344CB8AC3E}">
        <p14:creationId xmlns:p14="http://schemas.microsoft.com/office/powerpoint/2010/main" val="2395937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1E7F3ABD-BE42-4EED-8F3E-1975C1BC2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A6E114-84B1-EB45-AA0D-9A0A67376BBE}"/>
              </a:ext>
            </a:extLst>
          </p:cNvPr>
          <p:cNvPicPr>
            <a:picLocks noChangeAspect="1"/>
          </p:cNvPicPr>
          <p:nvPr/>
        </p:nvPicPr>
        <p:blipFill rotWithShape="1">
          <a:blip r:embed="rId3">
            <a:alphaModFix amt="84000"/>
          </a:blip>
          <a:srcRect t="7025"/>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640449D5-DE6C-45AB-811E-29321C59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18457" y="1418454"/>
            <a:ext cx="6858002" cy="4021087"/>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C4CA188-8372-F14C-B79C-2CD8A9CBF14B}"/>
              </a:ext>
            </a:extLst>
          </p:cNvPr>
          <p:cNvSpPr>
            <a:spLocks noGrp="1"/>
          </p:cNvSpPr>
          <p:nvPr>
            <p:ph type="title"/>
          </p:nvPr>
        </p:nvSpPr>
        <p:spPr>
          <a:xfrm>
            <a:off x="582967" y="5627348"/>
            <a:ext cx="11434589" cy="1714500"/>
          </a:xfrm>
        </p:spPr>
        <p:txBody>
          <a:bodyPr vert="horz" lIns="91440" tIns="45720" rIns="91440" bIns="45720" rtlCol="0" anchor="b">
            <a:noAutofit/>
          </a:bodyPr>
          <a:lstStyle/>
          <a:p>
            <a:pPr>
              <a:lnSpc>
                <a:spcPct val="150000"/>
              </a:lnSpc>
            </a:pPr>
            <a:r>
              <a:rPr lang="en-US" sz="4800" i="1" kern="1200" dirty="0">
                <a:solidFill>
                  <a:srgbClr val="000000"/>
                </a:solidFill>
                <a:highlight>
                  <a:srgbClr val="FFFF00"/>
                </a:highlight>
                <a:latin typeface="+mj-lt"/>
                <a:ea typeface="+mj-ea"/>
                <a:cs typeface="+mj-cs"/>
              </a:rPr>
              <a:t>How effective has the strategic use of CSR over the past 3 years been, in helping the Redeemed Christian Church of God to stay relevant and impactful?</a:t>
            </a:r>
            <a:br>
              <a:rPr lang="en-US" sz="3600" i="1" kern="1200" dirty="0">
                <a:solidFill>
                  <a:srgbClr val="000000"/>
                </a:solidFill>
                <a:highlight>
                  <a:srgbClr val="FFFF00"/>
                </a:highlight>
                <a:latin typeface="+mj-lt"/>
                <a:ea typeface="+mj-ea"/>
                <a:cs typeface="+mj-cs"/>
              </a:rPr>
            </a:br>
            <a:endParaRPr lang="en-US" sz="3600" i="1" kern="1200" dirty="0">
              <a:solidFill>
                <a:srgbClr val="000000"/>
              </a:solidFill>
              <a:highlight>
                <a:srgbClr val="FFFF00"/>
              </a:highlight>
              <a:latin typeface="+mj-lt"/>
              <a:ea typeface="+mj-ea"/>
              <a:cs typeface="+mj-cs"/>
            </a:endParaRPr>
          </a:p>
        </p:txBody>
      </p:sp>
      <p:grpSp>
        <p:nvGrpSpPr>
          <p:cNvPr id="22" name="Group 21">
            <a:extLst>
              <a:ext uri="{FF2B5EF4-FFF2-40B4-BE49-F238E27FC236}">
                <a16:creationId xmlns:a16="http://schemas.microsoft.com/office/drawing/2014/main" id="{81352622-E9B0-487C-B0D9-8BBC464735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503FCD58-16B1-4A6A-A45A-53D20B9055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0B8666D0-F4F2-4C03-BF08-FB2D3F7F6D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DBC55E-6D61-48AE-95F7-DBCC1C7B55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2A06DBB2-B208-458B-AB3E-3193BE876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1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D042116A-6E38-3048-867E-FCC457DD3797}"/>
              </a:ext>
            </a:extLst>
          </p:cNvPr>
          <p:cNvSpPr>
            <a:spLocks noGrp="1" noChangeArrowheads="1"/>
          </p:cNvSpPr>
          <p:nvPr>
            <p:ph type="title"/>
          </p:nvPr>
        </p:nvSpPr>
        <p:spPr>
          <a:xfrm>
            <a:off x="1847851" y="196851"/>
            <a:ext cx="7127875" cy="633413"/>
          </a:xfrm>
        </p:spPr>
        <p:txBody>
          <a:bodyPr>
            <a:normAutofit fontScale="90000"/>
          </a:bodyPr>
          <a:lstStyle/>
          <a:p>
            <a:pPr>
              <a:defRPr/>
            </a:pPr>
            <a:br>
              <a:rPr lang="en-US" sz="2400" b="1" dirty="0"/>
            </a:br>
            <a:r>
              <a:rPr lang="en-US" sz="3200" b="1" dirty="0"/>
              <a:t>Strategic Intent [CSR Policy] </a:t>
            </a:r>
            <a:endParaRPr lang="en-GB" sz="3200" dirty="0"/>
          </a:p>
        </p:txBody>
      </p:sp>
      <p:sp>
        <p:nvSpPr>
          <p:cNvPr id="3" name="Content Placeholder 2">
            <a:extLst>
              <a:ext uri="{FF2B5EF4-FFF2-40B4-BE49-F238E27FC236}">
                <a16:creationId xmlns:a16="http://schemas.microsoft.com/office/drawing/2014/main" id="{1CE24CBF-BA1C-474D-B3F2-BE32ADB616F3}"/>
              </a:ext>
            </a:extLst>
          </p:cNvPr>
          <p:cNvSpPr>
            <a:spLocks noGrp="1"/>
          </p:cNvSpPr>
          <p:nvPr>
            <p:ph idx="1"/>
          </p:nvPr>
        </p:nvSpPr>
        <p:spPr>
          <a:xfrm>
            <a:off x="228600" y="1004887"/>
            <a:ext cx="11806083" cy="5656261"/>
          </a:xfrm>
        </p:spPr>
        <p:txBody>
          <a:bodyPr rtlCol="0">
            <a:normAutofit fontScale="70000" lnSpcReduction="20000"/>
          </a:bodyPr>
          <a:lstStyle/>
          <a:p>
            <a:pPr marL="632222" lvl="2" indent="-632222">
              <a:lnSpc>
                <a:spcPct val="90000"/>
              </a:lnSpc>
              <a:buNone/>
              <a:defRPr/>
            </a:pPr>
            <a:r>
              <a:rPr lang="en-US" sz="3600" b="1" dirty="0">
                <a:latin typeface="Garamond" pitchFamily="18" charset="0"/>
              </a:rPr>
              <a:t>Statement of Strategy</a:t>
            </a:r>
            <a:endParaRPr lang="en-GB" sz="3600" dirty="0">
              <a:latin typeface="Garamond" pitchFamily="18" charset="0"/>
            </a:endParaRPr>
          </a:p>
          <a:p>
            <a:pPr marL="0" indent="0">
              <a:lnSpc>
                <a:spcPct val="160000"/>
              </a:lnSpc>
              <a:buNone/>
              <a:defRPr/>
            </a:pPr>
            <a:r>
              <a:rPr lang="en-US" sz="4100" dirty="0">
                <a:latin typeface="Garamond" pitchFamily="18" charset="0"/>
              </a:rPr>
              <a:t>To implement consolidated and intentional CSR initiatives - </a:t>
            </a:r>
            <a:r>
              <a:rPr lang="en-US" sz="4100" b="1" u="sng" dirty="0">
                <a:highlight>
                  <a:srgbClr val="FFFF00"/>
                </a:highlight>
                <a:latin typeface="Garamond" pitchFamily="18" charset="0"/>
              </a:rPr>
              <a:t>SHEMBAGS (Social, Health, Education, Media &amp; Communication, Business &amp; The Economy, Arts, Culture &amp; Entertainment, Government &amp; Politics and Sports) </a:t>
            </a:r>
            <a:r>
              <a:rPr lang="en-US" sz="4100" dirty="0">
                <a:latin typeface="Garamond" pitchFamily="18" charset="0"/>
              </a:rPr>
              <a:t>that are coordinated, harmonized and structured for maximum impact and visibility within communities, towns, cities and nations, leveraging on the massive footprint of the Church (Parishes, etc.), its vast intellectual resources and influence. </a:t>
            </a:r>
            <a:endParaRPr lang="en-GB" sz="4100" dirty="0">
              <a:latin typeface="Garamond" pitchFamily="18" charset="0"/>
            </a:endParaRPr>
          </a:p>
          <a:p>
            <a:pPr>
              <a:lnSpc>
                <a:spcPct val="90000"/>
              </a:lnSpc>
              <a:defRPr/>
            </a:pPr>
            <a:endParaRPr lang="en-GB" sz="3200" dirty="0">
              <a:latin typeface="Garamond" pitchFamily="18" charset="0"/>
            </a:endParaRPr>
          </a:p>
        </p:txBody>
      </p:sp>
      <p:sp>
        <p:nvSpPr>
          <p:cNvPr id="32772" name="Slide Number Placeholder 3">
            <a:extLst>
              <a:ext uri="{FF2B5EF4-FFF2-40B4-BE49-F238E27FC236}">
                <a16:creationId xmlns:a16="http://schemas.microsoft.com/office/drawing/2014/main" id="{DE91E2E1-2D99-6F49-95F8-C429FAE63F05}"/>
              </a:ext>
            </a:extLst>
          </p:cNvPr>
          <p:cNvSpPr>
            <a:spLocks noGrp="1"/>
          </p:cNvSpPr>
          <p:nvPr>
            <p:ph type="sldNum" sz="quarter" idx="12"/>
          </p:nvPr>
        </p:nvSpPr>
        <p:spPr bwMode="auto">
          <a:xfrm>
            <a:off x="7981950" y="5624514"/>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Aft>
                <a:spcPts val="450"/>
              </a:spcAft>
            </a:pPr>
            <a:fld id="{99775F42-972D-AA46-A043-15AF17AF22BD}" type="slidenum">
              <a:rPr lang="en-GB" altLang="en-US" sz="1300">
                <a:solidFill>
                  <a:srgbClr val="FFFFFF"/>
                </a:solidFill>
              </a:rPr>
              <a:pPr>
                <a:lnSpc>
                  <a:spcPct val="90000"/>
                </a:lnSpc>
                <a:spcAft>
                  <a:spcPts val="450"/>
                </a:spcAft>
              </a:pPr>
              <a:t>55</a:t>
            </a:fld>
            <a:endParaRPr lang="en-GB" altLang="en-US" sz="1300">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a:extLst>
              <a:ext uri="{FF2B5EF4-FFF2-40B4-BE49-F238E27FC236}">
                <a16:creationId xmlns:a16="http://schemas.microsoft.com/office/drawing/2014/main" id="{EC907558-497B-3849-8653-F4667B1B5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2" y="1635125"/>
            <a:ext cx="384492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a:extLst>
              <a:ext uri="{FF2B5EF4-FFF2-40B4-BE49-F238E27FC236}">
                <a16:creationId xmlns:a16="http://schemas.microsoft.com/office/drawing/2014/main" id="{3CC704B5-4350-C440-A589-D3BEA10A7A3E}"/>
              </a:ext>
            </a:extLst>
          </p:cNvPr>
          <p:cNvSpPr>
            <a:spLocks noGrp="1" noChangeArrowheads="1"/>
          </p:cNvSpPr>
          <p:nvPr>
            <p:ph type="title"/>
          </p:nvPr>
        </p:nvSpPr>
        <p:spPr>
          <a:xfrm>
            <a:off x="1744662" y="80963"/>
            <a:ext cx="8139113" cy="752475"/>
          </a:xfrm>
        </p:spPr>
        <p:txBody>
          <a:bodyPr>
            <a:normAutofit/>
          </a:bodyPr>
          <a:lstStyle/>
          <a:p>
            <a:pPr>
              <a:defRPr/>
            </a:pPr>
            <a:r>
              <a:rPr lang="en-US" sz="3200" b="1" dirty="0"/>
              <a:t>The Wheel – Eight Spheres of Influence</a:t>
            </a:r>
            <a:endParaRPr lang="en-GB" sz="3200" b="1" dirty="0"/>
          </a:p>
        </p:txBody>
      </p:sp>
      <p:sp>
        <p:nvSpPr>
          <p:cNvPr id="3" name="Content Placeholder 2">
            <a:extLst>
              <a:ext uri="{FF2B5EF4-FFF2-40B4-BE49-F238E27FC236}">
                <a16:creationId xmlns:a16="http://schemas.microsoft.com/office/drawing/2014/main" id="{438956D5-0472-884D-91D7-E9E06C1F0365}"/>
              </a:ext>
            </a:extLst>
          </p:cNvPr>
          <p:cNvSpPr>
            <a:spLocks noGrp="1"/>
          </p:cNvSpPr>
          <p:nvPr>
            <p:ph idx="1"/>
          </p:nvPr>
        </p:nvSpPr>
        <p:spPr>
          <a:xfrm>
            <a:off x="4371976" y="1635124"/>
            <a:ext cx="7820024" cy="5065713"/>
          </a:xfrm>
        </p:spPr>
        <p:txBody>
          <a:bodyPr rtlCol="0">
            <a:normAutofit/>
          </a:bodyPr>
          <a:lstStyle/>
          <a:p>
            <a:pPr>
              <a:defRPr/>
            </a:pPr>
            <a:r>
              <a:rPr lang="en-US" sz="2800" dirty="0">
                <a:latin typeface="Garamond" pitchFamily="18" charset="0"/>
              </a:rPr>
              <a:t>A holistic approach to CSR will be driven through a framework which covers all areas of human </a:t>
            </a:r>
            <a:r>
              <a:rPr lang="en-US" sz="2800" dirty="0" err="1">
                <a:latin typeface="Garamond" pitchFamily="18" charset="0"/>
              </a:rPr>
              <a:t>endeavours</a:t>
            </a:r>
            <a:r>
              <a:rPr lang="en-US" sz="2800" dirty="0">
                <a:latin typeface="Garamond" pitchFamily="18" charset="0"/>
              </a:rPr>
              <a:t> </a:t>
            </a:r>
            <a:r>
              <a:rPr lang="en-US" sz="2800" dirty="0" err="1">
                <a:latin typeface="Garamond" pitchFamily="18" charset="0"/>
              </a:rPr>
              <a:t>i.e</a:t>
            </a:r>
            <a:r>
              <a:rPr lang="en-US" sz="2800" dirty="0">
                <a:latin typeface="Garamond" pitchFamily="18" charset="0"/>
              </a:rPr>
              <a:t> </a:t>
            </a:r>
            <a:r>
              <a:rPr lang="en-US" sz="2800" b="1" dirty="0">
                <a:latin typeface="Garamond" pitchFamily="18" charset="0"/>
              </a:rPr>
              <a:t>Social, Health, Education, Media, Business, Art/Entertainment, Government and Sports </a:t>
            </a:r>
            <a:r>
              <a:rPr lang="en-US" sz="2800" dirty="0">
                <a:latin typeface="Garamond" pitchFamily="18" charset="0"/>
              </a:rPr>
              <a:t>(</a:t>
            </a:r>
            <a:r>
              <a:rPr lang="en-US" sz="2800" b="1" dirty="0">
                <a:latin typeface="Garamond" pitchFamily="18" charset="0"/>
              </a:rPr>
              <a:t>SHEMBAGS</a:t>
            </a:r>
            <a:r>
              <a:rPr lang="en-US" sz="2800" dirty="0">
                <a:latin typeface="Garamond" pitchFamily="18" charset="0"/>
              </a:rPr>
              <a:t>).</a:t>
            </a:r>
          </a:p>
          <a:p>
            <a:pPr>
              <a:defRPr/>
            </a:pPr>
            <a:r>
              <a:rPr lang="en-US" sz="2800" b="1" i="1" dirty="0">
                <a:latin typeface="Garamond" pitchFamily="18" charset="0"/>
              </a:rPr>
              <a:t>RCCG CSR activities will be focused on these eight broad themes with the goal of improving the overall socio- economic status of its various communities. </a:t>
            </a:r>
          </a:p>
          <a:p>
            <a:pPr>
              <a:defRPr/>
            </a:pPr>
            <a:endParaRPr lang="en-GB" sz="2100" dirty="0">
              <a:latin typeface="Garamond" pitchFamily="18" charset="0"/>
            </a:endParaRPr>
          </a:p>
        </p:txBody>
      </p:sp>
      <p:sp>
        <p:nvSpPr>
          <p:cNvPr id="33797" name="Slide Number Placeholder 3">
            <a:extLst>
              <a:ext uri="{FF2B5EF4-FFF2-40B4-BE49-F238E27FC236}">
                <a16:creationId xmlns:a16="http://schemas.microsoft.com/office/drawing/2014/main" id="{6B07E0AA-9F8E-994B-91A6-3E86B5C739D7}"/>
              </a:ext>
            </a:extLst>
          </p:cNvPr>
          <p:cNvSpPr>
            <a:spLocks noGrp="1"/>
          </p:cNvSpPr>
          <p:nvPr>
            <p:ph type="sldNum" sz="quarter" idx="12"/>
          </p:nvPr>
        </p:nvSpPr>
        <p:spPr bwMode="auto">
          <a:xfrm>
            <a:off x="7981950" y="5624514"/>
            <a:ext cx="2057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Aft>
                <a:spcPts val="450"/>
              </a:spcAft>
            </a:pPr>
            <a:fld id="{DC2FFE2F-EDB0-4F48-9CB1-BF73C13397AE}" type="slidenum">
              <a:rPr lang="en-GB" altLang="en-US" sz="1300"/>
              <a:pPr>
                <a:lnSpc>
                  <a:spcPct val="90000"/>
                </a:lnSpc>
                <a:spcAft>
                  <a:spcPts val="450"/>
                </a:spcAft>
              </a:pPr>
              <a:t>56</a:t>
            </a:fld>
            <a:endParaRPr lang="en-GB" altLang="en-US" sz="13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FD70-AEC0-244C-9565-DBC9C18B9162}"/>
              </a:ext>
            </a:extLst>
          </p:cNvPr>
          <p:cNvSpPr>
            <a:spLocks noGrp="1"/>
          </p:cNvSpPr>
          <p:nvPr>
            <p:ph type="title"/>
          </p:nvPr>
        </p:nvSpPr>
        <p:spPr/>
        <p:txBody>
          <a:bodyPr/>
          <a:lstStyle/>
          <a:p>
            <a:pPr>
              <a:defRPr/>
            </a:pPr>
            <a:r>
              <a:rPr lang="en-US" dirty="0"/>
              <a:t> </a:t>
            </a:r>
          </a:p>
        </p:txBody>
      </p:sp>
      <p:sp>
        <p:nvSpPr>
          <p:cNvPr id="34819" name="Content Placeholder 2">
            <a:extLst>
              <a:ext uri="{FF2B5EF4-FFF2-40B4-BE49-F238E27FC236}">
                <a16:creationId xmlns:a16="http://schemas.microsoft.com/office/drawing/2014/main" id="{D3EF69B4-44CE-C242-ABC7-D93D019FC59D}"/>
              </a:ext>
            </a:extLst>
          </p:cNvPr>
          <p:cNvSpPr>
            <a:spLocks noGrp="1"/>
          </p:cNvSpPr>
          <p:nvPr>
            <p:ph idx="1"/>
          </p:nvPr>
        </p:nvSpPr>
        <p:spPr>
          <a:xfrm>
            <a:off x="242888" y="171450"/>
            <a:ext cx="10469562" cy="6000749"/>
          </a:xfrm>
        </p:spPr>
        <p:txBody>
          <a:bodyPr>
            <a:normAutofit/>
          </a:bodyPr>
          <a:lstStyle/>
          <a:p>
            <a:pPr marL="0" indent="0" algn="ctr">
              <a:buNone/>
            </a:pPr>
            <a:r>
              <a:rPr lang="en-US" altLang="en-NG" sz="5400" b="1" dirty="0">
                <a:highlight>
                  <a:srgbClr val="FFFF00"/>
                </a:highlight>
              </a:rPr>
              <a:t>SECTION B</a:t>
            </a:r>
          </a:p>
          <a:p>
            <a:pPr marL="0" indent="0" algn="ctr">
              <a:buNone/>
            </a:pPr>
            <a:r>
              <a:rPr lang="en-US" altLang="en-NG" sz="5400" b="1" dirty="0"/>
              <a:t>MEASUREABLE STRATEGIC RELEVANCE OF CHRISTIAN SOCIAL RESPONSIBILITY TO THE MISSION AND THE SOCIETY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7C4707-9C68-44ED-A6DE-88FF7A50F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B69060A4-9EDF-4FB5-87A8-A9FC83E4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663" y="217714"/>
            <a:ext cx="6968018"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E937A4B0-1638-4AFA-91A5-60F8BB49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64" y="379444"/>
            <a:ext cx="6678117" cy="6490996"/>
          </a:xfrm>
          <a:custGeom>
            <a:avLst/>
            <a:gdLst>
              <a:gd name="connsiteX0" fmla="*/ 6004504 w 6647705"/>
              <a:gd name="connsiteY0" fmla="*/ 217 h 6461436"/>
              <a:gd name="connsiteX1" fmla="*/ 6043316 w 6647705"/>
              <a:gd name="connsiteY1" fmla="*/ 21512 h 6461436"/>
              <a:gd name="connsiteX2" fmla="*/ 6200652 w 6647705"/>
              <a:gd name="connsiteY2" fmla="*/ 1719217 h 6461436"/>
              <a:gd name="connsiteX3" fmla="*/ 6206825 w 6647705"/>
              <a:gd name="connsiteY3" fmla="*/ 1785827 h 6461436"/>
              <a:gd name="connsiteX4" fmla="*/ 6221227 w 6647705"/>
              <a:gd name="connsiteY4" fmla="*/ 1822016 h 6461436"/>
              <a:gd name="connsiteX5" fmla="*/ 6237305 w 6647705"/>
              <a:gd name="connsiteY5" fmla="*/ 1858891 h 6461436"/>
              <a:gd name="connsiteX6" fmla="*/ 6245339 w 6647705"/>
              <a:gd name="connsiteY6" fmla="*/ 2011010 h 6461436"/>
              <a:gd name="connsiteX7" fmla="*/ 6243065 w 6647705"/>
              <a:gd name="connsiteY7" fmla="*/ 2066060 h 6461436"/>
              <a:gd name="connsiteX8" fmla="*/ 6238739 w 6647705"/>
              <a:gd name="connsiteY8" fmla="*/ 2104210 h 6461436"/>
              <a:gd name="connsiteX9" fmla="*/ 6237021 w 6647705"/>
              <a:gd name="connsiteY9" fmla="*/ 2111648 h 6461436"/>
              <a:gd name="connsiteX10" fmla="*/ 6259718 w 6647705"/>
              <a:gd name="connsiteY10" fmla="*/ 2356556 h 6461436"/>
              <a:gd name="connsiteX11" fmla="*/ 6264060 w 6647705"/>
              <a:gd name="connsiteY11" fmla="*/ 2374375 h 6461436"/>
              <a:gd name="connsiteX12" fmla="*/ 6267041 w 6647705"/>
              <a:gd name="connsiteY12" fmla="*/ 2435573 h 6461436"/>
              <a:gd name="connsiteX13" fmla="*/ 6271496 w 6647705"/>
              <a:gd name="connsiteY13" fmla="*/ 2444087 h 6461436"/>
              <a:gd name="connsiteX14" fmla="*/ 6647705 w 6647705"/>
              <a:gd name="connsiteY14" fmla="*/ 6461436 h 6461436"/>
              <a:gd name="connsiteX15" fmla="*/ 545408 w 6647705"/>
              <a:gd name="connsiteY15" fmla="*/ 6461436 h 6461436"/>
              <a:gd name="connsiteX16" fmla="*/ 544170 w 6647705"/>
              <a:gd name="connsiteY16" fmla="*/ 6448085 h 6461436"/>
              <a:gd name="connsiteX17" fmla="*/ 533573 w 6647705"/>
              <a:gd name="connsiteY17" fmla="*/ 6434067 h 6461436"/>
              <a:gd name="connsiteX18" fmla="*/ 522439 w 6647705"/>
              <a:gd name="connsiteY18" fmla="*/ 6388375 h 6461436"/>
              <a:gd name="connsiteX19" fmla="*/ 518228 w 6647705"/>
              <a:gd name="connsiteY19" fmla="*/ 6357352 h 6461436"/>
              <a:gd name="connsiteX20" fmla="*/ 518072 w 6647705"/>
              <a:gd name="connsiteY20" fmla="*/ 6352810 h 6461436"/>
              <a:gd name="connsiteX21" fmla="*/ 523971 w 6647705"/>
              <a:gd name="connsiteY21" fmla="*/ 6314577 h 6461436"/>
              <a:gd name="connsiteX22" fmla="*/ 518934 w 6647705"/>
              <a:gd name="connsiteY22" fmla="*/ 6311532 h 6461436"/>
              <a:gd name="connsiteX23" fmla="*/ 513042 w 6647705"/>
              <a:gd name="connsiteY23" fmla="*/ 6300271 h 6461436"/>
              <a:gd name="connsiteX24" fmla="*/ 517740 w 6647705"/>
              <a:gd name="connsiteY24" fmla="*/ 6289716 h 6461436"/>
              <a:gd name="connsiteX25" fmla="*/ 523418 w 6647705"/>
              <a:gd name="connsiteY25" fmla="*/ 6241814 h 6461436"/>
              <a:gd name="connsiteX26" fmla="*/ 523922 w 6647705"/>
              <a:gd name="connsiteY26" fmla="*/ 6229603 h 6461436"/>
              <a:gd name="connsiteX27" fmla="*/ 67 w 6647705"/>
              <a:gd name="connsiteY27" fmla="*/ 577048 h 6461436"/>
              <a:gd name="connsiteX28" fmla="*/ 34408 w 6647705"/>
              <a:gd name="connsiteY28" fmla="*/ 548975 h 6461436"/>
              <a:gd name="connsiteX29" fmla="*/ 6004504 w 6647705"/>
              <a:gd name="connsiteY29" fmla="*/ 217 h 64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FE6E63-FD38-BF43-B490-E3128795DC8F}"/>
              </a:ext>
            </a:extLst>
          </p:cNvPr>
          <p:cNvPicPr>
            <a:picLocks noChangeAspect="1"/>
          </p:cNvPicPr>
          <p:nvPr/>
        </p:nvPicPr>
        <p:blipFill rotWithShape="1">
          <a:blip r:embed="rId3">
            <a:alphaModFix amt="84000"/>
          </a:blip>
          <a:srcRect l="32421" r="9708"/>
          <a:stretch/>
        </p:blipFill>
        <p:spPr>
          <a:xfrm>
            <a:off x="457850" y="379444"/>
            <a:ext cx="6678117"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le 1">
            <a:extLst>
              <a:ext uri="{FF2B5EF4-FFF2-40B4-BE49-F238E27FC236}">
                <a16:creationId xmlns:a16="http://schemas.microsoft.com/office/drawing/2014/main" id="{3C534A45-0606-0346-AA28-A1E5375D847E}"/>
              </a:ext>
            </a:extLst>
          </p:cNvPr>
          <p:cNvSpPr>
            <a:spLocks noGrp="1"/>
          </p:cNvSpPr>
          <p:nvPr>
            <p:ph type="title"/>
          </p:nvPr>
        </p:nvSpPr>
        <p:spPr>
          <a:xfrm>
            <a:off x="6796808" y="-12440"/>
            <a:ext cx="6312630" cy="1916505"/>
          </a:xfrm>
        </p:spPr>
        <p:txBody>
          <a:bodyPr>
            <a:normAutofit/>
          </a:bodyPr>
          <a:lstStyle/>
          <a:p>
            <a:pPr>
              <a:defRPr/>
            </a:pPr>
            <a:r>
              <a:rPr lang="en-US" dirty="0"/>
              <a:t>CHURCH GROWTH-RELEVANCE</a:t>
            </a:r>
          </a:p>
        </p:txBody>
      </p:sp>
      <p:sp>
        <p:nvSpPr>
          <p:cNvPr id="78" name="Freeform: Shape 77">
            <a:extLst>
              <a:ext uri="{FF2B5EF4-FFF2-40B4-BE49-F238E27FC236}">
                <a16:creationId xmlns:a16="http://schemas.microsoft.com/office/drawing/2014/main" id="{60376AD7-5814-4A2B-B3FC-395355E39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830335">
            <a:off x="463402" y="118600"/>
            <a:ext cx="444795" cy="1868387"/>
          </a:xfrm>
          <a:custGeom>
            <a:avLst/>
            <a:gdLst>
              <a:gd name="connsiteX0" fmla="*/ 0 w 444795"/>
              <a:gd name="connsiteY0" fmla="*/ 78388 h 1868387"/>
              <a:gd name="connsiteX1" fmla="*/ 39454 w 444795"/>
              <a:gd name="connsiteY1" fmla="*/ 66552 h 1868387"/>
              <a:gd name="connsiteX2" fmla="*/ 139617 w 444795"/>
              <a:gd name="connsiteY2" fmla="*/ 42263 h 1868387"/>
              <a:gd name="connsiteX3" fmla="*/ 193778 w 444795"/>
              <a:gd name="connsiteY3" fmla="*/ 51160 h 1868387"/>
              <a:gd name="connsiteX4" fmla="*/ 261389 w 444795"/>
              <a:gd name="connsiteY4" fmla="*/ 36852 h 1868387"/>
              <a:gd name="connsiteX5" fmla="*/ 274876 w 444795"/>
              <a:gd name="connsiteY5" fmla="*/ 37840 h 1868387"/>
              <a:gd name="connsiteX6" fmla="*/ 280032 w 444795"/>
              <a:gd name="connsiteY6" fmla="*/ 48921 h 1868387"/>
              <a:gd name="connsiteX7" fmla="*/ 284781 w 444795"/>
              <a:gd name="connsiteY7" fmla="*/ 50980 h 1868387"/>
              <a:gd name="connsiteX8" fmla="*/ 300007 w 444795"/>
              <a:gd name="connsiteY8" fmla="*/ 37078 h 1868387"/>
              <a:gd name="connsiteX9" fmla="*/ 375999 w 444795"/>
              <a:gd name="connsiteY9" fmla="*/ 45281 h 1868387"/>
              <a:gd name="connsiteX10" fmla="*/ 417584 w 444795"/>
              <a:gd name="connsiteY10" fmla="*/ 9727 h 1868387"/>
              <a:gd name="connsiteX11" fmla="*/ 444795 w 444795"/>
              <a:gd name="connsiteY11" fmla="*/ 0 h 1868387"/>
              <a:gd name="connsiteX12" fmla="*/ 444795 w 444795"/>
              <a:gd name="connsiteY12" fmla="*/ 1864840 h 1868387"/>
              <a:gd name="connsiteX13" fmla="*/ 430079 w 444795"/>
              <a:gd name="connsiteY13" fmla="*/ 1860813 h 1868387"/>
              <a:gd name="connsiteX14" fmla="*/ 383783 w 444795"/>
              <a:gd name="connsiteY14" fmla="*/ 1862444 h 1868387"/>
              <a:gd name="connsiteX15" fmla="*/ 370358 w 444795"/>
              <a:gd name="connsiteY15" fmla="*/ 1868387 h 1868387"/>
              <a:gd name="connsiteX16" fmla="*/ 336658 w 444795"/>
              <a:gd name="connsiteY16" fmla="*/ 1868387 h 1868387"/>
              <a:gd name="connsiteX17" fmla="*/ 306546 w 444795"/>
              <a:gd name="connsiteY17" fmla="*/ 1858526 h 1868387"/>
              <a:gd name="connsiteX18" fmla="*/ 236457 w 444795"/>
              <a:gd name="connsiteY18" fmla="*/ 1847671 h 1868387"/>
              <a:gd name="connsiteX19" fmla="*/ 205722 w 444795"/>
              <a:gd name="connsiteY19" fmla="*/ 1841430 h 1868387"/>
              <a:gd name="connsiteX20" fmla="*/ 181807 w 444795"/>
              <a:gd name="connsiteY20" fmla="*/ 1823771 h 1868387"/>
              <a:gd name="connsiteX21" fmla="*/ 178439 w 444795"/>
              <a:gd name="connsiteY21" fmla="*/ 1808957 h 1868387"/>
              <a:gd name="connsiteX22" fmla="*/ 161935 w 444795"/>
              <a:gd name="connsiteY22" fmla="*/ 1803551 h 1868387"/>
              <a:gd name="connsiteX23" fmla="*/ 158071 w 444795"/>
              <a:gd name="connsiteY23" fmla="*/ 1799541 h 1868387"/>
              <a:gd name="connsiteX24" fmla="*/ 135376 w 444795"/>
              <a:gd name="connsiteY24" fmla="*/ 1779136 h 1868387"/>
              <a:gd name="connsiteX25" fmla="*/ 132952 w 444795"/>
              <a:gd name="connsiteY25" fmla="*/ 1786380 h 1868387"/>
              <a:gd name="connsiteX26" fmla="*/ 0 w 444795"/>
              <a:gd name="connsiteY26" fmla="*/ 1663146 h 18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795" h="1868387">
                <a:moveTo>
                  <a:pt x="0" y="78388"/>
                </a:moveTo>
                <a:lnTo>
                  <a:pt x="39454" y="66552"/>
                </a:lnTo>
                <a:cubicBezTo>
                  <a:pt x="73377" y="59047"/>
                  <a:pt x="108602" y="54461"/>
                  <a:pt x="139617" y="42263"/>
                </a:cubicBezTo>
                <a:cubicBezTo>
                  <a:pt x="180799" y="87869"/>
                  <a:pt x="156173" y="44723"/>
                  <a:pt x="193778" y="51160"/>
                </a:cubicBezTo>
                <a:lnTo>
                  <a:pt x="261389" y="36852"/>
                </a:lnTo>
                <a:lnTo>
                  <a:pt x="274876" y="37840"/>
                </a:lnTo>
                <a:lnTo>
                  <a:pt x="280032" y="48921"/>
                </a:lnTo>
                <a:lnTo>
                  <a:pt x="284781" y="50980"/>
                </a:lnTo>
                <a:lnTo>
                  <a:pt x="300007" y="37078"/>
                </a:lnTo>
                <a:cubicBezTo>
                  <a:pt x="322467" y="29589"/>
                  <a:pt x="353078" y="47149"/>
                  <a:pt x="375999" y="45281"/>
                </a:cubicBezTo>
                <a:cubicBezTo>
                  <a:pt x="382977" y="27666"/>
                  <a:pt x="397501" y="17994"/>
                  <a:pt x="417584" y="9727"/>
                </a:cubicBezTo>
                <a:lnTo>
                  <a:pt x="444795" y="0"/>
                </a:lnTo>
                <a:lnTo>
                  <a:pt x="444795" y="1864840"/>
                </a:lnTo>
                <a:lnTo>
                  <a:pt x="430079" y="1860813"/>
                </a:lnTo>
                <a:cubicBezTo>
                  <a:pt x="411946" y="1857931"/>
                  <a:pt x="392950" y="1858479"/>
                  <a:pt x="383783" y="1862444"/>
                </a:cubicBezTo>
                <a:lnTo>
                  <a:pt x="370358" y="1868387"/>
                </a:lnTo>
                <a:lnTo>
                  <a:pt x="336658" y="1868387"/>
                </a:lnTo>
                <a:lnTo>
                  <a:pt x="306546" y="1858526"/>
                </a:lnTo>
                <a:cubicBezTo>
                  <a:pt x="280888" y="1847233"/>
                  <a:pt x="256422" y="1834783"/>
                  <a:pt x="236457" y="1847671"/>
                </a:cubicBezTo>
                <a:cubicBezTo>
                  <a:pt x="224964" y="1848497"/>
                  <a:pt x="214878" y="1845991"/>
                  <a:pt x="205722" y="1841430"/>
                </a:cubicBezTo>
                <a:lnTo>
                  <a:pt x="181807" y="1823771"/>
                </a:lnTo>
                <a:lnTo>
                  <a:pt x="178439" y="1808957"/>
                </a:lnTo>
                <a:lnTo>
                  <a:pt x="161935" y="1803551"/>
                </a:lnTo>
                <a:lnTo>
                  <a:pt x="158071" y="1799541"/>
                </a:lnTo>
                <a:cubicBezTo>
                  <a:pt x="150700" y="1791836"/>
                  <a:pt x="143295" y="1784610"/>
                  <a:pt x="135376" y="1779136"/>
                </a:cubicBezTo>
                <a:lnTo>
                  <a:pt x="132952" y="1786380"/>
                </a:lnTo>
                <a:lnTo>
                  <a:pt x="0" y="1663146"/>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843" name="Content Placeholder 2">
            <a:extLst>
              <a:ext uri="{FF2B5EF4-FFF2-40B4-BE49-F238E27FC236}">
                <a16:creationId xmlns:a16="http://schemas.microsoft.com/office/drawing/2014/main" id="{9E5E8B64-12C6-A349-8AF3-04B0F222CAC5}"/>
              </a:ext>
            </a:extLst>
          </p:cNvPr>
          <p:cNvSpPr>
            <a:spLocks noGrp="1"/>
          </p:cNvSpPr>
          <p:nvPr>
            <p:ph idx="1"/>
          </p:nvPr>
        </p:nvSpPr>
        <p:spPr>
          <a:xfrm>
            <a:off x="7327519" y="2173184"/>
            <a:ext cx="4912296" cy="4684816"/>
          </a:xfrm>
        </p:spPr>
        <p:txBody>
          <a:bodyPr>
            <a:normAutofit/>
          </a:bodyPr>
          <a:lstStyle/>
          <a:p>
            <a:pPr>
              <a:lnSpc>
                <a:spcPct val="150000"/>
              </a:lnSpc>
              <a:buFont typeface="Wingdings" pitchFamily="2" charset="2"/>
              <a:buChar char="Ø"/>
            </a:pPr>
            <a:r>
              <a:rPr lang="en-US" altLang="en-NG" sz="2400" b="1" dirty="0">
                <a:latin typeface="Garamond" panose="02020404030301010803" pitchFamily="18" charset="0"/>
              </a:rPr>
              <a:t>IT IS AN ESTABLISHED FACT THAT PARISHES THAT ENGAGE IN CHRISTIAN SOCIAL RESPONSIBILITY EXPERIENCE GROWTH BOTH NUMERICALLY AND FINANCIALLY </a:t>
            </a:r>
          </a:p>
          <a:p>
            <a:endParaRPr lang="en-US" altLang="en-NG" dirty="0"/>
          </a:p>
        </p:txBody>
      </p:sp>
      <p:grpSp>
        <p:nvGrpSpPr>
          <p:cNvPr id="80" name="Group 79">
            <a:extLst>
              <a:ext uri="{FF2B5EF4-FFF2-40B4-BE49-F238E27FC236}">
                <a16:creationId xmlns:a16="http://schemas.microsoft.com/office/drawing/2014/main" id="{D2D2835C-DDE9-4332-9476-94B711F05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81" name="Group 80">
              <a:extLst>
                <a:ext uri="{FF2B5EF4-FFF2-40B4-BE49-F238E27FC236}">
                  <a16:creationId xmlns:a16="http://schemas.microsoft.com/office/drawing/2014/main" id="{37647015-EE9A-4F89-A88A-DC5786E6638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3" name="Straight Connector 82">
                <a:extLst>
                  <a:ext uri="{FF2B5EF4-FFF2-40B4-BE49-F238E27FC236}">
                    <a16:creationId xmlns:a16="http://schemas.microsoft.com/office/drawing/2014/main" id="{CB275C9D-23AD-4120-B860-4A6498810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793833-C4D8-475A-86F4-45B2FFCF4F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Oval 81">
              <a:extLst>
                <a:ext uri="{FF2B5EF4-FFF2-40B4-BE49-F238E27FC236}">
                  <a16:creationId xmlns:a16="http://schemas.microsoft.com/office/drawing/2014/main" id="{CBDF05EB-F6AC-4339-BC6E-8D6527685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1766-4C25-534A-B29A-10A5712D5624}"/>
              </a:ext>
            </a:extLst>
          </p:cNvPr>
          <p:cNvSpPr>
            <a:spLocks noGrp="1"/>
          </p:cNvSpPr>
          <p:nvPr>
            <p:ph type="title"/>
          </p:nvPr>
        </p:nvSpPr>
        <p:spPr>
          <a:xfrm>
            <a:off x="186047" y="-145514"/>
            <a:ext cx="10572997" cy="1577975"/>
          </a:xfrm>
        </p:spPr>
        <p:txBody>
          <a:bodyPr/>
          <a:lstStyle/>
          <a:p>
            <a:pPr>
              <a:defRPr/>
            </a:pPr>
            <a:r>
              <a:rPr lang="en-US" sz="3200" dirty="0"/>
              <a:t>CHURCH GROWTH –NUMERICAL</a:t>
            </a:r>
            <a:br>
              <a:rPr lang="en-US" sz="3200" dirty="0"/>
            </a:br>
            <a:r>
              <a:rPr lang="en-US" sz="3200" dirty="0"/>
              <a:t>RELEVANCE</a:t>
            </a:r>
          </a:p>
        </p:txBody>
      </p:sp>
      <p:graphicFrame>
        <p:nvGraphicFramePr>
          <p:cNvPr id="5" name="Table 5">
            <a:extLst>
              <a:ext uri="{FF2B5EF4-FFF2-40B4-BE49-F238E27FC236}">
                <a16:creationId xmlns:a16="http://schemas.microsoft.com/office/drawing/2014/main" id="{2D7E63B4-C709-8E4C-BE60-6A722D5E8290}"/>
              </a:ext>
            </a:extLst>
          </p:cNvPr>
          <p:cNvGraphicFramePr>
            <a:graphicFrameLocks noGrp="1"/>
          </p:cNvGraphicFramePr>
          <p:nvPr>
            <p:extLst>
              <p:ext uri="{D42A27DB-BD31-4B8C-83A1-F6EECF244321}">
                <p14:modId xmlns:p14="http://schemas.microsoft.com/office/powerpoint/2010/main" val="2037287498"/>
              </p:ext>
            </p:extLst>
          </p:nvPr>
        </p:nvGraphicFramePr>
        <p:xfrm>
          <a:off x="304801" y="1432462"/>
          <a:ext cx="11618026" cy="5162779"/>
        </p:xfrm>
        <a:graphic>
          <a:graphicData uri="http://schemas.openxmlformats.org/drawingml/2006/table">
            <a:tbl>
              <a:tblPr firstRow="1" bandRow="1">
                <a:tableStyleId>{5C22544A-7EE6-4342-B048-85BDC9FD1C3A}</a:tableStyleId>
              </a:tblPr>
              <a:tblGrid>
                <a:gridCol w="3661093">
                  <a:extLst>
                    <a:ext uri="{9D8B030D-6E8A-4147-A177-3AD203B41FA5}">
                      <a16:colId xmlns:a16="http://schemas.microsoft.com/office/drawing/2014/main" val="3412159898"/>
                    </a:ext>
                  </a:extLst>
                </a:gridCol>
                <a:gridCol w="4295840">
                  <a:extLst>
                    <a:ext uri="{9D8B030D-6E8A-4147-A177-3AD203B41FA5}">
                      <a16:colId xmlns:a16="http://schemas.microsoft.com/office/drawing/2014/main" val="1434653219"/>
                    </a:ext>
                  </a:extLst>
                </a:gridCol>
                <a:gridCol w="3661093">
                  <a:extLst>
                    <a:ext uri="{9D8B030D-6E8A-4147-A177-3AD203B41FA5}">
                      <a16:colId xmlns:a16="http://schemas.microsoft.com/office/drawing/2014/main" val="258253773"/>
                    </a:ext>
                  </a:extLst>
                </a:gridCol>
              </a:tblGrid>
              <a:tr h="773659">
                <a:tc>
                  <a:txBody>
                    <a:bodyPr/>
                    <a:lstStyle/>
                    <a:p>
                      <a:r>
                        <a:rPr lang="en-US" b="1" dirty="0"/>
                        <a:t>YEAR</a:t>
                      </a:r>
                      <a:endParaRPr lang="en-N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GROWTH RATE</a:t>
                      </a:r>
                      <a:endParaRPr lang="en-NG" dirty="0"/>
                    </a:p>
                    <a:p>
                      <a:endParaRPr lang="en-NG" dirty="0"/>
                    </a:p>
                  </a:txBody>
                  <a:tcPr/>
                </a:tc>
                <a:tc>
                  <a:txBody>
                    <a:bodyPr/>
                    <a:lstStyle/>
                    <a:p>
                      <a:r>
                        <a:rPr lang="en-US" sz="1800" b="1" dirty="0"/>
                        <a:t>ATTENDANCE</a:t>
                      </a:r>
                      <a:endParaRPr lang="en-NG" dirty="0"/>
                    </a:p>
                  </a:txBody>
                  <a:tcPr/>
                </a:tc>
                <a:extLst>
                  <a:ext uri="{0D108BD9-81ED-4DB2-BD59-A6C34878D82A}">
                    <a16:rowId xmlns:a16="http://schemas.microsoft.com/office/drawing/2014/main" val="2410856396"/>
                  </a:ext>
                </a:extLst>
              </a:tr>
              <a:tr h="578820">
                <a:tc>
                  <a:txBody>
                    <a:bodyPr/>
                    <a:lstStyle/>
                    <a:p>
                      <a:r>
                        <a:rPr lang="en-US" sz="3600" b="1" dirty="0"/>
                        <a:t>2015/2016</a:t>
                      </a:r>
                      <a:endParaRPr lang="en-NG" sz="3600" dirty="0"/>
                    </a:p>
                  </a:txBody>
                  <a:tcPr/>
                </a:tc>
                <a:tc>
                  <a:txBody>
                    <a:bodyPr/>
                    <a:lstStyle/>
                    <a:p>
                      <a:r>
                        <a:rPr lang="en-US" sz="3600" b="1" dirty="0"/>
                        <a:t>3.94%</a:t>
                      </a:r>
                      <a:endParaRPr lang="en-NG" sz="3600" dirty="0"/>
                    </a:p>
                  </a:txBody>
                  <a:tcPr/>
                </a:tc>
                <a:tc>
                  <a:txBody>
                    <a:bodyPr/>
                    <a:lstStyle/>
                    <a:p>
                      <a:r>
                        <a:rPr lang="en-US" sz="3600" b="1" dirty="0"/>
                        <a:t>2,384,112</a:t>
                      </a:r>
                      <a:endParaRPr lang="en-NG" sz="3600" dirty="0"/>
                    </a:p>
                  </a:txBody>
                  <a:tcPr/>
                </a:tc>
                <a:extLst>
                  <a:ext uri="{0D108BD9-81ED-4DB2-BD59-A6C34878D82A}">
                    <a16:rowId xmlns:a16="http://schemas.microsoft.com/office/drawing/2014/main" val="2547529753"/>
                  </a:ext>
                </a:extLst>
              </a:tr>
              <a:tr h="578820">
                <a:tc>
                  <a:txBody>
                    <a:bodyPr/>
                    <a:lstStyle/>
                    <a:p>
                      <a:r>
                        <a:rPr lang="en-US" sz="3600" b="1" dirty="0"/>
                        <a:t>2016/2017</a:t>
                      </a:r>
                      <a:endParaRPr lang="en-NG" sz="3600" dirty="0"/>
                    </a:p>
                  </a:txBody>
                  <a:tcPr/>
                </a:tc>
                <a:tc>
                  <a:txBody>
                    <a:bodyPr/>
                    <a:lstStyle/>
                    <a:p>
                      <a:r>
                        <a:rPr lang="en-US" sz="3600" b="1" dirty="0"/>
                        <a:t>5.4%</a:t>
                      </a:r>
                      <a:endParaRPr lang="en-NG" sz="3600" dirty="0"/>
                    </a:p>
                  </a:txBody>
                  <a:tcPr/>
                </a:tc>
                <a:tc>
                  <a:txBody>
                    <a:bodyPr/>
                    <a:lstStyle/>
                    <a:p>
                      <a:r>
                        <a:rPr lang="en-US" sz="3600" b="1" dirty="0"/>
                        <a:t>2,512,854</a:t>
                      </a:r>
                      <a:endParaRPr lang="en-NG" sz="3600" dirty="0"/>
                    </a:p>
                  </a:txBody>
                  <a:tcPr/>
                </a:tc>
                <a:extLst>
                  <a:ext uri="{0D108BD9-81ED-4DB2-BD59-A6C34878D82A}">
                    <a16:rowId xmlns:a16="http://schemas.microsoft.com/office/drawing/2014/main" val="3228864099"/>
                  </a:ext>
                </a:extLst>
              </a:tr>
              <a:tr h="578820">
                <a:tc>
                  <a:txBody>
                    <a:bodyPr/>
                    <a:lstStyle/>
                    <a:p>
                      <a:r>
                        <a:rPr lang="en-US" sz="3600" b="1" dirty="0"/>
                        <a:t>2017/2018</a:t>
                      </a:r>
                      <a:endParaRPr lang="en-NG" sz="3600" dirty="0"/>
                    </a:p>
                  </a:txBody>
                  <a:tcPr/>
                </a:tc>
                <a:tc>
                  <a:txBody>
                    <a:bodyPr/>
                    <a:lstStyle/>
                    <a:p>
                      <a:r>
                        <a:rPr lang="en-US" sz="3600" b="1" dirty="0"/>
                        <a:t>11.1%</a:t>
                      </a:r>
                      <a:endParaRPr lang="en-NG" sz="3600" dirty="0"/>
                    </a:p>
                  </a:txBody>
                  <a:tcPr/>
                </a:tc>
                <a:tc>
                  <a:txBody>
                    <a:bodyPr/>
                    <a:lstStyle/>
                    <a:p>
                      <a:r>
                        <a:rPr lang="en-US" sz="3600" b="1" dirty="0"/>
                        <a:t>2,791,906</a:t>
                      </a:r>
                      <a:endParaRPr lang="en-NG" sz="3600" dirty="0"/>
                    </a:p>
                  </a:txBody>
                  <a:tcPr/>
                </a:tc>
                <a:extLst>
                  <a:ext uri="{0D108BD9-81ED-4DB2-BD59-A6C34878D82A}">
                    <a16:rowId xmlns:a16="http://schemas.microsoft.com/office/drawing/2014/main" val="3716758673"/>
                  </a:ext>
                </a:extLst>
              </a:tr>
              <a:tr h="578820">
                <a:tc>
                  <a:txBody>
                    <a:bodyPr/>
                    <a:lstStyle/>
                    <a:p>
                      <a:r>
                        <a:rPr lang="en-US" sz="3600" b="1" dirty="0"/>
                        <a:t>2018/2019</a:t>
                      </a:r>
                      <a:endParaRPr lang="en-NG" sz="3600" dirty="0"/>
                    </a:p>
                  </a:txBody>
                  <a:tcPr/>
                </a:tc>
                <a:tc>
                  <a:txBody>
                    <a:bodyPr/>
                    <a:lstStyle/>
                    <a:p>
                      <a:r>
                        <a:rPr lang="en-US" sz="3600" b="1" dirty="0"/>
                        <a:t>2.4%</a:t>
                      </a:r>
                      <a:endParaRPr lang="en-NG" sz="3600" dirty="0"/>
                    </a:p>
                  </a:txBody>
                  <a:tcPr/>
                </a:tc>
                <a:tc>
                  <a:txBody>
                    <a:bodyPr/>
                    <a:lstStyle/>
                    <a:p>
                      <a:r>
                        <a:rPr lang="en-US" sz="3600" b="1" dirty="0"/>
                        <a:t>2,857,119</a:t>
                      </a:r>
                      <a:endParaRPr lang="en-NG" sz="3600" dirty="0"/>
                    </a:p>
                  </a:txBody>
                  <a:tcPr/>
                </a:tc>
                <a:extLst>
                  <a:ext uri="{0D108BD9-81ED-4DB2-BD59-A6C34878D82A}">
                    <a16:rowId xmlns:a16="http://schemas.microsoft.com/office/drawing/2014/main" val="1707977613"/>
                  </a:ext>
                </a:extLst>
              </a:tr>
              <a:tr h="1074951">
                <a:tc>
                  <a:txBody>
                    <a:bodyPr/>
                    <a:lstStyle/>
                    <a:p>
                      <a:r>
                        <a:rPr lang="en-US" sz="3600" b="1" dirty="0"/>
                        <a:t>2019/2020</a:t>
                      </a:r>
                      <a:endParaRPr lang="en-NG" sz="3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highlight>
                            <a:srgbClr val="FFFF00"/>
                          </a:highlight>
                        </a:rPr>
                        <a:t>(17.57%)     (COVID19)</a:t>
                      </a:r>
                      <a:endParaRPr lang="en-NG" sz="3600" dirty="0">
                        <a:solidFill>
                          <a:schemeClr val="accent1"/>
                        </a:solidFill>
                        <a:highlight>
                          <a:srgbClr val="FFFF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t>2,354,987</a:t>
                      </a:r>
                    </a:p>
                    <a:p>
                      <a:endParaRPr lang="en-NG" sz="3600" dirty="0"/>
                    </a:p>
                  </a:txBody>
                  <a:tcPr/>
                </a:tc>
                <a:extLst>
                  <a:ext uri="{0D108BD9-81ED-4DB2-BD59-A6C34878D82A}">
                    <a16:rowId xmlns:a16="http://schemas.microsoft.com/office/drawing/2014/main" val="3046269010"/>
                  </a:ext>
                </a:extLst>
              </a:tr>
              <a:tr h="578820">
                <a:tc>
                  <a:txBody>
                    <a:bodyPr/>
                    <a:lstStyle/>
                    <a:p>
                      <a:r>
                        <a:rPr lang="en-US" sz="3600" b="1" dirty="0"/>
                        <a:t>2020/2021</a:t>
                      </a:r>
                      <a:endParaRPr lang="en-NG" sz="3600" dirty="0"/>
                    </a:p>
                  </a:txBody>
                  <a:tcPr/>
                </a:tc>
                <a:tc>
                  <a:txBody>
                    <a:bodyPr/>
                    <a:lstStyle/>
                    <a:p>
                      <a:r>
                        <a:rPr lang="en-US" sz="3600" b="1" dirty="0"/>
                        <a:t>16.91%</a:t>
                      </a:r>
                      <a:endParaRPr lang="en-NG" sz="3600" dirty="0"/>
                    </a:p>
                  </a:txBody>
                  <a:tcPr/>
                </a:tc>
                <a:tc>
                  <a:txBody>
                    <a:bodyPr/>
                    <a:lstStyle/>
                    <a:p>
                      <a:r>
                        <a:rPr lang="en-US" sz="3600" b="1" dirty="0"/>
                        <a:t>2,729,477</a:t>
                      </a:r>
                      <a:endParaRPr lang="en-NG" sz="3600" dirty="0"/>
                    </a:p>
                  </a:txBody>
                  <a:tcPr/>
                </a:tc>
                <a:extLst>
                  <a:ext uri="{0D108BD9-81ED-4DB2-BD59-A6C34878D82A}">
                    <a16:rowId xmlns:a16="http://schemas.microsoft.com/office/drawing/2014/main" val="2521809578"/>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0CCD7-3C79-674D-9626-FDC29763B718}"/>
              </a:ext>
            </a:extLst>
          </p:cNvPr>
          <p:cNvSpPr>
            <a:spLocks noGrp="1"/>
          </p:cNvSpPr>
          <p:nvPr>
            <p:ph type="title"/>
          </p:nvPr>
        </p:nvSpPr>
        <p:spPr>
          <a:xfrm>
            <a:off x="0" y="-427704"/>
            <a:ext cx="11575395" cy="1577975"/>
          </a:xfrm>
        </p:spPr>
        <p:txBody>
          <a:bodyPr/>
          <a:lstStyle/>
          <a:p>
            <a:r>
              <a:rPr lang="en-NG" dirty="0"/>
              <a:t>IRRELEVANCE AS AN ANTONYM OF RELEVANCE</a:t>
            </a:r>
          </a:p>
        </p:txBody>
      </p:sp>
      <p:sp>
        <p:nvSpPr>
          <p:cNvPr id="3" name="Content Placeholder 2">
            <a:extLst>
              <a:ext uri="{FF2B5EF4-FFF2-40B4-BE49-F238E27FC236}">
                <a16:creationId xmlns:a16="http://schemas.microsoft.com/office/drawing/2014/main" id="{7312D999-58B8-9D47-8D1C-1CABE69CDA75}"/>
              </a:ext>
            </a:extLst>
          </p:cNvPr>
          <p:cNvSpPr>
            <a:spLocks noGrp="1"/>
          </p:cNvSpPr>
          <p:nvPr>
            <p:ph idx="1"/>
          </p:nvPr>
        </p:nvSpPr>
        <p:spPr>
          <a:xfrm>
            <a:off x="179070" y="1783080"/>
            <a:ext cx="10533380" cy="4389119"/>
          </a:xfrm>
        </p:spPr>
        <p:txBody>
          <a:bodyPr/>
          <a:lstStyle/>
          <a:p>
            <a:pPr marL="0" indent="0">
              <a:buNone/>
            </a:pPr>
            <a:r>
              <a:rPr lang="en-GB" sz="4800" dirty="0"/>
              <a:t>Once you understand the word ‘</a:t>
            </a:r>
            <a:r>
              <a:rPr lang="en-GB" sz="4800" b="1" dirty="0"/>
              <a:t>Irrelevance</a:t>
            </a:r>
            <a:r>
              <a:rPr lang="en-GB" sz="4800" dirty="0"/>
              <a:t>’, its easier to know the meaning of the word ’</a:t>
            </a:r>
            <a:r>
              <a:rPr lang="en-GB" sz="4800" b="1" dirty="0"/>
              <a:t>Relevance’</a:t>
            </a:r>
            <a:r>
              <a:rPr lang="en-GB" sz="4800" dirty="0"/>
              <a:t>. </a:t>
            </a:r>
            <a:endParaRPr lang="en-NG" sz="4800" dirty="0"/>
          </a:p>
          <a:p>
            <a:endParaRPr lang="en-NG" dirty="0"/>
          </a:p>
        </p:txBody>
      </p:sp>
    </p:spTree>
    <p:extLst>
      <p:ext uri="{BB962C8B-B14F-4D97-AF65-F5344CB8AC3E}">
        <p14:creationId xmlns:p14="http://schemas.microsoft.com/office/powerpoint/2010/main" val="2332869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1766-4C25-534A-B29A-10A5712D5624}"/>
              </a:ext>
            </a:extLst>
          </p:cNvPr>
          <p:cNvSpPr>
            <a:spLocks noGrp="1"/>
          </p:cNvSpPr>
          <p:nvPr>
            <p:ph type="title"/>
          </p:nvPr>
        </p:nvSpPr>
        <p:spPr>
          <a:xfrm>
            <a:off x="0" y="766916"/>
            <a:ext cx="9263966" cy="412955"/>
          </a:xfrm>
        </p:spPr>
        <p:txBody>
          <a:bodyPr>
            <a:noAutofit/>
          </a:bodyPr>
          <a:lstStyle/>
          <a:p>
            <a:pPr>
              <a:defRPr/>
            </a:pPr>
            <a:r>
              <a:rPr lang="en-US" sz="2800" dirty="0"/>
              <a:t>CHURCH GROWTH-SPIRITUAL </a:t>
            </a:r>
            <a:br>
              <a:rPr lang="en-US" sz="2800" dirty="0"/>
            </a:br>
            <a:r>
              <a:rPr lang="en-US" sz="2800" dirty="0"/>
              <a:t>RELEVANCE (SOULS WON)</a:t>
            </a:r>
          </a:p>
        </p:txBody>
      </p:sp>
      <p:graphicFrame>
        <p:nvGraphicFramePr>
          <p:cNvPr id="5" name="Table 5">
            <a:extLst>
              <a:ext uri="{FF2B5EF4-FFF2-40B4-BE49-F238E27FC236}">
                <a16:creationId xmlns:a16="http://schemas.microsoft.com/office/drawing/2014/main" id="{2D7E63B4-C709-8E4C-BE60-6A722D5E8290}"/>
              </a:ext>
            </a:extLst>
          </p:cNvPr>
          <p:cNvGraphicFramePr>
            <a:graphicFrameLocks noGrp="1"/>
          </p:cNvGraphicFramePr>
          <p:nvPr>
            <p:extLst>
              <p:ext uri="{D42A27DB-BD31-4B8C-83A1-F6EECF244321}">
                <p14:modId xmlns:p14="http://schemas.microsoft.com/office/powerpoint/2010/main" val="1685446474"/>
              </p:ext>
            </p:extLst>
          </p:nvPr>
        </p:nvGraphicFramePr>
        <p:xfrm>
          <a:off x="235718" y="1598058"/>
          <a:ext cx="10974780" cy="4493026"/>
        </p:xfrm>
        <a:graphic>
          <a:graphicData uri="http://schemas.openxmlformats.org/drawingml/2006/table">
            <a:tbl>
              <a:tblPr firstRow="1" bandRow="1">
                <a:tableStyleId>{5C22544A-7EE6-4342-B048-85BDC9FD1C3A}</a:tableStyleId>
              </a:tblPr>
              <a:tblGrid>
                <a:gridCol w="5487390">
                  <a:extLst>
                    <a:ext uri="{9D8B030D-6E8A-4147-A177-3AD203B41FA5}">
                      <a16:colId xmlns:a16="http://schemas.microsoft.com/office/drawing/2014/main" val="3412159898"/>
                    </a:ext>
                  </a:extLst>
                </a:gridCol>
                <a:gridCol w="5487390">
                  <a:extLst>
                    <a:ext uri="{9D8B030D-6E8A-4147-A177-3AD203B41FA5}">
                      <a16:colId xmlns:a16="http://schemas.microsoft.com/office/drawing/2014/main" val="258253773"/>
                    </a:ext>
                  </a:extLst>
                </a:gridCol>
              </a:tblGrid>
              <a:tr h="486798">
                <a:tc>
                  <a:txBody>
                    <a:bodyPr/>
                    <a:lstStyle/>
                    <a:p>
                      <a:r>
                        <a:rPr lang="en-US" sz="2400" b="1" dirty="0"/>
                        <a:t>YEAR</a:t>
                      </a:r>
                      <a:endParaRPr lang="en-NG" sz="2400" dirty="0"/>
                    </a:p>
                  </a:txBody>
                  <a:tcPr/>
                </a:tc>
                <a:tc>
                  <a:txBody>
                    <a:bodyPr/>
                    <a:lstStyle/>
                    <a:p>
                      <a:r>
                        <a:rPr lang="en-US" sz="2400" b="1" dirty="0"/>
                        <a:t>SOULS WON</a:t>
                      </a:r>
                      <a:endParaRPr lang="en-NG" sz="2400" dirty="0"/>
                    </a:p>
                  </a:txBody>
                  <a:tcPr/>
                </a:tc>
                <a:extLst>
                  <a:ext uri="{0D108BD9-81ED-4DB2-BD59-A6C34878D82A}">
                    <a16:rowId xmlns:a16="http://schemas.microsoft.com/office/drawing/2014/main" val="2410856396"/>
                  </a:ext>
                </a:extLst>
              </a:tr>
              <a:tr h="486798">
                <a:tc>
                  <a:txBody>
                    <a:bodyPr/>
                    <a:lstStyle/>
                    <a:p>
                      <a:r>
                        <a:rPr lang="en-US" sz="2400" b="1" dirty="0"/>
                        <a:t>2018</a:t>
                      </a:r>
                      <a:endParaRPr lang="en-NG" sz="2400" dirty="0"/>
                    </a:p>
                  </a:txBody>
                  <a:tcPr/>
                </a:tc>
                <a:tc>
                  <a:txBody>
                    <a:bodyPr/>
                    <a:lstStyle/>
                    <a:p>
                      <a:r>
                        <a:rPr lang="en-US" sz="2400" b="1" dirty="0"/>
                        <a:t>28,784</a:t>
                      </a:r>
                      <a:endParaRPr lang="en-NG" sz="2400" dirty="0"/>
                    </a:p>
                  </a:txBody>
                  <a:tcPr/>
                </a:tc>
                <a:extLst>
                  <a:ext uri="{0D108BD9-81ED-4DB2-BD59-A6C34878D82A}">
                    <a16:rowId xmlns:a16="http://schemas.microsoft.com/office/drawing/2014/main" val="1707977613"/>
                  </a:ext>
                </a:extLst>
              </a:tr>
              <a:tr h="876236">
                <a:tc>
                  <a:txBody>
                    <a:bodyPr/>
                    <a:lstStyle/>
                    <a:p>
                      <a:r>
                        <a:rPr lang="en-US" sz="2400" b="1" dirty="0"/>
                        <a:t>2019</a:t>
                      </a:r>
                      <a:endParaRPr lang="en-NG"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655,340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G" sz="2400" dirty="0"/>
                    </a:p>
                  </a:txBody>
                  <a:tcPr/>
                </a:tc>
                <a:extLst>
                  <a:ext uri="{0D108BD9-81ED-4DB2-BD59-A6C34878D82A}">
                    <a16:rowId xmlns:a16="http://schemas.microsoft.com/office/drawing/2014/main" val="3046269010"/>
                  </a:ext>
                </a:extLst>
              </a:tr>
              <a:tr h="486798">
                <a:tc>
                  <a:txBody>
                    <a:bodyPr/>
                    <a:lstStyle/>
                    <a:p>
                      <a:r>
                        <a:rPr lang="en-US" sz="2400" b="1" dirty="0"/>
                        <a:t>2020</a:t>
                      </a:r>
                      <a:endParaRPr lang="en-NG"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481,250</a:t>
                      </a:r>
                      <a:endParaRPr lang="en-NG" sz="2400" dirty="0"/>
                    </a:p>
                  </a:txBody>
                  <a:tcPr/>
                </a:tc>
                <a:extLst>
                  <a:ext uri="{0D108BD9-81ED-4DB2-BD59-A6C34878D82A}">
                    <a16:rowId xmlns:a16="http://schemas.microsoft.com/office/drawing/2014/main" val="2521809578"/>
                  </a:ext>
                </a:extLst>
              </a:tr>
              <a:tr h="876236">
                <a:tc>
                  <a:txBody>
                    <a:bodyPr/>
                    <a:lstStyle/>
                    <a:p>
                      <a:r>
                        <a:rPr lang="en-NG" sz="2400" b="1" dirty="0"/>
                        <a:t>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381,574</a:t>
                      </a:r>
                      <a:endParaRPr lang="en-NG" sz="2400" dirty="0"/>
                    </a:p>
                    <a:p>
                      <a:endParaRPr lang="en-NG" sz="2400" dirty="0"/>
                    </a:p>
                  </a:txBody>
                  <a:tcPr/>
                </a:tc>
                <a:extLst>
                  <a:ext uri="{0D108BD9-81ED-4DB2-BD59-A6C34878D82A}">
                    <a16:rowId xmlns:a16="http://schemas.microsoft.com/office/drawing/2014/main" val="1014271969"/>
                  </a:ext>
                </a:extLst>
              </a:tr>
              <a:tr h="103850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u="sng" dirty="0"/>
                        <a:t>Total- </a:t>
                      </a:r>
                      <a:r>
                        <a:rPr lang="en-US" sz="5400" b="1" u="sng" dirty="0"/>
                        <a:t>1,546,949 SOULS</a:t>
                      </a:r>
                      <a:endParaRPr lang="en-US" sz="2800" b="1" u="sng" dirty="0"/>
                    </a:p>
                    <a:p>
                      <a:endParaRPr lang="en-NG" sz="2400" b="1" dirty="0"/>
                    </a:p>
                  </a:txBody>
                  <a:tcPr/>
                </a:tc>
                <a:tc hMerge="1">
                  <a:txBody>
                    <a:bodyPr/>
                    <a:lstStyle/>
                    <a:p>
                      <a:endParaRPr lang="en-NG" dirty="0"/>
                    </a:p>
                  </a:txBody>
                  <a:tcPr/>
                </a:tc>
                <a:extLst>
                  <a:ext uri="{0D108BD9-81ED-4DB2-BD59-A6C34878D82A}">
                    <a16:rowId xmlns:a16="http://schemas.microsoft.com/office/drawing/2014/main" val="633881482"/>
                  </a:ext>
                </a:extLst>
              </a:tr>
            </a:tbl>
          </a:graphicData>
        </a:graphic>
      </p:graphicFrame>
    </p:spTree>
    <p:extLst>
      <p:ext uri="{BB962C8B-B14F-4D97-AF65-F5344CB8AC3E}">
        <p14:creationId xmlns:p14="http://schemas.microsoft.com/office/powerpoint/2010/main" val="4025008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0" name="Group 9">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2" name="Straight Connector 11">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Rectangle 14">
            <a:extLst>
              <a:ext uri="{FF2B5EF4-FFF2-40B4-BE49-F238E27FC236}">
                <a16:creationId xmlns:a16="http://schemas.microsoft.com/office/drawing/2014/main" id="{8EF32ACB-37F7-4E27-BDBC-67A94864F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vector graphics&#10;&#10;Description automatically generated">
            <a:extLst>
              <a:ext uri="{FF2B5EF4-FFF2-40B4-BE49-F238E27FC236}">
                <a16:creationId xmlns:a16="http://schemas.microsoft.com/office/drawing/2014/main" id="{1732A43A-6DE6-E842-932E-85A92132DB9A}"/>
              </a:ext>
            </a:extLst>
          </p:cNvPr>
          <p:cNvPicPr>
            <a:picLocks noChangeAspect="1"/>
          </p:cNvPicPr>
          <p:nvPr/>
        </p:nvPicPr>
        <p:blipFill rotWithShape="1">
          <a:blip r:embed="rId3">
            <a:alphaModFix amt="84000"/>
          </a:blip>
          <a:srcRect t="16036" b="7693"/>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640449D5-DE6C-45AB-811E-29321C59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18457" y="1418454"/>
            <a:ext cx="6858002" cy="4021087"/>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9C7C5E6-A37C-0E42-B9E1-D151F9D8D617}"/>
              </a:ext>
            </a:extLst>
          </p:cNvPr>
          <p:cNvSpPr>
            <a:spLocks noGrp="1"/>
          </p:cNvSpPr>
          <p:nvPr>
            <p:ph type="title"/>
          </p:nvPr>
        </p:nvSpPr>
        <p:spPr>
          <a:xfrm>
            <a:off x="4916384" y="-754088"/>
            <a:ext cx="8003969" cy="4183085"/>
          </a:xfrm>
        </p:spPr>
        <p:txBody>
          <a:bodyPr vert="horz" lIns="91440" tIns="45720" rIns="91440" bIns="45720" rtlCol="0" anchor="b">
            <a:normAutofit/>
          </a:bodyPr>
          <a:lstStyle/>
          <a:p>
            <a:pPr>
              <a:defRPr/>
            </a:pPr>
            <a:r>
              <a:rPr lang="en-US" sz="5400" i="1" kern="1200" dirty="0">
                <a:solidFill>
                  <a:srgbClr val="000000"/>
                </a:solidFill>
                <a:highlight>
                  <a:srgbClr val="FFFF00"/>
                </a:highlight>
                <a:latin typeface="+mj-lt"/>
                <a:ea typeface="+mj-ea"/>
                <a:cs typeface="+mj-cs"/>
              </a:rPr>
              <a:t>SOCIAL IMPACTS - PROJECTS</a:t>
            </a:r>
            <a:br>
              <a:rPr lang="en-US" sz="5400" i="1" kern="1200" dirty="0">
                <a:solidFill>
                  <a:srgbClr val="000000"/>
                </a:solidFill>
                <a:highlight>
                  <a:srgbClr val="FFFF00"/>
                </a:highlight>
                <a:latin typeface="+mj-lt"/>
                <a:ea typeface="+mj-ea"/>
                <a:cs typeface="+mj-cs"/>
              </a:rPr>
            </a:br>
            <a:r>
              <a:rPr lang="en-US" sz="5400" i="1" kern="1200" dirty="0">
                <a:solidFill>
                  <a:srgbClr val="000000"/>
                </a:solidFill>
                <a:highlight>
                  <a:srgbClr val="FFFF00"/>
                </a:highlight>
                <a:latin typeface="+mj-lt"/>
                <a:ea typeface="+mj-ea"/>
                <a:cs typeface="+mj-cs"/>
              </a:rPr>
              <a:t>RELEVANCE</a:t>
            </a:r>
          </a:p>
        </p:txBody>
      </p:sp>
      <p:grpSp>
        <p:nvGrpSpPr>
          <p:cNvPr id="21" name="Group 20">
            <a:extLst>
              <a:ext uri="{FF2B5EF4-FFF2-40B4-BE49-F238E27FC236}">
                <a16:creationId xmlns:a16="http://schemas.microsoft.com/office/drawing/2014/main" id="{222480C3-21A7-43F5-9070-D4ACB7435A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ED0EC083-0A53-4954-B40D-58DE716AAD5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0E0B7F4D-C85E-48A0-96DF-660635DF22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D81EDB-4C09-4811-9DC9-0E1902402C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7ED912B6-9DD8-4B07-B08A-82FE15F36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D0C5-859D-9445-9DFF-8BCA8CCDA8C3}"/>
              </a:ext>
            </a:extLst>
          </p:cNvPr>
          <p:cNvSpPr>
            <a:spLocks noGrp="1"/>
          </p:cNvSpPr>
          <p:nvPr>
            <p:ph type="title"/>
          </p:nvPr>
        </p:nvSpPr>
        <p:spPr>
          <a:xfrm>
            <a:off x="471054" y="186996"/>
            <a:ext cx="10929258" cy="1577975"/>
          </a:xfrm>
        </p:spPr>
        <p:txBody>
          <a:bodyPr/>
          <a:lstStyle/>
          <a:p>
            <a:pPr>
              <a:defRPr/>
            </a:pPr>
            <a:r>
              <a:rPr lang="en-US" sz="3200" dirty="0"/>
              <a:t>SOCIAL IMPACTS-PROJECTS</a:t>
            </a:r>
            <a:br>
              <a:rPr lang="en-US" sz="3200" dirty="0"/>
            </a:br>
            <a:r>
              <a:rPr lang="en-US" sz="3200" dirty="0"/>
              <a:t>RELEVANCE</a:t>
            </a:r>
          </a:p>
        </p:txBody>
      </p:sp>
      <p:sp>
        <p:nvSpPr>
          <p:cNvPr id="3" name="Content Placeholder 2">
            <a:extLst>
              <a:ext uri="{FF2B5EF4-FFF2-40B4-BE49-F238E27FC236}">
                <a16:creationId xmlns:a16="http://schemas.microsoft.com/office/drawing/2014/main" id="{C9D7B96D-03DE-2346-A3E2-8CAC4A1382BC}"/>
              </a:ext>
            </a:extLst>
          </p:cNvPr>
          <p:cNvSpPr>
            <a:spLocks noGrp="1"/>
          </p:cNvSpPr>
          <p:nvPr>
            <p:ph idx="1"/>
          </p:nvPr>
        </p:nvSpPr>
        <p:spPr>
          <a:xfrm>
            <a:off x="471055" y="2363190"/>
            <a:ext cx="11475522" cy="4089998"/>
          </a:xfrm>
        </p:spPr>
        <p:txBody>
          <a:bodyPr>
            <a:normAutofit fontScale="92500" lnSpcReduction="10000"/>
          </a:bodyPr>
          <a:lstStyle/>
          <a:p>
            <a:pPr marL="0" indent="0" algn="ctr">
              <a:buNone/>
              <a:defRPr/>
            </a:pPr>
            <a:r>
              <a:rPr lang="en-US" sz="2000" dirty="0"/>
              <a:t> </a:t>
            </a:r>
            <a:r>
              <a:rPr lang="en-US" sz="5400" b="1" dirty="0"/>
              <a:t>NUMBER OF PROJECTS</a:t>
            </a:r>
            <a:r>
              <a:rPr lang="en-US" sz="7200" b="1" dirty="0"/>
              <a:t>	</a:t>
            </a:r>
          </a:p>
          <a:p>
            <a:pPr marL="0" indent="0" algn="ctr">
              <a:buNone/>
              <a:defRPr/>
            </a:pPr>
            <a:r>
              <a:rPr lang="en-US" sz="16600" b="1" u="sng" dirty="0">
                <a:highlight>
                  <a:srgbClr val="FFFF00"/>
                </a:highlight>
              </a:rPr>
              <a:t>661,504</a:t>
            </a:r>
            <a:endParaRPr lang="en-US" sz="9600" b="1" u="sng" dirty="0">
              <a:highlight>
                <a:srgbClr val="FFFF00"/>
              </a:highlight>
            </a:endParaRPr>
          </a:p>
          <a:p>
            <a:pPr algn="ctr">
              <a:buFont typeface="Arial" charset="0"/>
              <a:buChar char="•"/>
              <a:defRPr/>
            </a:pPr>
            <a:endParaRPr lang="en-US" sz="6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BDFB-30BB-5D4D-ACF9-39397E4F625E}"/>
              </a:ext>
            </a:extLst>
          </p:cNvPr>
          <p:cNvSpPr>
            <a:spLocks noGrp="1"/>
          </p:cNvSpPr>
          <p:nvPr>
            <p:ph type="title"/>
          </p:nvPr>
        </p:nvSpPr>
        <p:spPr>
          <a:xfrm>
            <a:off x="779465" y="0"/>
            <a:ext cx="9493249" cy="1577975"/>
          </a:xfrm>
        </p:spPr>
        <p:txBody>
          <a:bodyPr/>
          <a:lstStyle/>
          <a:p>
            <a:pPr>
              <a:defRPr/>
            </a:pPr>
            <a:r>
              <a:rPr lang="en-US" sz="3200" dirty="0"/>
              <a:t>SOCIAL IMPACTS-PROJECTS</a:t>
            </a:r>
            <a:br>
              <a:rPr lang="en-US" sz="3200" dirty="0"/>
            </a:br>
            <a:r>
              <a:rPr lang="en-US" sz="3200" dirty="0"/>
              <a:t>RELEVANCE</a:t>
            </a:r>
          </a:p>
        </p:txBody>
      </p:sp>
      <p:sp>
        <p:nvSpPr>
          <p:cNvPr id="40963" name="Content Placeholder 2">
            <a:extLst>
              <a:ext uri="{FF2B5EF4-FFF2-40B4-BE49-F238E27FC236}">
                <a16:creationId xmlns:a16="http://schemas.microsoft.com/office/drawing/2014/main" id="{545387CD-81E5-FF46-9CA0-04E88501070A}"/>
              </a:ext>
            </a:extLst>
          </p:cNvPr>
          <p:cNvSpPr>
            <a:spLocks noGrp="1"/>
          </p:cNvSpPr>
          <p:nvPr>
            <p:ph idx="1"/>
          </p:nvPr>
        </p:nvSpPr>
        <p:spPr>
          <a:xfrm>
            <a:off x="1981201" y="1600200"/>
            <a:ext cx="8291513" cy="4852988"/>
          </a:xfrm>
        </p:spPr>
        <p:txBody>
          <a:bodyPr>
            <a:normAutofit fontScale="92500"/>
          </a:bodyPr>
          <a:lstStyle/>
          <a:p>
            <a:pPr marL="0" indent="0" algn="ctr">
              <a:buNone/>
            </a:pPr>
            <a:r>
              <a:rPr lang="en-US" altLang="en-NG" dirty="0"/>
              <a:t> </a:t>
            </a:r>
            <a:r>
              <a:rPr lang="en-US" altLang="en-NG" sz="4400" b="1" dirty="0"/>
              <a:t>NUMBER OF BENEFICIARIES</a:t>
            </a:r>
            <a:r>
              <a:rPr lang="en-US" altLang="en-NG" sz="6000" b="1" dirty="0"/>
              <a:t>	</a:t>
            </a:r>
          </a:p>
          <a:p>
            <a:pPr marL="0" indent="0" algn="ctr">
              <a:buNone/>
            </a:pPr>
            <a:r>
              <a:rPr lang="en-US" altLang="en-NG" sz="11400" b="1" u="sng" dirty="0">
                <a:highlight>
                  <a:srgbClr val="FFFF00"/>
                </a:highlight>
              </a:rPr>
              <a:t>139,984,345</a:t>
            </a:r>
            <a:endParaRPr lang="en-US" altLang="en-NG" sz="6400" u="sng" dirty="0">
              <a:highlight>
                <a:srgbClr val="FFFF00"/>
              </a:high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3DE93-350B-D547-9DD6-77C038712529}"/>
              </a:ext>
            </a:extLst>
          </p:cNvPr>
          <p:cNvSpPr>
            <a:spLocks noGrp="1"/>
          </p:cNvSpPr>
          <p:nvPr>
            <p:ph type="title"/>
          </p:nvPr>
        </p:nvSpPr>
        <p:spPr>
          <a:xfrm>
            <a:off x="296884" y="365126"/>
            <a:ext cx="10415566" cy="953036"/>
          </a:xfrm>
        </p:spPr>
        <p:txBody>
          <a:bodyPr>
            <a:normAutofit fontScale="90000"/>
          </a:bodyPr>
          <a:lstStyle/>
          <a:p>
            <a:pPr>
              <a:defRPr/>
            </a:pPr>
            <a:r>
              <a:rPr lang="en-US" sz="3200" dirty="0"/>
              <a:t>SOCIAL IMPACTS-PROJECTS</a:t>
            </a:r>
            <a:br>
              <a:rPr lang="en-US" sz="3200" dirty="0"/>
            </a:br>
            <a:r>
              <a:rPr lang="en-US" sz="3200" dirty="0"/>
              <a:t>RELEVANCE</a:t>
            </a:r>
          </a:p>
        </p:txBody>
      </p:sp>
      <p:sp>
        <p:nvSpPr>
          <p:cNvPr id="3" name="Content Placeholder 2">
            <a:extLst>
              <a:ext uri="{FF2B5EF4-FFF2-40B4-BE49-F238E27FC236}">
                <a16:creationId xmlns:a16="http://schemas.microsoft.com/office/drawing/2014/main" id="{CB0E0AEB-0DE6-B345-A9CA-7E152A19FB7C}"/>
              </a:ext>
            </a:extLst>
          </p:cNvPr>
          <p:cNvSpPr>
            <a:spLocks noGrp="1"/>
          </p:cNvSpPr>
          <p:nvPr>
            <p:ph idx="1"/>
          </p:nvPr>
        </p:nvSpPr>
        <p:spPr>
          <a:xfrm>
            <a:off x="585375" y="2064388"/>
            <a:ext cx="8289925" cy="3980152"/>
          </a:xfrm>
        </p:spPr>
        <p:txBody>
          <a:bodyPr>
            <a:normAutofit/>
          </a:bodyPr>
          <a:lstStyle/>
          <a:p>
            <a:pPr marL="0" indent="0" algn="ctr">
              <a:buNone/>
              <a:defRPr/>
            </a:pPr>
            <a:endParaRPr lang="en-US" sz="2800" b="1" dirty="0"/>
          </a:p>
          <a:p>
            <a:pPr algn="ctr">
              <a:buFont typeface="Arial" charset="0"/>
              <a:buChar char="•"/>
              <a:defRPr/>
            </a:pPr>
            <a:endParaRPr lang="en-US" b="1" dirty="0"/>
          </a:p>
          <a:p>
            <a:pPr algn="ctr">
              <a:buFont typeface="Arial" charset="0"/>
              <a:buChar char="•"/>
              <a:defRPr/>
            </a:pPr>
            <a:endParaRPr lang="en-US" b="1" dirty="0"/>
          </a:p>
          <a:p>
            <a:pPr marL="0" indent="0" algn="ctr">
              <a:buNone/>
              <a:defRPr/>
            </a:pPr>
            <a:r>
              <a:rPr lang="en-US" sz="2000" b="1" dirty="0"/>
              <a:t>	</a:t>
            </a:r>
          </a:p>
        </p:txBody>
      </p:sp>
      <p:graphicFrame>
        <p:nvGraphicFramePr>
          <p:cNvPr id="4" name="Table 4">
            <a:extLst>
              <a:ext uri="{FF2B5EF4-FFF2-40B4-BE49-F238E27FC236}">
                <a16:creationId xmlns:a16="http://schemas.microsoft.com/office/drawing/2014/main" id="{34883E47-AC0E-6D4D-9D31-5740CB93517C}"/>
              </a:ext>
            </a:extLst>
          </p:cNvPr>
          <p:cNvGraphicFramePr>
            <a:graphicFrameLocks noGrp="1"/>
          </p:cNvGraphicFramePr>
          <p:nvPr>
            <p:extLst>
              <p:ext uri="{D42A27DB-BD31-4B8C-83A1-F6EECF244321}">
                <p14:modId xmlns:p14="http://schemas.microsoft.com/office/powerpoint/2010/main" val="1668802984"/>
              </p:ext>
            </p:extLst>
          </p:nvPr>
        </p:nvGraphicFramePr>
        <p:xfrm>
          <a:off x="296884" y="1318162"/>
          <a:ext cx="11732820" cy="5364480"/>
        </p:xfrm>
        <a:graphic>
          <a:graphicData uri="http://schemas.openxmlformats.org/drawingml/2006/table">
            <a:tbl>
              <a:tblPr firstRow="1" bandRow="1">
                <a:tableStyleId>{5C22544A-7EE6-4342-B048-85BDC9FD1C3A}</a:tableStyleId>
              </a:tblPr>
              <a:tblGrid>
                <a:gridCol w="5866410">
                  <a:extLst>
                    <a:ext uri="{9D8B030D-6E8A-4147-A177-3AD203B41FA5}">
                      <a16:colId xmlns:a16="http://schemas.microsoft.com/office/drawing/2014/main" val="2642145848"/>
                    </a:ext>
                  </a:extLst>
                </a:gridCol>
                <a:gridCol w="5866410">
                  <a:extLst>
                    <a:ext uri="{9D8B030D-6E8A-4147-A177-3AD203B41FA5}">
                      <a16:colId xmlns:a16="http://schemas.microsoft.com/office/drawing/2014/main" val="2577715074"/>
                    </a:ext>
                  </a:extLst>
                </a:gridCol>
              </a:tblGrid>
              <a:tr h="139319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u="sng" dirty="0"/>
                        <a:t>BREAKDOWN OF BENEFICIARIES</a:t>
                      </a:r>
                    </a:p>
                    <a:p>
                      <a:endParaRPr lang="en-NG" sz="4400" dirty="0"/>
                    </a:p>
                  </a:txBody>
                  <a:tcPr/>
                </a:tc>
                <a:tc hMerge="1">
                  <a:txBody>
                    <a:bodyPr/>
                    <a:lstStyle/>
                    <a:p>
                      <a:endParaRPr lang="en-NG" dirty="0"/>
                    </a:p>
                  </a:txBody>
                  <a:tcPr/>
                </a:tc>
                <a:extLst>
                  <a:ext uri="{0D108BD9-81ED-4DB2-BD59-A6C34878D82A}">
                    <a16:rowId xmlns:a16="http://schemas.microsoft.com/office/drawing/2014/main" val="1249809914"/>
                  </a:ext>
                </a:extLst>
              </a:tr>
              <a:tr h="1260507">
                <a:tc>
                  <a:txBody>
                    <a:bodyPr/>
                    <a:lstStyle/>
                    <a:p>
                      <a:r>
                        <a:rPr lang="en-US" sz="4000" b="1" dirty="0"/>
                        <a:t>SOCIAL</a:t>
                      </a:r>
                      <a:endParaRPr lang="en-NG"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t>136,678,154</a:t>
                      </a:r>
                    </a:p>
                    <a:p>
                      <a:endParaRPr lang="en-NG" sz="4000" dirty="0"/>
                    </a:p>
                  </a:txBody>
                  <a:tcPr/>
                </a:tc>
                <a:extLst>
                  <a:ext uri="{0D108BD9-81ED-4DB2-BD59-A6C34878D82A}">
                    <a16:rowId xmlns:a16="http://schemas.microsoft.com/office/drawing/2014/main" val="693638946"/>
                  </a:ext>
                </a:extLst>
              </a:tr>
              <a:tr h="1260507">
                <a:tc>
                  <a:txBody>
                    <a:bodyPr/>
                    <a:lstStyle/>
                    <a:p>
                      <a:r>
                        <a:rPr lang="en-US" sz="4000" b="1" dirty="0"/>
                        <a:t>HEALTH</a:t>
                      </a:r>
                      <a:endParaRPr lang="en-NG"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t>1,823,313</a:t>
                      </a:r>
                    </a:p>
                    <a:p>
                      <a:endParaRPr lang="en-NG" sz="4000" dirty="0"/>
                    </a:p>
                  </a:txBody>
                  <a:tcPr/>
                </a:tc>
                <a:extLst>
                  <a:ext uri="{0D108BD9-81ED-4DB2-BD59-A6C34878D82A}">
                    <a16:rowId xmlns:a16="http://schemas.microsoft.com/office/drawing/2014/main" val="2923241577"/>
                  </a:ext>
                </a:extLst>
              </a:tr>
              <a:tr h="1260507">
                <a:tc>
                  <a:txBody>
                    <a:bodyPr/>
                    <a:lstStyle/>
                    <a:p>
                      <a:r>
                        <a:rPr lang="en-US" sz="4000" b="1" dirty="0"/>
                        <a:t>EDUCATION</a:t>
                      </a:r>
                      <a:endParaRPr lang="en-NG"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t>388,711</a:t>
                      </a:r>
                    </a:p>
                    <a:p>
                      <a:endParaRPr lang="en-NG" sz="4000" dirty="0"/>
                    </a:p>
                  </a:txBody>
                  <a:tcPr/>
                </a:tc>
                <a:extLst>
                  <a:ext uri="{0D108BD9-81ED-4DB2-BD59-A6C34878D82A}">
                    <a16:rowId xmlns:a16="http://schemas.microsoft.com/office/drawing/2014/main" val="1441887735"/>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3DE93-350B-D547-9DD6-77C038712529}"/>
              </a:ext>
            </a:extLst>
          </p:cNvPr>
          <p:cNvSpPr>
            <a:spLocks noGrp="1"/>
          </p:cNvSpPr>
          <p:nvPr>
            <p:ph type="title"/>
          </p:nvPr>
        </p:nvSpPr>
        <p:spPr>
          <a:xfrm>
            <a:off x="144142" y="571237"/>
            <a:ext cx="11903716" cy="484446"/>
          </a:xfrm>
        </p:spPr>
        <p:txBody>
          <a:bodyPr>
            <a:normAutofit fontScale="90000"/>
          </a:bodyPr>
          <a:lstStyle/>
          <a:p>
            <a:pPr>
              <a:defRPr/>
            </a:pPr>
            <a:r>
              <a:rPr lang="en-US" sz="3200" dirty="0"/>
              <a:t>SOCIAL IMPACTS-PROJECTS</a:t>
            </a:r>
            <a:br>
              <a:rPr lang="en-US" sz="3200" dirty="0"/>
            </a:br>
            <a:r>
              <a:rPr lang="en-US" sz="3200" dirty="0"/>
              <a:t>RELEVANCE</a:t>
            </a:r>
          </a:p>
        </p:txBody>
      </p:sp>
      <p:sp>
        <p:nvSpPr>
          <p:cNvPr id="3" name="Content Placeholder 2">
            <a:extLst>
              <a:ext uri="{FF2B5EF4-FFF2-40B4-BE49-F238E27FC236}">
                <a16:creationId xmlns:a16="http://schemas.microsoft.com/office/drawing/2014/main" id="{CB0E0AEB-0DE6-B345-A9CA-7E152A19FB7C}"/>
              </a:ext>
            </a:extLst>
          </p:cNvPr>
          <p:cNvSpPr>
            <a:spLocks noGrp="1"/>
          </p:cNvSpPr>
          <p:nvPr>
            <p:ph idx="1"/>
          </p:nvPr>
        </p:nvSpPr>
        <p:spPr>
          <a:xfrm>
            <a:off x="585375" y="2064388"/>
            <a:ext cx="8289925" cy="3980152"/>
          </a:xfrm>
        </p:spPr>
        <p:txBody>
          <a:bodyPr>
            <a:normAutofit/>
          </a:bodyPr>
          <a:lstStyle/>
          <a:p>
            <a:pPr marL="0" indent="0" algn="ctr">
              <a:buNone/>
              <a:defRPr/>
            </a:pPr>
            <a:endParaRPr lang="en-US" sz="2800" b="1" dirty="0"/>
          </a:p>
          <a:p>
            <a:pPr algn="ctr">
              <a:buFont typeface="Arial" charset="0"/>
              <a:buChar char="•"/>
              <a:defRPr/>
            </a:pPr>
            <a:endParaRPr lang="en-US" b="1" dirty="0"/>
          </a:p>
          <a:p>
            <a:pPr algn="ctr">
              <a:buFont typeface="Arial" charset="0"/>
              <a:buChar char="•"/>
              <a:defRPr/>
            </a:pPr>
            <a:endParaRPr lang="en-US" b="1" dirty="0"/>
          </a:p>
          <a:p>
            <a:pPr marL="0" indent="0" algn="ctr">
              <a:buNone/>
              <a:defRPr/>
            </a:pPr>
            <a:r>
              <a:rPr lang="en-US" sz="2000" b="1" dirty="0"/>
              <a:t>	</a:t>
            </a:r>
          </a:p>
        </p:txBody>
      </p:sp>
      <p:graphicFrame>
        <p:nvGraphicFramePr>
          <p:cNvPr id="4" name="Table 4">
            <a:extLst>
              <a:ext uri="{FF2B5EF4-FFF2-40B4-BE49-F238E27FC236}">
                <a16:creationId xmlns:a16="http://schemas.microsoft.com/office/drawing/2014/main" id="{34883E47-AC0E-6D4D-9D31-5740CB93517C}"/>
              </a:ext>
            </a:extLst>
          </p:cNvPr>
          <p:cNvGraphicFramePr>
            <a:graphicFrameLocks noGrp="1"/>
          </p:cNvGraphicFramePr>
          <p:nvPr>
            <p:extLst>
              <p:ext uri="{D42A27DB-BD31-4B8C-83A1-F6EECF244321}">
                <p14:modId xmlns:p14="http://schemas.microsoft.com/office/powerpoint/2010/main" val="465880508"/>
              </p:ext>
            </p:extLst>
          </p:nvPr>
        </p:nvGraphicFramePr>
        <p:xfrm>
          <a:off x="217714" y="1097445"/>
          <a:ext cx="11756572" cy="5547360"/>
        </p:xfrm>
        <a:graphic>
          <a:graphicData uri="http://schemas.openxmlformats.org/drawingml/2006/table">
            <a:tbl>
              <a:tblPr firstRow="1" bandRow="1">
                <a:tableStyleId>{5C22544A-7EE6-4342-B048-85BDC9FD1C3A}</a:tableStyleId>
              </a:tblPr>
              <a:tblGrid>
                <a:gridCol w="5878286">
                  <a:extLst>
                    <a:ext uri="{9D8B030D-6E8A-4147-A177-3AD203B41FA5}">
                      <a16:colId xmlns:a16="http://schemas.microsoft.com/office/drawing/2014/main" val="2642145848"/>
                    </a:ext>
                  </a:extLst>
                </a:gridCol>
                <a:gridCol w="5878286">
                  <a:extLst>
                    <a:ext uri="{9D8B030D-6E8A-4147-A177-3AD203B41FA5}">
                      <a16:colId xmlns:a16="http://schemas.microsoft.com/office/drawing/2014/main" val="2577715074"/>
                    </a:ext>
                  </a:extLst>
                </a:gridCol>
              </a:tblGrid>
              <a:tr h="116120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a:t>BREAKDOWN OF BENEFICIARIES</a:t>
                      </a:r>
                    </a:p>
                    <a:p>
                      <a:endParaRPr lang="en-NG" sz="3600" dirty="0"/>
                    </a:p>
                  </a:txBody>
                  <a:tcPr/>
                </a:tc>
                <a:tc hMerge="1">
                  <a:txBody>
                    <a:bodyPr/>
                    <a:lstStyle/>
                    <a:p>
                      <a:endParaRPr lang="en-NG" dirty="0"/>
                    </a:p>
                  </a:txBody>
                  <a:tcPr/>
                </a:tc>
                <a:extLst>
                  <a:ext uri="{0D108BD9-81ED-4DB2-BD59-A6C34878D82A}">
                    <a16:rowId xmlns:a16="http://schemas.microsoft.com/office/drawing/2014/main" val="1249809914"/>
                  </a:ext>
                </a:extLst>
              </a:tr>
              <a:tr h="1042109">
                <a:tc>
                  <a:txBody>
                    <a:bodyPr/>
                    <a:lstStyle/>
                    <a:p>
                      <a:r>
                        <a:rPr lang="en-US" sz="3200" b="1" dirty="0"/>
                        <a:t>MEDIA</a:t>
                      </a:r>
                      <a:endParaRPr lang="en-NG" sz="3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110,391</a:t>
                      </a:r>
                    </a:p>
                    <a:p>
                      <a:endParaRPr lang="en-NG" sz="3200" dirty="0"/>
                    </a:p>
                  </a:txBody>
                  <a:tcPr/>
                </a:tc>
                <a:extLst>
                  <a:ext uri="{0D108BD9-81ED-4DB2-BD59-A6C34878D82A}">
                    <a16:rowId xmlns:a16="http://schemas.microsoft.com/office/drawing/2014/main" val="484448908"/>
                  </a:ext>
                </a:extLst>
              </a:tr>
              <a:tr h="1042109">
                <a:tc>
                  <a:txBody>
                    <a:bodyPr/>
                    <a:lstStyle/>
                    <a:p>
                      <a:r>
                        <a:rPr lang="en-US" sz="3200" b="1" dirty="0"/>
                        <a:t>BUSINESS</a:t>
                      </a:r>
                      <a:endParaRPr lang="en-NG" sz="3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138,748</a:t>
                      </a:r>
                    </a:p>
                    <a:p>
                      <a:endParaRPr lang="en-NG" sz="3200" dirty="0"/>
                    </a:p>
                  </a:txBody>
                  <a:tcPr/>
                </a:tc>
                <a:extLst>
                  <a:ext uri="{0D108BD9-81ED-4DB2-BD59-A6C34878D82A}">
                    <a16:rowId xmlns:a16="http://schemas.microsoft.com/office/drawing/2014/main" val="4054673245"/>
                  </a:ext>
                </a:extLst>
              </a:tr>
              <a:tr h="1042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ARTS AND CULTURE</a:t>
                      </a:r>
                      <a:endParaRPr lang="en-NG" sz="3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709,344</a:t>
                      </a:r>
                    </a:p>
                    <a:p>
                      <a:endParaRPr lang="en-NG" sz="3200" dirty="0"/>
                    </a:p>
                  </a:txBody>
                  <a:tcPr/>
                </a:tc>
                <a:extLst>
                  <a:ext uri="{0D108BD9-81ED-4DB2-BD59-A6C34878D82A}">
                    <a16:rowId xmlns:a16="http://schemas.microsoft.com/office/drawing/2014/main" val="2883516127"/>
                  </a:ext>
                </a:extLst>
              </a:tr>
              <a:tr h="565717">
                <a:tc>
                  <a:txBody>
                    <a:bodyPr/>
                    <a:lstStyle/>
                    <a:p>
                      <a:r>
                        <a:rPr lang="en-US" sz="3200" b="1" dirty="0"/>
                        <a:t>GOVERNMENT</a:t>
                      </a:r>
                      <a:endParaRPr lang="en-NG" sz="3200" dirty="0"/>
                    </a:p>
                  </a:txBody>
                  <a:tcPr/>
                </a:tc>
                <a:tc>
                  <a:txBody>
                    <a:bodyPr/>
                    <a:lstStyle/>
                    <a:p>
                      <a:r>
                        <a:rPr lang="en-US" sz="3200" b="1" dirty="0"/>
                        <a:t>40,721</a:t>
                      </a:r>
                      <a:endParaRPr lang="en-NG" sz="3200" dirty="0"/>
                    </a:p>
                  </a:txBody>
                  <a:tcPr/>
                </a:tc>
                <a:extLst>
                  <a:ext uri="{0D108BD9-81ED-4DB2-BD59-A6C34878D82A}">
                    <a16:rowId xmlns:a16="http://schemas.microsoft.com/office/drawing/2014/main" val="2349451925"/>
                  </a:ext>
                </a:extLst>
              </a:tr>
              <a:tr h="565717">
                <a:tc>
                  <a:txBody>
                    <a:bodyPr/>
                    <a:lstStyle/>
                    <a:p>
                      <a:r>
                        <a:rPr lang="en-US" sz="3200" b="1" dirty="0"/>
                        <a:t>SPORTS</a:t>
                      </a:r>
                      <a:endParaRPr lang="en-NG" sz="3200" dirty="0"/>
                    </a:p>
                  </a:txBody>
                  <a:tcPr/>
                </a:tc>
                <a:tc>
                  <a:txBody>
                    <a:bodyPr/>
                    <a:lstStyle/>
                    <a:p>
                      <a:r>
                        <a:rPr lang="en-US" sz="3200" b="1" dirty="0"/>
                        <a:t>94,963</a:t>
                      </a:r>
                      <a:endParaRPr lang="en-NG" sz="3200" dirty="0"/>
                    </a:p>
                  </a:txBody>
                  <a:tcPr/>
                </a:tc>
                <a:extLst>
                  <a:ext uri="{0D108BD9-81ED-4DB2-BD59-A6C34878D82A}">
                    <a16:rowId xmlns:a16="http://schemas.microsoft.com/office/drawing/2014/main" val="527423304"/>
                  </a:ext>
                </a:extLst>
              </a:tr>
            </a:tbl>
          </a:graphicData>
        </a:graphic>
      </p:graphicFrame>
    </p:spTree>
    <p:extLst>
      <p:ext uri="{BB962C8B-B14F-4D97-AF65-F5344CB8AC3E}">
        <p14:creationId xmlns:p14="http://schemas.microsoft.com/office/powerpoint/2010/main" val="3564182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0754-9FEE-6744-9753-B9713C53DAB8}"/>
              </a:ext>
            </a:extLst>
          </p:cNvPr>
          <p:cNvSpPr>
            <a:spLocks noGrp="1"/>
          </p:cNvSpPr>
          <p:nvPr>
            <p:ph type="title"/>
          </p:nvPr>
        </p:nvSpPr>
        <p:spPr>
          <a:xfrm>
            <a:off x="744187" y="0"/>
            <a:ext cx="9493249" cy="1577975"/>
          </a:xfrm>
        </p:spPr>
        <p:txBody>
          <a:bodyPr/>
          <a:lstStyle/>
          <a:p>
            <a:pPr>
              <a:defRPr/>
            </a:pPr>
            <a:r>
              <a:rPr lang="en-US" sz="6000" dirty="0"/>
              <a:t>FINANCE</a:t>
            </a:r>
            <a:endParaRPr lang="en-US" dirty="0"/>
          </a:p>
        </p:txBody>
      </p:sp>
      <p:sp>
        <p:nvSpPr>
          <p:cNvPr id="43011" name="Content Placeholder 2">
            <a:extLst>
              <a:ext uri="{FF2B5EF4-FFF2-40B4-BE49-F238E27FC236}">
                <a16:creationId xmlns:a16="http://schemas.microsoft.com/office/drawing/2014/main" id="{C4842ABD-33E4-4440-A285-CD8BA8C99B80}"/>
              </a:ext>
            </a:extLst>
          </p:cNvPr>
          <p:cNvSpPr>
            <a:spLocks noGrp="1"/>
          </p:cNvSpPr>
          <p:nvPr>
            <p:ph idx="1"/>
          </p:nvPr>
        </p:nvSpPr>
        <p:spPr>
          <a:xfrm>
            <a:off x="166254" y="2256312"/>
            <a:ext cx="11424063" cy="4094017"/>
          </a:xfrm>
        </p:spPr>
        <p:txBody>
          <a:bodyPr>
            <a:normAutofit fontScale="92500"/>
          </a:bodyPr>
          <a:lstStyle/>
          <a:p>
            <a:pPr marL="0" indent="0">
              <a:buNone/>
            </a:pPr>
            <a:r>
              <a:rPr lang="en-US" altLang="en-NG" sz="4400" b="1" dirty="0"/>
              <a:t>	</a:t>
            </a:r>
            <a:r>
              <a:rPr lang="en-US" altLang="en-NG" sz="5400" b="1" dirty="0"/>
              <a:t>TOTAL SPENT: 2018-to-date </a:t>
            </a:r>
          </a:p>
          <a:p>
            <a:pPr marL="0" indent="0">
              <a:buNone/>
            </a:pPr>
            <a:r>
              <a:rPr lang="en-US" altLang="en-NG" sz="8000" b="1" dirty="0"/>
              <a:t>	</a:t>
            </a:r>
          </a:p>
          <a:p>
            <a:pPr marL="0" indent="0">
              <a:buNone/>
            </a:pPr>
            <a:r>
              <a:rPr lang="en-US" altLang="en-NG" sz="8000" b="1" dirty="0"/>
              <a:t>		</a:t>
            </a:r>
            <a:r>
              <a:rPr lang="en-US" altLang="en-NG" sz="8000" b="1" u="sng" dirty="0">
                <a:highlight>
                  <a:srgbClr val="FFFF00"/>
                </a:highlight>
              </a:rPr>
              <a:t>N22,173,225,708.26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8297-E520-2B4E-B8D2-E0C0BA0758DA}"/>
              </a:ext>
            </a:extLst>
          </p:cNvPr>
          <p:cNvSpPr>
            <a:spLocks noGrp="1"/>
          </p:cNvSpPr>
          <p:nvPr>
            <p:ph type="title"/>
          </p:nvPr>
        </p:nvSpPr>
        <p:spPr>
          <a:xfrm>
            <a:off x="387928" y="-788988"/>
            <a:ext cx="9493249" cy="1577975"/>
          </a:xfrm>
        </p:spPr>
        <p:txBody>
          <a:bodyPr/>
          <a:lstStyle/>
          <a:p>
            <a:pPr>
              <a:defRPr/>
            </a:pPr>
            <a:r>
              <a:rPr lang="en-US" sz="3600" dirty="0"/>
              <a:t>BREAKDOWN ON TOTAL SPENT</a:t>
            </a:r>
          </a:p>
        </p:txBody>
      </p:sp>
      <p:sp>
        <p:nvSpPr>
          <p:cNvPr id="44035" name="Content Placeholder 2">
            <a:extLst>
              <a:ext uri="{FF2B5EF4-FFF2-40B4-BE49-F238E27FC236}">
                <a16:creationId xmlns:a16="http://schemas.microsoft.com/office/drawing/2014/main" id="{8FA1ED76-D7DC-DD4B-8B6F-52110E6491B9}"/>
              </a:ext>
            </a:extLst>
          </p:cNvPr>
          <p:cNvSpPr>
            <a:spLocks noGrp="1"/>
          </p:cNvSpPr>
          <p:nvPr>
            <p:ph idx="1"/>
          </p:nvPr>
        </p:nvSpPr>
        <p:spPr>
          <a:xfrm>
            <a:off x="1992314" y="1484313"/>
            <a:ext cx="8218487" cy="4641850"/>
          </a:xfrm>
        </p:spPr>
        <p:txBody>
          <a:bodyPr/>
          <a:lstStyle/>
          <a:p>
            <a:pPr marL="0" indent="0">
              <a:buNone/>
            </a:pPr>
            <a:r>
              <a:rPr lang="en-US" altLang="en-NG" sz="4400" b="1"/>
              <a:t>			</a:t>
            </a:r>
          </a:p>
        </p:txBody>
      </p:sp>
      <p:graphicFrame>
        <p:nvGraphicFramePr>
          <p:cNvPr id="4" name="Table 3">
            <a:extLst>
              <a:ext uri="{FF2B5EF4-FFF2-40B4-BE49-F238E27FC236}">
                <a16:creationId xmlns:a16="http://schemas.microsoft.com/office/drawing/2014/main" id="{7E05CA5A-8C9A-E742-8E0A-48734C71132E}"/>
              </a:ext>
            </a:extLst>
          </p:cNvPr>
          <p:cNvGraphicFramePr>
            <a:graphicFrameLocks noGrp="1"/>
          </p:cNvGraphicFramePr>
          <p:nvPr>
            <p:extLst>
              <p:ext uri="{D42A27DB-BD31-4B8C-83A1-F6EECF244321}">
                <p14:modId xmlns:p14="http://schemas.microsoft.com/office/powerpoint/2010/main" val="1587618161"/>
              </p:ext>
            </p:extLst>
          </p:nvPr>
        </p:nvGraphicFramePr>
        <p:xfrm>
          <a:off x="193963" y="1020512"/>
          <a:ext cx="11870216" cy="5527772"/>
        </p:xfrm>
        <a:graphic>
          <a:graphicData uri="http://schemas.openxmlformats.org/drawingml/2006/table">
            <a:tbl>
              <a:tblPr firstRow="1" bandRow="1">
                <a:tableStyleId>{8799B23B-EC83-4686-B30A-512413B5E67A}</a:tableStyleId>
              </a:tblPr>
              <a:tblGrid>
                <a:gridCol w="1811818">
                  <a:extLst>
                    <a:ext uri="{9D8B030D-6E8A-4147-A177-3AD203B41FA5}">
                      <a16:colId xmlns:a16="http://schemas.microsoft.com/office/drawing/2014/main" val="20000"/>
                    </a:ext>
                  </a:extLst>
                </a:gridCol>
                <a:gridCol w="2144922">
                  <a:extLst>
                    <a:ext uri="{9D8B030D-6E8A-4147-A177-3AD203B41FA5}">
                      <a16:colId xmlns:a16="http://schemas.microsoft.com/office/drawing/2014/main" val="20001"/>
                    </a:ext>
                  </a:extLst>
                </a:gridCol>
                <a:gridCol w="1978369">
                  <a:extLst>
                    <a:ext uri="{9D8B030D-6E8A-4147-A177-3AD203B41FA5}">
                      <a16:colId xmlns:a16="http://schemas.microsoft.com/office/drawing/2014/main" val="20002"/>
                    </a:ext>
                  </a:extLst>
                </a:gridCol>
                <a:gridCol w="1978369">
                  <a:extLst>
                    <a:ext uri="{9D8B030D-6E8A-4147-A177-3AD203B41FA5}">
                      <a16:colId xmlns:a16="http://schemas.microsoft.com/office/drawing/2014/main" val="20003"/>
                    </a:ext>
                  </a:extLst>
                </a:gridCol>
                <a:gridCol w="1978369">
                  <a:extLst>
                    <a:ext uri="{9D8B030D-6E8A-4147-A177-3AD203B41FA5}">
                      <a16:colId xmlns:a16="http://schemas.microsoft.com/office/drawing/2014/main" val="20004"/>
                    </a:ext>
                  </a:extLst>
                </a:gridCol>
                <a:gridCol w="1978369">
                  <a:extLst>
                    <a:ext uri="{9D8B030D-6E8A-4147-A177-3AD203B41FA5}">
                      <a16:colId xmlns:a16="http://schemas.microsoft.com/office/drawing/2014/main" val="20005"/>
                    </a:ext>
                  </a:extLst>
                </a:gridCol>
              </a:tblGrid>
              <a:tr h="1154263">
                <a:tc>
                  <a:txBody>
                    <a:bodyPr/>
                    <a:lstStyle/>
                    <a:p>
                      <a:r>
                        <a:rPr lang="en-US" sz="2000" b="1" dirty="0"/>
                        <a:t>DETAILS</a:t>
                      </a:r>
                    </a:p>
                  </a:txBody>
                  <a:tcPr/>
                </a:tc>
                <a:tc>
                  <a:txBody>
                    <a:bodyPr/>
                    <a:lstStyle/>
                    <a:p>
                      <a:r>
                        <a:rPr lang="en-US" sz="2000" b="1" dirty="0"/>
                        <a:t>2018</a:t>
                      </a:r>
                    </a:p>
                    <a:p>
                      <a:r>
                        <a:rPr lang="en-US" sz="2000" b="1" dirty="0"/>
                        <a:t>(NAIRA)</a:t>
                      </a:r>
                    </a:p>
                  </a:txBody>
                  <a:tcPr/>
                </a:tc>
                <a:tc>
                  <a:txBody>
                    <a:bodyPr/>
                    <a:lstStyle/>
                    <a:p>
                      <a:r>
                        <a:rPr lang="en-US" sz="2000" b="1" dirty="0"/>
                        <a:t>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(NAIRA)</a:t>
                      </a:r>
                    </a:p>
                    <a:p>
                      <a:endParaRPr lang="en-US" sz="2000" b="1" dirty="0"/>
                    </a:p>
                  </a:txBody>
                  <a:tcPr/>
                </a:tc>
                <a:tc>
                  <a:txBody>
                    <a:bodyPr/>
                    <a:lstStyle/>
                    <a:p>
                      <a:r>
                        <a:rPr lang="en-US" sz="2000" b="1" dirty="0"/>
                        <a:t>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(NAIRA)</a:t>
                      </a:r>
                    </a:p>
                    <a:p>
                      <a:endParaRPr lang="en-US" sz="2000" b="1" dirty="0"/>
                    </a:p>
                  </a:txBody>
                  <a:tcPr/>
                </a:tc>
                <a:tc>
                  <a:txBody>
                    <a:bodyPr/>
                    <a:lstStyle/>
                    <a:p>
                      <a:r>
                        <a:rPr lang="en-US" sz="2000" b="1" dirty="0"/>
                        <a:t>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(NAIRA)</a:t>
                      </a:r>
                    </a:p>
                    <a:p>
                      <a:endParaRPr lang="en-US" sz="2000" b="1" dirty="0"/>
                    </a:p>
                  </a:txBody>
                  <a:tcPr/>
                </a:tc>
                <a:tc>
                  <a:txBody>
                    <a:bodyPr/>
                    <a:lstStyle/>
                    <a:p>
                      <a:r>
                        <a:rPr lang="en-US" sz="2000" b="1" dirty="0"/>
                        <a:t>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(NAIRA)</a:t>
                      </a:r>
                    </a:p>
                    <a:p>
                      <a:endParaRPr lang="en-US" sz="2000" b="1" dirty="0"/>
                    </a:p>
                  </a:txBody>
                  <a:tcPr/>
                </a:tc>
                <a:extLst>
                  <a:ext uri="{0D108BD9-81ED-4DB2-BD59-A6C34878D82A}">
                    <a16:rowId xmlns:a16="http://schemas.microsoft.com/office/drawing/2014/main" val="10000"/>
                  </a:ext>
                </a:extLst>
              </a:tr>
              <a:tr h="1406837">
                <a:tc>
                  <a:txBody>
                    <a:bodyPr/>
                    <a:lstStyle/>
                    <a:p>
                      <a:r>
                        <a:rPr lang="en-US" sz="2000" b="1" dirty="0">
                          <a:latin typeface="Bookman Old Style" panose="02050604050505020204" pitchFamily="18" charset="0"/>
                        </a:rPr>
                        <a:t>SOCIAL</a:t>
                      </a:r>
                    </a:p>
                  </a:txBody>
                  <a:tcPr/>
                </a:tc>
                <a:tc>
                  <a:txBody>
                    <a:bodyPr/>
                    <a:lstStyle/>
                    <a:p>
                      <a:pPr algn="l" fontAlgn="b"/>
                      <a:r>
                        <a:rPr lang="en-US" sz="1800" b="1" i="0" u="none" strike="noStrike" dirty="0">
                          <a:effectLst/>
                          <a:latin typeface="Bookman Old Style" panose="02050604050505020204" pitchFamily="18" charset="0"/>
                        </a:rPr>
                        <a:t>1,757,768,202.15</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4,095,805,546.30</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5,398,325,551.22</a:t>
                      </a:r>
                    </a:p>
                  </a:txBody>
                  <a:tcPr marL="9525" marR="9525" marT="9525" marB="0" anchor="b"/>
                </a:tc>
                <a:tc>
                  <a:txBody>
                    <a:bodyPr/>
                    <a:lstStyle/>
                    <a:p>
                      <a:pPr algn="l" fontAlgn="b"/>
                      <a:r>
                        <a:rPr lang="en-US" sz="1800" b="1" i="0" u="none" strike="noStrike">
                          <a:effectLst/>
                          <a:latin typeface="Bookman Old Style" panose="02050604050505020204" pitchFamily="18" charset="0"/>
                        </a:rPr>
                        <a:t>6,416,648,728.59</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17,668,548,028.26</a:t>
                      </a:r>
                    </a:p>
                  </a:txBody>
                  <a:tcPr marL="9525" marR="9525" marT="9525" marB="0" anchor="b"/>
                </a:tc>
                <a:extLst>
                  <a:ext uri="{0D108BD9-81ED-4DB2-BD59-A6C34878D82A}">
                    <a16:rowId xmlns:a16="http://schemas.microsoft.com/office/drawing/2014/main" val="10001"/>
                  </a:ext>
                </a:extLst>
              </a:tr>
              <a:tr h="1406837">
                <a:tc>
                  <a:txBody>
                    <a:bodyPr/>
                    <a:lstStyle/>
                    <a:p>
                      <a:r>
                        <a:rPr lang="en-US" sz="2000" b="1" dirty="0">
                          <a:latin typeface="Bookman Old Style" panose="02050604050505020204" pitchFamily="18" charset="0"/>
                        </a:rPr>
                        <a:t>HEALTH</a:t>
                      </a:r>
                    </a:p>
                  </a:txBody>
                  <a:tcPr/>
                </a:tc>
                <a:tc>
                  <a:txBody>
                    <a:bodyPr/>
                    <a:lstStyle/>
                    <a:p>
                      <a:pPr algn="l" fontAlgn="b"/>
                      <a:r>
                        <a:rPr lang="en-US" sz="1800" b="1" i="0" u="none" strike="noStrike" dirty="0">
                          <a:effectLst/>
                          <a:latin typeface="Bookman Old Style" panose="02050604050505020204" pitchFamily="18" charset="0"/>
                        </a:rPr>
                        <a:t>107,122,960.00</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429,638,499.50</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550,250,120.00</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1,523,700,355.00</a:t>
                      </a:r>
                    </a:p>
                  </a:txBody>
                  <a:tcPr marL="9525" marR="9525" marT="9525" marB="0" anchor="b"/>
                </a:tc>
                <a:tc>
                  <a:txBody>
                    <a:bodyPr/>
                    <a:lstStyle/>
                    <a:p>
                      <a:pPr algn="l" fontAlgn="b"/>
                      <a:r>
                        <a:rPr lang="en-US" sz="1800" b="1" i="0" u="none" strike="noStrike">
                          <a:effectLst/>
                          <a:latin typeface="Bookman Old Style" panose="02050604050505020204" pitchFamily="18" charset="0"/>
                        </a:rPr>
                        <a:t>2,610,711,934.50</a:t>
                      </a:r>
                    </a:p>
                  </a:txBody>
                  <a:tcPr marL="9525" marR="9525" marT="9525" marB="0" anchor="b"/>
                </a:tc>
                <a:extLst>
                  <a:ext uri="{0D108BD9-81ED-4DB2-BD59-A6C34878D82A}">
                    <a16:rowId xmlns:a16="http://schemas.microsoft.com/office/drawing/2014/main" val="10002"/>
                  </a:ext>
                </a:extLst>
              </a:tr>
              <a:tr h="1559835">
                <a:tc>
                  <a:txBody>
                    <a:bodyPr/>
                    <a:lstStyle/>
                    <a:p>
                      <a:r>
                        <a:rPr lang="en-US" sz="2000" b="1" dirty="0">
                          <a:latin typeface="Bookman Old Style" panose="02050604050505020204" pitchFamily="18" charset="0"/>
                        </a:rPr>
                        <a:t>EDUCATION</a:t>
                      </a:r>
                    </a:p>
                  </a:txBody>
                  <a:tcPr/>
                </a:tc>
                <a:tc>
                  <a:txBody>
                    <a:bodyPr/>
                    <a:lstStyle/>
                    <a:p>
                      <a:pPr algn="l" fontAlgn="b"/>
                      <a:r>
                        <a:rPr lang="en-US" sz="1800" b="1" i="0" u="none" strike="noStrike" dirty="0">
                          <a:effectLst/>
                          <a:latin typeface="Bookman Old Style" panose="02050604050505020204" pitchFamily="18" charset="0"/>
                        </a:rPr>
                        <a:t>69,997,490.00</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335,310,177.50</a:t>
                      </a:r>
                    </a:p>
                  </a:txBody>
                  <a:tcPr marL="9525" marR="9525" marT="9525" marB="0" anchor="b"/>
                </a:tc>
                <a:tc>
                  <a:txBody>
                    <a:bodyPr/>
                    <a:lstStyle/>
                    <a:p>
                      <a:pPr algn="l" fontAlgn="b"/>
                      <a:r>
                        <a:rPr lang="en-US" sz="1800" b="1" i="0" u="none" strike="noStrike">
                          <a:effectLst/>
                          <a:latin typeface="Bookman Old Style" panose="02050604050505020204" pitchFamily="18" charset="0"/>
                        </a:rPr>
                        <a:t>140,807,595.00</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529,301,264.00</a:t>
                      </a:r>
                    </a:p>
                  </a:txBody>
                  <a:tcPr marL="9525" marR="9525" marT="9525" marB="0" anchor="b"/>
                </a:tc>
                <a:tc>
                  <a:txBody>
                    <a:bodyPr/>
                    <a:lstStyle/>
                    <a:p>
                      <a:pPr algn="l" fontAlgn="b"/>
                      <a:r>
                        <a:rPr lang="en-US" sz="1800" b="1" i="0" u="none" strike="noStrike" dirty="0">
                          <a:effectLst/>
                          <a:latin typeface="Bookman Old Style" panose="02050604050505020204" pitchFamily="18" charset="0"/>
                        </a:rPr>
                        <a:t>1,075,416,526.50</a:t>
                      </a:r>
                    </a:p>
                  </a:txBody>
                  <a:tcPr marL="9525" marR="9525" marT="9525" marB="0" anchor="b"/>
                </a:tc>
                <a:extLst>
                  <a:ext uri="{0D108BD9-81ED-4DB2-BD59-A6C34878D82A}">
                    <a16:rowId xmlns:a16="http://schemas.microsoft.com/office/drawing/2014/main" val="1000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8297-E520-2B4E-B8D2-E0C0BA0758DA}"/>
              </a:ext>
            </a:extLst>
          </p:cNvPr>
          <p:cNvSpPr>
            <a:spLocks noGrp="1"/>
          </p:cNvSpPr>
          <p:nvPr>
            <p:ph type="title"/>
          </p:nvPr>
        </p:nvSpPr>
        <p:spPr>
          <a:xfrm>
            <a:off x="399803" y="-418647"/>
            <a:ext cx="9493249" cy="1577975"/>
          </a:xfrm>
        </p:spPr>
        <p:txBody>
          <a:bodyPr/>
          <a:lstStyle/>
          <a:p>
            <a:pPr>
              <a:defRPr/>
            </a:pPr>
            <a:r>
              <a:rPr lang="en-US" sz="3600" dirty="0"/>
              <a:t>BREAKDOWN ON TOTAL SPENT</a:t>
            </a:r>
          </a:p>
        </p:txBody>
      </p:sp>
      <p:sp>
        <p:nvSpPr>
          <p:cNvPr id="44035" name="Content Placeholder 2">
            <a:extLst>
              <a:ext uri="{FF2B5EF4-FFF2-40B4-BE49-F238E27FC236}">
                <a16:creationId xmlns:a16="http://schemas.microsoft.com/office/drawing/2014/main" id="{8FA1ED76-D7DC-DD4B-8B6F-52110E6491B9}"/>
              </a:ext>
            </a:extLst>
          </p:cNvPr>
          <p:cNvSpPr>
            <a:spLocks noGrp="1"/>
          </p:cNvSpPr>
          <p:nvPr>
            <p:ph idx="1"/>
          </p:nvPr>
        </p:nvSpPr>
        <p:spPr>
          <a:xfrm>
            <a:off x="1992314" y="1484313"/>
            <a:ext cx="8218487" cy="4641850"/>
          </a:xfrm>
        </p:spPr>
        <p:txBody>
          <a:bodyPr/>
          <a:lstStyle/>
          <a:p>
            <a:pPr marL="0" indent="0">
              <a:buNone/>
            </a:pPr>
            <a:r>
              <a:rPr lang="en-US" altLang="en-NG" sz="4400" b="1"/>
              <a:t>			</a:t>
            </a:r>
          </a:p>
        </p:txBody>
      </p:sp>
      <p:graphicFrame>
        <p:nvGraphicFramePr>
          <p:cNvPr id="4" name="Table 3">
            <a:extLst>
              <a:ext uri="{FF2B5EF4-FFF2-40B4-BE49-F238E27FC236}">
                <a16:creationId xmlns:a16="http://schemas.microsoft.com/office/drawing/2014/main" id="{7E05CA5A-8C9A-E742-8E0A-48734C71132E}"/>
              </a:ext>
            </a:extLst>
          </p:cNvPr>
          <p:cNvGraphicFramePr>
            <a:graphicFrameLocks noGrp="1"/>
          </p:cNvGraphicFramePr>
          <p:nvPr>
            <p:extLst>
              <p:ext uri="{D42A27DB-BD31-4B8C-83A1-F6EECF244321}">
                <p14:modId xmlns:p14="http://schemas.microsoft.com/office/powerpoint/2010/main" val="4154882666"/>
              </p:ext>
            </p:extLst>
          </p:nvPr>
        </p:nvGraphicFramePr>
        <p:xfrm>
          <a:off x="278081" y="1318161"/>
          <a:ext cx="11704123" cy="5248442"/>
        </p:xfrm>
        <a:graphic>
          <a:graphicData uri="http://schemas.openxmlformats.org/drawingml/2006/table">
            <a:tbl>
              <a:tblPr firstRow="1" bandRow="1">
                <a:tableStyleId>{8799B23B-EC83-4686-B30A-512413B5E67A}</a:tableStyleId>
              </a:tblPr>
              <a:tblGrid>
                <a:gridCol w="2355723">
                  <a:extLst>
                    <a:ext uri="{9D8B030D-6E8A-4147-A177-3AD203B41FA5}">
                      <a16:colId xmlns:a16="http://schemas.microsoft.com/office/drawing/2014/main" val="20000"/>
                    </a:ext>
                  </a:extLst>
                </a:gridCol>
                <a:gridCol w="1958773">
                  <a:extLst>
                    <a:ext uri="{9D8B030D-6E8A-4147-A177-3AD203B41FA5}">
                      <a16:colId xmlns:a16="http://schemas.microsoft.com/office/drawing/2014/main" val="20001"/>
                    </a:ext>
                  </a:extLst>
                </a:gridCol>
                <a:gridCol w="1694415">
                  <a:extLst>
                    <a:ext uri="{9D8B030D-6E8A-4147-A177-3AD203B41FA5}">
                      <a16:colId xmlns:a16="http://schemas.microsoft.com/office/drawing/2014/main" val="20002"/>
                    </a:ext>
                  </a:extLst>
                </a:gridCol>
                <a:gridCol w="1898404">
                  <a:extLst>
                    <a:ext uri="{9D8B030D-6E8A-4147-A177-3AD203B41FA5}">
                      <a16:colId xmlns:a16="http://schemas.microsoft.com/office/drawing/2014/main" val="20003"/>
                    </a:ext>
                  </a:extLst>
                </a:gridCol>
                <a:gridCol w="1898404">
                  <a:extLst>
                    <a:ext uri="{9D8B030D-6E8A-4147-A177-3AD203B41FA5}">
                      <a16:colId xmlns:a16="http://schemas.microsoft.com/office/drawing/2014/main" val="20004"/>
                    </a:ext>
                  </a:extLst>
                </a:gridCol>
                <a:gridCol w="1898404">
                  <a:extLst>
                    <a:ext uri="{9D8B030D-6E8A-4147-A177-3AD203B41FA5}">
                      <a16:colId xmlns:a16="http://schemas.microsoft.com/office/drawing/2014/main" val="20005"/>
                    </a:ext>
                  </a:extLst>
                </a:gridCol>
              </a:tblGrid>
              <a:tr h="1723436">
                <a:tc>
                  <a:txBody>
                    <a:bodyPr/>
                    <a:lstStyle/>
                    <a:p>
                      <a:r>
                        <a:rPr lang="en-US" sz="2800" b="1" dirty="0"/>
                        <a:t>DETAILS</a:t>
                      </a:r>
                    </a:p>
                  </a:txBody>
                  <a:tcPr/>
                </a:tc>
                <a:tc>
                  <a:txBody>
                    <a:bodyPr/>
                    <a:lstStyle/>
                    <a:p>
                      <a:r>
                        <a:rPr lang="en-US" sz="2800" b="1" dirty="0"/>
                        <a:t>2018</a:t>
                      </a:r>
                    </a:p>
                    <a:p>
                      <a:r>
                        <a:rPr lang="en-US" sz="2800" b="1" dirty="0"/>
                        <a:t>(NAIRA)</a:t>
                      </a:r>
                    </a:p>
                  </a:txBody>
                  <a:tcPr/>
                </a:tc>
                <a:tc>
                  <a:txBody>
                    <a:bodyPr/>
                    <a:lstStyle/>
                    <a:p>
                      <a:r>
                        <a:rPr lang="en-US" sz="2800" b="1" dirty="0"/>
                        <a:t>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(NAIRA)</a:t>
                      </a:r>
                    </a:p>
                    <a:p>
                      <a:endParaRPr lang="en-US" sz="2800" b="1" dirty="0"/>
                    </a:p>
                  </a:txBody>
                  <a:tcPr/>
                </a:tc>
                <a:tc>
                  <a:txBody>
                    <a:bodyPr/>
                    <a:lstStyle/>
                    <a:p>
                      <a:r>
                        <a:rPr lang="en-US" sz="2800" b="1" dirty="0"/>
                        <a:t>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(NAIRA)</a:t>
                      </a:r>
                    </a:p>
                    <a:p>
                      <a:endParaRPr lang="en-US" sz="2800" b="1" dirty="0"/>
                    </a:p>
                  </a:txBody>
                  <a:tcPr/>
                </a:tc>
                <a:tc>
                  <a:txBody>
                    <a:bodyPr/>
                    <a:lstStyle/>
                    <a:p>
                      <a:r>
                        <a:rPr lang="en-US" sz="2800" b="1" dirty="0"/>
                        <a:t>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(NAIRA)</a:t>
                      </a:r>
                    </a:p>
                    <a:p>
                      <a:endParaRPr lang="en-US" sz="2800" b="1" dirty="0"/>
                    </a:p>
                  </a:txBody>
                  <a:tcPr/>
                </a:tc>
                <a:tc>
                  <a:txBody>
                    <a:bodyPr/>
                    <a:lstStyle/>
                    <a:p>
                      <a:r>
                        <a:rPr lang="en-US" sz="2800" b="1" dirty="0"/>
                        <a:t>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(NAIRA)</a:t>
                      </a:r>
                    </a:p>
                    <a:p>
                      <a:endParaRPr lang="en-US" sz="2800" b="1" dirty="0"/>
                    </a:p>
                  </a:txBody>
                  <a:tcPr/>
                </a:tc>
                <a:extLst>
                  <a:ext uri="{0D108BD9-81ED-4DB2-BD59-A6C34878D82A}">
                    <a16:rowId xmlns:a16="http://schemas.microsoft.com/office/drawing/2014/main" val="10000"/>
                  </a:ext>
                </a:extLst>
              </a:tr>
              <a:tr h="1312675">
                <a:tc>
                  <a:txBody>
                    <a:bodyPr/>
                    <a:lstStyle/>
                    <a:p>
                      <a:r>
                        <a:rPr lang="en-US" sz="2800" b="1" dirty="0"/>
                        <a:t>MEDIA/</a:t>
                      </a:r>
                    </a:p>
                    <a:p>
                      <a:r>
                        <a:rPr lang="en-US" sz="2800" b="1" dirty="0"/>
                        <a:t>COMMUNICATION</a:t>
                      </a:r>
                    </a:p>
                  </a:txBody>
                  <a:tcPr/>
                </a:tc>
                <a:tc>
                  <a:txBody>
                    <a:bodyPr/>
                    <a:lstStyle/>
                    <a:p>
                      <a:pPr algn="l" fontAlgn="b"/>
                      <a:r>
                        <a:rPr lang="en-US" sz="2400" b="1" i="0" u="none" strike="noStrike" dirty="0">
                          <a:effectLst/>
                          <a:latin typeface="Calibri"/>
                        </a:rPr>
                        <a:t>1,705,500</a:t>
                      </a:r>
                    </a:p>
                  </a:txBody>
                  <a:tcPr marL="9525" marR="9525" marT="9525" marB="0" anchor="b"/>
                </a:tc>
                <a:tc>
                  <a:txBody>
                    <a:bodyPr/>
                    <a:lstStyle/>
                    <a:p>
                      <a:pPr algn="l" fontAlgn="b"/>
                      <a:r>
                        <a:rPr lang="en-US" sz="2400" b="1" i="0" u="none" strike="noStrike" dirty="0">
                          <a:effectLst/>
                          <a:latin typeface="Calibri"/>
                        </a:rPr>
                        <a:t>9,744,165</a:t>
                      </a:r>
                    </a:p>
                  </a:txBody>
                  <a:tcPr marL="9525" marR="9525" marT="9525" marB="0" anchor="b"/>
                </a:tc>
                <a:tc>
                  <a:txBody>
                    <a:bodyPr/>
                    <a:lstStyle/>
                    <a:p>
                      <a:pPr algn="l" fontAlgn="b"/>
                      <a:r>
                        <a:rPr lang="en-US" sz="2400" b="1" i="0" u="none" strike="noStrike" dirty="0">
                          <a:effectLst/>
                          <a:latin typeface="Calibri"/>
                        </a:rPr>
                        <a:t>12,602,713</a:t>
                      </a:r>
                    </a:p>
                  </a:txBody>
                  <a:tcPr marL="9525" marR="9525" marT="9525" marB="0" anchor="b"/>
                </a:tc>
                <a:tc>
                  <a:txBody>
                    <a:bodyPr/>
                    <a:lstStyle/>
                    <a:p>
                      <a:pPr algn="l" fontAlgn="b"/>
                      <a:r>
                        <a:rPr lang="en-US" sz="2400" b="1" i="0" u="none" strike="noStrike" dirty="0">
                          <a:effectLst/>
                          <a:latin typeface="Calibri"/>
                        </a:rPr>
                        <a:t>17,119,230</a:t>
                      </a:r>
                    </a:p>
                  </a:txBody>
                  <a:tcPr marL="9525" marR="9525" marT="9525" marB="0" anchor="b"/>
                </a:tc>
                <a:tc>
                  <a:txBody>
                    <a:bodyPr/>
                    <a:lstStyle/>
                    <a:p>
                      <a:pPr algn="l" fontAlgn="b"/>
                      <a:r>
                        <a:rPr lang="en-US" sz="2400" b="1" i="0" u="none" strike="noStrike" dirty="0">
                          <a:effectLst/>
                          <a:latin typeface="Calibri"/>
                        </a:rPr>
                        <a:t>41,171,608</a:t>
                      </a:r>
                    </a:p>
                  </a:txBody>
                  <a:tcPr marL="9525" marR="9525" marT="9525" marB="0" anchor="b"/>
                </a:tc>
                <a:extLst>
                  <a:ext uri="{0D108BD9-81ED-4DB2-BD59-A6C34878D82A}">
                    <a16:rowId xmlns:a16="http://schemas.microsoft.com/office/drawing/2014/main" val="10004"/>
                  </a:ext>
                </a:extLst>
              </a:tr>
              <a:tr h="1076703">
                <a:tc>
                  <a:txBody>
                    <a:bodyPr/>
                    <a:lstStyle/>
                    <a:p>
                      <a:r>
                        <a:rPr lang="en-US" sz="2800" b="1" dirty="0"/>
                        <a:t>BUSINESS</a:t>
                      </a:r>
                    </a:p>
                  </a:txBody>
                  <a:tcPr/>
                </a:tc>
                <a:tc>
                  <a:txBody>
                    <a:bodyPr/>
                    <a:lstStyle/>
                    <a:p>
                      <a:pPr algn="l" fontAlgn="b"/>
                      <a:r>
                        <a:rPr lang="en-US" sz="2400" b="1" i="0" u="none" strike="noStrike" dirty="0">
                          <a:effectLst/>
                          <a:latin typeface="Calibri"/>
                        </a:rPr>
                        <a:t>105,211,195</a:t>
                      </a:r>
                    </a:p>
                  </a:txBody>
                  <a:tcPr marL="9525" marR="9525" marT="9525" marB="0" anchor="b"/>
                </a:tc>
                <a:tc>
                  <a:txBody>
                    <a:bodyPr/>
                    <a:lstStyle/>
                    <a:p>
                      <a:pPr algn="l" fontAlgn="b"/>
                      <a:r>
                        <a:rPr lang="en-US" sz="2400" b="1" i="0" u="none" strike="noStrike" dirty="0">
                          <a:effectLst/>
                          <a:latin typeface="Calibri"/>
                        </a:rPr>
                        <a:t>106,662,159</a:t>
                      </a:r>
                    </a:p>
                  </a:txBody>
                  <a:tcPr marL="9525" marR="9525" marT="9525" marB="0" anchor="b"/>
                </a:tc>
                <a:tc>
                  <a:txBody>
                    <a:bodyPr/>
                    <a:lstStyle/>
                    <a:p>
                      <a:pPr algn="l" fontAlgn="b"/>
                      <a:r>
                        <a:rPr lang="en-US" sz="2400" b="1" i="0" u="none" strike="noStrike" dirty="0">
                          <a:effectLst/>
                          <a:latin typeface="Calibri"/>
                        </a:rPr>
                        <a:t>80,395,866</a:t>
                      </a:r>
                    </a:p>
                  </a:txBody>
                  <a:tcPr marL="9525" marR="9525" marT="9525" marB="0" anchor="b"/>
                </a:tc>
                <a:tc>
                  <a:txBody>
                    <a:bodyPr/>
                    <a:lstStyle/>
                    <a:p>
                      <a:pPr algn="l" fontAlgn="b"/>
                      <a:r>
                        <a:rPr lang="en-US" sz="2400" b="1" i="0" u="none" strike="noStrike" dirty="0">
                          <a:effectLst/>
                          <a:latin typeface="Calibri"/>
                        </a:rPr>
                        <a:t>115,392,665</a:t>
                      </a:r>
                    </a:p>
                  </a:txBody>
                  <a:tcPr marL="9525" marR="9525" marT="9525" marB="0" anchor="b"/>
                </a:tc>
                <a:tc>
                  <a:txBody>
                    <a:bodyPr/>
                    <a:lstStyle/>
                    <a:p>
                      <a:pPr algn="l" fontAlgn="b"/>
                      <a:r>
                        <a:rPr lang="en-US" sz="2400" b="1" i="0" u="none" strike="noStrike" dirty="0">
                          <a:effectLst/>
                          <a:latin typeface="Calibri"/>
                        </a:rPr>
                        <a:t>407,661,885</a:t>
                      </a:r>
                    </a:p>
                  </a:txBody>
                  <a:tcPr marL="9525" marR="9525" marT="9525" marB="0" anchor="b"/>
                </a:tc>
                <a:extLst>
                  <a:ext uri="{0D108BD9-81ED-4DB2-BD59-A6C34878D82A}">
                    <a16:rowId xmlns:a16="http://schemas.microsoft.com/office/drawing/2014/main" val="10005"/>
                  </a:ext>
                </a:extLst>
              </a:tr>
              <a:tr h="1076703">
                <a:tc>
                  <a:txBody>
                    <a:bodyPr/>
                    <a:lstStyle/>
                    <a:p>
                      <a:r>
                        <a:rPr lang="en-US" sz="2800" b="1" dirty="0"/>
                        <a:t>ARTS</a:t>
                      </a:r>
                    </a:p>
                  </a:txBody>
                  <a:tcPr/>
                </a:tc>
                <a:tc>
                  <a:txBody>
                    <a:bodyPr/>
                    <a:lstStyle/>
                    <a:p>
                      <a:pPr algn="l" fontAlgn="b"/>
                      <a:r>
                        <a:rPr lang="en-US" sz="2400" b="1" i="0" u="none" strike="noStrike" dirty="0">
                          <a:effectLst/>
                          <a:latin typeface="Calibri"/>
                        </a:rPr>
                        <a:t>29,223,393</a:t>
                      </a:r>
                    </a:p>
                  </a:txBody>
                  <a:tcPr marL="9525" marR="9525" marT="9525" marB="0" anchor="b"/>
                </a:tc>
                <a:tc>
                  <a:txBody>
                    <a:bodyPr/>
                    <a:lstStyle/>
                    <a:p>
                      <a:pPr algn="l" fontAlgn="b"/>
                      <a:r>
                        <a:rPr lang="en-US" sz="2400" b="1" i="0" u="none" strike="noStrike" dirty="0">
                          <a:effectLst/>
                          <a:latin typeface="Calibri"/>
                        </a:rPr>
                        <a:t>111,522,387</a:t>
                      </a:r>
                    </a:p>
                  </a:txBody>
                  <a:tcPr marL="9525" marR="9525" marT="9525" marB="0" anchor="b"/>
                </a:tc>
                <a:tc>
                  <a:txBody>
                    <a:bodyPr/>
                    <a:lstStyle/>
                    <a:p>
                      <a:pPr algn="l" fontAlgn="b"/>
                      <a:r>
                        <a:rPr lang="en-US" sz="2400" b="1" i="0" u="none" strike="noStrike" dirty="0">
                          <a:effectLst/>
                          <a:latin typeface="Calibri"/>
                        </a:rPr>
                        <a:t>44,409,582</a:t>
                      </a:r>
                    </a:p>
                  </a:txBody>
                  <a:tcPr marL="9525" marR="9525" marT="9525" marB="0" anchor="b"/>
                </a:tc>
                <a:tc>
                  <a:txBody>
                    <a:bodyPr/>
                    <a:lstStyle/>
                    <a:p>
                      <a:pPr algn="l" fontAlgn="b"/>
                      <a:r>
                        <a:rPr lang="en-US" sz="2400" b="1" i="0" u="none" strike="noStrike" dirty="0">
                          <a:effectLst/>
                          <a:latin typeface="Calibri"/>
                        </a:rPr>
                        <a:t>48,446,123</a:t>
                      </a:r>
                    </a:p>
                  </a:txBody>
                  <a:tcPr marL="9525" marR="9525" marT="9525" marB="0" anchor="b"/>
                </a:tc>
                <a:tc>
                  <a:txBody>
                    <a:bodyPr/>
                    <a:lstStyle/>
                    <a:p>
                      <a:pPr algn="l" fontAlgn="b"/>
                      <a:r>
                        <a:rPr lang="en-US" sz="2400" b="1" i="0" u="none" strike="noStrike" dirty="0">
                          <a:effectLst/>
                          <a:latin typeface="Calibri"/>
                        </a:rPr>
                        <a:t>233,601,485</a:t>
                      </a:r>
                    </a:p>
                  </a:txBody>
                  <a:tcPr marL="9525" marR="9525" marT="9525" marB="0" anchor="b"/>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0325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8297-E520-2B4E-B8D2-E0C0BA0758DA}"/>
              </a:ext>
            </a:extLst>
          </p:cNvPr>
          <p:cNvSpPr>
            <a:spLocks noGrp="1"/>
          </p:cNvSpPr>
          <p:nvPr>
            <p:ph type="title"/>
          </p:nvPr>
        </p:nvSpPr>
        <p:spPr>
          <a:xfrm>
            <a:off x="399803" y="-418647"/>
            <a:ext cx="9493249" cy="1577975"/>
          </a:xfrm>
        </p:spPr>
        <p:txBody>
          <a:bodyPr/>
          <a:lstStyle/>
          <a:p>
            <a:pPr>
              <a:defRPr/>
            </a:pPr>
            <a:r>
              <a:rPr lang="en-US" sz="3600" dirty="0"/>
              <a:t>BREAKDOWN ON TOTAL SPENT</a:t>
            </a:r>
          </a:p>
        </p:txBody>
      </p:sp>
      <p:sp>
        <p:nvSpPr>
          <p:cNvPr id="44035" name="Content Placeholder 2">
            <a:extLst>
              <a:ext uri="{FF2B5EF4-FFF2-40B4-BE49-F238E27FC236}">
                <a16:creationId xmlns:a16="http://schemas.microsoft.com/office/drawing/2014/main" id="{8FA1ED76-D7DC-DD4B-8B6F-52110E6491B9}"/>
              </a:ext>
            </a:extLst>
          </p:cNvPr>
          <p:cNvSpPr>
            <a:spLocks noGrp="1"/>
          </p:cNvSpPr>
          <p:nvPr>
            <p:ph idx="1"/>
          </p:nvPr>
        </p:nvSpPr>
        <p:spPr>
          <a:xfrm>
            <a:off x="1992314" y="1484313"/>
            <a:ext cx="8218487" cy="4641850"/>
          </a:xfrm>
        </p:spPr>
        <p:txBody>
          <a:bodyPr/>
          <a:lstStyle/>
          <a:p>
            <a:pPr marL="0" indent="0">
              <a:buNone/>
            </a:pPr>
            <a:r>
              <a:rPr lang="en-US" altLang="en-NG" sz="4400" b="1"/>
              <a:t>			</a:t>
            </a:r>
          </a:p>
        </p:txBody>
      </p:sp>
      <p:graphicFrame>
        <p:nvGraphicFramePr>
          <p:cNvPr id="4" name="Table 3">
            <a:extLst>
              <a:ext uri="{FF2B5EF4-FFF2-40B4-BE49-F238E27FC236}">
                <a16:creationId xmlns:a16="http://schemas.microsoft.com/office/drawing/2014/main" id="{7E05CA5A-8C9A-E742-8E0A-48734C71132E}"/>
              </a:ext>
            </a:extLst>
          </p:cNvPr>
          <p:cNvGraphicFramePr>
            <a:graphicFrameLocks noGrp="1"/>
          </p:cNvGraphicFramePr>
          <p:nvPr>
            <p:extLst>
              <p:ext uri="{D42A27DB-BD31-4B8C-83A1-F6EECF244321}">
                <p14:modId xmlns:p14="http://schemas.microsoft.com/office/powerpoint/2010/main" val="3331645549"/>
              </p:ext>
            </p:extLst>
          </p:nvPr>
        </p:nvGraphicFramePr>
        <p:xfrm>
          <a:off x="154379" y="1159328"/>
          <a:ext cx="11922827" cy="5514605"/>
        </p:xfrm>
        <a:graphic>
          <a:graphicData uri="http://schemas.openxmlformats.org/drawingml/2006/table">
            <a:tbl>
              <a:tblPr firstRow="1" bandRow="1">
                <a:tableStyleId>{8799B23B-EC83-4686-B30A-512413B5E67A}</a:tableStyleId>
              </a:tblPr>
              <a:tblGrid>
                <a:gridCol w="1243497">
                  <a:extLst>
                    <a:ext uri="{9D8B030D-6E8A-4147-A177-3AD203B41FA5}">
                      <a16:colId xmlns:a16="http://schemas.microsoft.com/office/drawing/2014/main" val="20000"/>
                    </a:ext>
                  </a:extLst>
                </a:gridCol>
                <a:gridCol w="2217683">
                  <a:extLst>
                    <a:ext uri="{9D8B030D-6E8A-4147-A177-3AD203B41FA5}">
                      <a16:colId xmlns:a16="http://schemas.microsoft.com/office/drawing/2014/main" val="20001"/>
                    </a:ext>
                  </a:extLst>
                </a:gridCol>
                <a:gridCol w="2228193">
                  <a:extLst>
                    <a:ext uri="{9D8B030D-6E8A-4147-A177-3AD203B41FA5}">
                      <a16:colId xmlns:a16="http://schemas.microsoft.com/office/drawing/2014/main" val="20002"/>
                    </a:ext>
                  </a:extLst>
                </a:gridCol>
                <a:gridCol w="2123089">
                  <a:extLst>
                    <a:ext uri="{9D8B030D-6E8A-4147-A177-3AD203B41FA5}">
                      <a16:colId xmlns:a16="http://schemas.microsoft.com/office/drawing/2014/main" val="20003"/>
                    </a:ext>
                  </a:extLst>
                </a:gridCol>
                <a:gridCol w="2072234">
                  <a:extLst>
                    <a:ext uri="{9D8B030D-6E8A-4147-A177-3AD203B41FA5}">
                      <a16:colId xmlns:a16="http://schemas.microsoft.com/office/drawing/2014/main" val="20004"/>
                    </a:ext>
                  </a:extLst>
                </a:gridCol>
                <a:gridCol w="2038131">
                  <a:extLst>
                    <a:ext uri="{9D8B030D-6E8A-4147-A177-3AD203B41FA5}">
                      <a16:colId xmlns:a16="http://schemas.microsoft.com/office/drawing/2014/main" val="20005"/>
                    </a:ext>
                  </a:extLst>
                </a:gridCol>
              </a:tblGrid>
              <a:tr h="1596095">
                <a:tc>
                  <a:txBody>
                    <a:bodyPr/>
                    <a:lstStyle/>
                    <a:p>
                      <a:r>
                        <a:rPr lang="en-US" sz="2400" b="1" dirty="0"/>
                        <a:t>DETAILS</a:t>
                      </a:r>
                    </a:p>
                  </a:txBody>
                  <a:tcPr/>
                </a:tc>
                <a:tc>
                  <a:txBody>
                    <a:bodyPr/>
                    <a:lstStyle/>
                    <a:p>
                      <a:r>
                        <a:rPr lang="en-US" sz="2400" b="1" dirty="0"/>
                        <a:t>2018</a:t>
                      </a:r>
                    </a:p>
                    <a:p>
                      <a:r>
                        <a:rPr lang="en-US" sz="2400" b="1" dirty="0"/>
                        <a:t>(NAIRA)</a:t>
                      </a:r>
                    </a:p>
                  </a:txBody>
                  <a:tcPr/>
                </a:tc>
                <a:tc>
                  <a:txBody>
                    <a:bodyPr/>
                    <a:lstStyle/>
                    <a:p>
                      <a:r>
                        <a:rPr lang="en-US" sz="2400" b="1" dirty="0"/>
                        <a:t>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(NAIRA)</a:t>
                      </a:r>
                    </a:p>
                    <a:p>
                      <a:endParaRPr lang="en-US" sz="2400" b="1" dirty="0"/>
                    </a:p>
                  </a:txBody>
                  <a:tcPr/>
                </a:tc>
                <a:tc>
                  <a:txBody>
                    <a:bodyPr/>
                    <a:lstStyle/>
                    <a:p>
                      <a:r>
                        <a:rPr lang="en-US" sz="2400" b="1" dirty="0"/>
                        <a:t>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(NAIRA)</a:t>
                      </a:r>
                    </a:p>
                    <a:p>
                      <a:endParaRPr lang="en-US" sz="2400" b="1" dirty="0"/>
                    </a:p>
                  </a:txBody>
                  <a:tcPr/>
                </a:tc>
                <a:tc>
                  <a:txBody>
                    <a:bodyPr/>
                    <a:lstStyle/>
                    <a:p>
                      <a:r>
                        <a:rPr lang="en-US" sz="2400" b="1" dirty="0"/>
                        <a:t>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(NAIRA)</a:t>
                      </a:r>
                    </a:p>
                    <a:p>
                      <a:endParaRPr lang="en-US" sz="2400" b="1" dirty="0"/>
                    </a:p>
                  </a:txBody>
                  <a:tcPr/>
                </a:tc>
                <a:tc>
                  <a:txBody>
                    <a:bodyPr/>
                    <a:lstStyle/>
                    <a:p>
                      <a:r>
                        <a:rPr lang="en-US" sz="2400" b="1" dirty="0"/>
                        <a:t>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(NAIRA)</a:t>
                      </a:r>
                    </a:p>
                    <a:p>
                      <a:endParaRPr lang="en-US" sz="2400" b="1" dirty="0"/>
                    </a:p>
                  </a:txBody>
                  <a:tcPr/>
                </a:tc>
                <a:extLst>
                  <a:ext uri="{0D108BD9-81ED-4DB2-BD59-A6C34878D82A}">
                    <a16:rowId xmlns:a16="http://schemas.microsoft.com/office/drawing/2014/main" val="10000"/>
                  </a:ext>
                </a:extLst>
              </a:tr>
              <a:tr h="1306170">
                <a:tc>
                  <a:txBody>
                    <a:bodyPr/>
                    <a:lstStyle/>
                    <a:p>
                      <a:r>
                        <a:rPr lang="en-US" sz="2400" b="1" dirty="0"/>
                        <a:t>GOVT.</a:t>
                      </a:r>
                    </a:p>
                  </a:txBody>
                  <a:tcPr/>
                </a:tc>
                <a:tc>
                  <a:txBody>
                    <a:bodyPr/>
                    <a:lstStyle/>
                    <a:p>
                      <a:pPr algn="l" fontAlgn="b"/>
                      <a:r>
                        <a:rPr lang="en-US" sz="2000" b="1" i="0" u="none" strike="noStrike" dirty="0">
                          <a:effectLst/>
                          <a:latin typeface="Calibri"/>
                        </a:rPr>
                        <a:t>2,071,028,740.15</a:t>
                      </a:r>
                    </a:p>
                  </a:txBody>
                  <a:tcPr marL="9525" marR="9525" marT="9525" marB="0" anchor="b"/>
                </a:tc>
                <a:tc>
                  <a:txBody>
                    <a:bodyPr/>
                    <a:lstStyle/>
                    <a:p>
                      <a:pPr algn="l" fontAlgn="b"/>
                      <a:r>
                        <a:rPr lang="en-US" sz="2000" b="1" i="0" u="none" strike="noStrike" dirty="0">
                          <a:effectLst/>
                          <a:latin typeface="Calibri"/>
                        </a:rPr>
                        <a:t>29,655,595.00</a:t>
                      </a:r>
                    </a:p>
                  </a:txBody>
                  <a:tcPr marL="9525" marR="9525" marT="9525" marB="0" anchor="b"/>
                </a:tc>
                <a:tc>
                  <a:txBody>
                    <a:bodyPr/>
                    <a:lstStyle/>
                    <a:p>
                      <a:pPr algn="l" fontAlgn="b"/>
                      <a:r>
                        <a:rPr lang="en-US" sz="2000" b="1" i="0" u="none" strike="noStrike">
                          <a:effectLst/>
                          <a:latin typeface="Calibri"/>
                        </a:rPr>
                        <a:t>7,946,866.00</a:t>
                      </a:r>
                    </a:p>
                  </a:txBody>
                  <a:tcPr marL="9525" marR="9525" marT="9525" marB="0" anchor="b"/>
                </a:tc>
                <a:tc>
                  <a:txBody>
                    <a:bodyPr/>
                    <a:lstStyle/>
                    <a:p>
                      <a:pPr algn="l" fontAlgn="b"/>
                      <a:r>
                        <a:rPr lang="en-US" sz="2000" b="1" i="0" u="none" strike="noStrike" dirty="0">
                          <a:effectLst/>
                          <a:latin typeface="Calibri"/>
                        </a:rPr>
                        <a:t>31,716,991.00</a:t>
                      </a:r>
                    </a:p>
                  </a:txBody>
                  <a:tcPr marL="9525" marR="9525" marT="9525" marB="0" anchor="b"/>
                </a:tc>
                <a:tc>
                  <a:txBody>
                    <a:bodyPr/>
                    <a:lstStyle/>
                    <a:p>
                      <a:pPr algn="l" fontAlgn="b"/>
                      <a:r>
                        <a:rPr lang="en-US" sz="2000" b="1" i="0" u="none" strike="noStrike" dirty="0">
                          <a:effectLst/>
                          <a:latin typeface="Calibri"/>
                        </a:rPr>
                        <a:t>84,344,452.00</a:t>
                      </a:r>
                    </a:p>
                  </a:txBody>
                  <a:tcPr marL="9525" marR="9525" marT="9525" marB="0" anchor="b"/>
                </a:tc>
                <a:extLst>
                  <a:ext uri="{0D108BD9-81ED-4DB2-BD59-A6C34878D82A}">
                    <a16:rowId xmlns:a16="http://schemas.microsoft.com/office/drawing/2014/main" val="10007"/>
                  </a:ext>
                </a:extLst>
              </a:tr>
              <a:tr h="1306170">
                <a:tc>
                  <a:txBody>
                    <a:bodyPr/>
                    <a:lstStyle/>
                    <a:p>
                      <a:r>
                        <a:rPr lang="en-US" sz="2400" b="1" dirty="0"/>
                        <a:t>SPORTS</a:t>
                      </a:r>
                    </a:p>
                  </a:txBody>
                  <a:tcPr/>
                </a:tc>
                <a:tc>
                  <a:txBody>
                    <a:bodyPr/>
                    <a:lstStyle/>
                    <a:p>
                      <a:pPr algn="l" fontAlgn="b"/>
                      <a:r>
                        <a:rPr lang="en-US" sz="2000" b="1" i="0" u="none" strike="noStrike" dirty="0">
                          <a:effectLst/>
                          <a:latin typeface="Calibri"/>
                        </a:rPr>
                        <a:t>12,352,505.00</a:t>
                      </a:r>
                    </a:p>
                  </a:txBody>
                  <a:tcPr marL="9525" marR="9525" marT="9525" marB="0" anchor="b"/>
                </a:tc>
                <a:tc>
                  <a:txBody>
                    <a:bodyPr/>
                    <a:lstStyle/>
                    <a:p>
                      <a:pPr algn="l" fontAlgn="b"/>
                      <a:r>
                        <a:rPr lang="en-US" sz="2000" b="1" i="0" u="none" strike="noStrike" dirty="0">
                          <a:effectLst/>
                          <a:latin typeface="Calibri"/>
                        </a:rPr>
                        <a:t>23,579,996.00</a:t>
                      </a:r>
                    </a:p>
                  </a:txBody>
                  <a:tcPr marL="9525" marR="9525" marT="9525" marB="0" anchor="b"/>
                </a:tc>
                <a:tc>
                  <a:txBody>
                    <a:bodyPr/>
                    <a:lstStyle/>
                    <a:p>
                      <a:pPr algn="l" fontAlgn="b"/>
                      <a:r>
                        <a:rPr lang="en-US" sz="2000" b="1" i="0" u="none" strike="noStrike" dirty="0">
                          <a:effectLst/>
                          <a:latin typeface="Calibri"/>
                        </a:rPr>
                        <a:t>8,224,405.00</a:t>
                      </a:r>
                    </a:p>
                  </a:txBody>
                  <a:tcPr marL="9525" marR="9525" marT="9525" marB="0" anchor="b"/>
                </a:tc>
                <a:tc>
                  <a:txBody>
                    <a:bodyPr/>
                    <a:lstStyle/>
                    <a:p>
                      <a:pPr algn="l" fontAlgn="b"/>
                      <a:r>
                        <a:rPr lang="en-US" sz="2000" b="1" i="0" u="none" strike="noStrike" dirty="0">
                          <a:effectLst/>
                          <a:latin typeface="Calibri"/>
                        </a:rPr>
                        <a:t>7,612,883.00</a:t>
                      </a:r>
                    </a:p>
                  </a:txBody>
                  <a:tcPr marL="9525" marR="9525" marT="9525" marB="0" anchor="b"/>
                </a:tc>
                <a:tc>
                  <a:txBody>
                    <a:bodyPr/>
                    <a:lstStyle/>
                    <a:p>
                      <a:pPr algn="l" fontAlgn="b"/>
                      <a:r>
                        <a:rPr lang="en-US" sz="2000" b="1" i="0" u="none" strike="noStrike">
                          <a:effectLst/>
                          <a:latin typeface="Calibri"/>
                        </a:rPr>
                        <a:t>51,769,789.00</a:t>
                      </a:r>
                    </a:p>
                  </a:txBody>
                  <a:tcPr marL="9525" marR="9525" marT="9525" marB="0" anchor="b"/>
                </a:tc>
                <a:extLst>
                  <a:ext uri="{0D108BD9-81ED-4DB2-BD59-A6C34878D82A}">
                    <a16:rowId xmlns:a16="http://schemas.microsoft.com/office/drawing/2014/main" val="10008"/>
                  </a:ext>
                </a:extLst>
              </a:tr>
              <a:tr h="1306170">
                <a:tc>
                  <a:txBody>
                    <a:bodyPr/>
                    <a:lstStyle/>
                    <a:p>
                      <a:r>
                        <a:rPr lang="en-US" sz="2000" b="1" dirty="0"/>
                        <a:t>TOTAL</a:t>
                      </a:r>
                    </a:p>
                  </a:txBody>
                  <a:tcPr/>
                </a:tc>
                <a:tc>
                  <a:txBody>
                    <a:bodyPr/>
                    <a:lstStyle/>
                    <a:p>
                      <a:pPr algn="l" fontAlgn="b"/>
                      <a:r>
                        <a:rPr lang="en-US" sz="2400" b="1" i="0" u="none" strike="noStrike" dirty="0">
                          <a:effectLst/>
                          <a:latin typeface="Calibri"/>
                        </a:rPr>
                        <a:t>2,098,406,245.15</a:t>
                      </a:r>
                    </a:p>
                  </a:txBody>
                  <a:tcPr marL="9525" marR="9525" marT="9525" marB="0" anchor="b"/>
                </a:tc>
                <a:tc>
                  <a:txBody>
                    <a:bodyPr/>
                    <a:lstStyle/>
                    <a:p>
                      <a:pPr algn="l" fontAlgn="b"/>
                      <a:r>
                        <a:rPr lang="en-US" sz="2400" b="1" i="0" u="none" strike="noStrike" dirty="0">
                          <a:effectLst/>
                          <a:latin typeface="Calibri"/>
                        </a:rPr>
                        <a:t>5,141,918,525.30</a:t>
                      </a:r>
                    </a:p>
                  </a:txBody>
                  <a:tcPr marL="9525" marR="9525" marT="9525" marB="0" anchor="b"/>
                </a:tc>
                <a:tc>
                  <a:txBody>
                    <a:bodyPr/>
                    <a:lstStyle/>
                    <a:p>
                      <a:pPr algn="l" fontAlgn="b"/>
                      <a:r>
                        <a:rPr lang="en-US" sz="2300" b="1" i="0" u="none" strike="noStrike" dirty="0">
                          <a:effectLst/>
                          <a:latin typeface="Calibri"/>
                        </a:rPr>
                        <a:t>6,242,962,698.22</a:t>
                      </a:r>
                    </a:p>
                  </a:txBody>
                  <a:tcPr marL="9525" marR="9525" marT="9525" marB="0" anchor="b"/>
                </a:tc>
                <a:tc>
                  <a:txBody>
                    <a:bodyPr/>
                    <a:lstStyle/>
                    <a:p>
                      <a:pPr algn="l" fontAlgn="b"/>
                      <a:r>
                        <a:rPr lang="en-US" sz="2200" b="1" i="0" u="none" strike="noStrike" dirty="0">
                          <a:effectLst/>
                          <a:latin typeface="Calibri"/>
                        </a:rPr>
                        <a:t>8,689,938,239.59</a:t>
                      </a:r>
                    </a:p>
                  </a:txBody>
                  <a:tcPr marL="9525" marR="9525" marT="9525" marB="0" anchor="b"/>
                </a:tc>
                <a:tc>
                  <a:txBody>
                    <a:bodyPr/>
                    <a:lstStyle/>
                    <a:p>
                      <a:pPr algn="l" fontAlgn="b"/>
                      <a:r>
                        <a:rPr lang="en-US" sz="2000" b="1" i="0" u="none" strike="noStrike" dirty="0">
                          <a:effectLst/>
                          <a:latin typeface="Calibri"/>
                        </a:rPr>
                        <a:t>22,173,225,708.26</a:t>
                      </a:r>
                    </a:p>
                  </a:txBody>
                  <a:tcPr marL="9525" marR="9525" marT="9525"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63454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BB84-2F5E-D84B-AE1E-3E74E04887AD}"/>
              </a:ext>
            </a:extLst>
          </p:cNvPr>
          <p:cNvSpPr>
            <a:spLocks noGrp="1"/>
          </p:cNvSpPr>
          <p:nvPr>
            <p:ph type="title"/>
          </p:nvPr>
        </p:nvSpPr>
        <p:spPr>
          <a:xfrm>
            <a:off x="1219199" y="-222704"/>
            <a:ext cx="9493249" cy="1577975"/>
          </a:xfrm>
        </p:spPr>
        <p:txBody>
          <a:bodyPr/>
          <a:lstStyle/>
          <a:p>
            <a:r>
              <a:rPr lang="en-GB" b="1" dirty="0"/>
              <a:t>SYNONYMS OF ‘IRRELEVANCE’</a:t>
            </a:r>
            <a:r>
              <a:rPr lang="en-NG" dirty="0"/>
              <a:t> </a:t>
            </a:r>
          </a:p>
        </p:txBody>
      </p:sp>
      <p:graphicFrame>
        <p:nvGraphicFramePr>
          <p:cNvPr id="4" name="Table 4">
            <a:extLst>
              <a:ext uri="{FF2B5EF4-FFF2-40B4-BE49-F238E27FC236}">
                <a16:creationId xmlns:a16="http://schemas.microsoft.com/office/drawing/2014/main" id="{E611F78B-F997-4145-8774-9DA060549883}"/>
              </a:ext>
            </a:extLst>
          </p:cNvPr>
          <p:cNvGraphicFramePr>
            <a:graphicFrameLocks noGrp="1"/>
          </p:cNvGraphicFramePr>
          <p:nvPr>
            <p:extLst>
              <p:ext uri="{D42A27DB-BD31-4B8C-83A1-F6EECF244321}">
                <p14:modId xmlns:p14="http://schemas.microsoft.com/office/powerpoint/2010/main" val="3610233271"/>
              </p:ext>
            </p:extLst>
          </p:nvPr>
        </p:nvGraphicFramePr>
        <p:xfrm>
          <a:off x="342900" y="1355271"/>
          <a:ext cx="11506200" cy="5156525"/>
        </p:xfrm>
        <a:graphic>
          <a:graphicData uri="http://schemas.openxmlformats.org/drawingml/2006/table">
            <a:tbl>
              <a:tblPr firstRow="1" bandRow="1">
                <a:tableStyleId>{5C22544A-7EE6-4342-B048-85BDC9FD1C3A}</a:tableStyleId>
              </a:tblPr>
              <a:tblGrid>
                <a:gridCol w="3118761">
                  <a:extLst>
                    <a:ext uri="{9D8B030D-6E8A-4147-A177-3AD203B41FA5}">
                      <a16:colId xmlns:a16="http://schemas.microsoft.com/office/drawing/2014/main" val="1854808229"/>
                    </a:ext>
                  </a:extLst>
                </a:gridCol>
                <a:gridCol w="2930824">
                  <a:extLst>
                    <a:ext uri="{9D8B030D-6E8A-4147-A177-3AD203B41FA5}">
                      <a16:colId xmlns:a16="http://schemas.microsoft.com/office/drawing/2014/main" val="3796019164"/>
                    </a:ext>
                  </a:extLst>
                </a:gridCol>
                <a:gridCol w="2580065">
                  <a:extLst>
                    <a:ext uri="{9D8B030D-6E8A-4147-A177-3AD203B41FA5}">
                      <a16:colId xmlns:a16="http://schemas.microsoft.com/office/drawing/2014/main" val="2547242038"/>
                    </a:ext>
                  </a:extLst>
                </a:gridCol>
                <a:gridCol w="2876550">
                  <a:extLst>
                    <a:ext uri="{9D8B030D-6E8A-4147-A177-3AD203B41FA5}">
                      <a16:colId xmlns:a16="http://schemas.microsoft.com/office/drawing/2014/main" val="1309973413"/>
                    </a:ext>
                  </a:extLst>
                </a:gridCol>
              </a:tblGrid>
              <a:tr h="1048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Inapplicable</a:t>
                      </a:r>
                    </a:p>
                    <a:p>
                      <a:endParaRPr lang="en-NG" sz="32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Useless</a:t>
                      </a:r>
                    </a:p>
                    <a:p>
                      <a:endParaRPr lang="en-NG" sz="3200" b="1" dirty="0">
                        <a:solidFill>
                          <a:schemeClr val="tx1"/>
                        </a:solidFill>
                      </a:endParaRPr>
                    </a:p>
                  </a:txBody>
                  <a:tcPr/>
                </a:tc>
                <a:tc>
                  <a:txBody>
                    <a:bodyPr/>
                    <a:lstStyle/>
                    <a:p>
                      <a:r>
                        <a:rPr lang="en-GB" sz="3200" b="1" dirty="0">
                          <a:solidFill>
                            <a:schemeClr val="tx1"/>
                          </a:solidFill>
                        </a:rPr>
                        <a:t>Immaterial</a:t>
                      </a:r>
                      <a:endParaRPr lang="en-NG" sz="3200" b="1" dirty="0">
                        <a:solidFill>
                          <a:schemeClr val="tx1"/>
                        </a:solidFill>
                      </a:endParaRPr>
                    </a:p>
                  </a:txBody>
                  <a:tcPr/>
                </a:tc>
                <a:tc>
                  <a:txBody>
                    <a:bodyPr/>
                    <a:lstStyle/>
                    <a:p>
                      <a:r>
                        <a:rPr lang="en-GB" sz="2800" b="1" dirty="0">
                          <a:solidFill>
                            <a:schemeClr val="tx1"/>
                          </a:solidFill>
                        </a:rPr>
                        <a:t>Inappropriate</a:t>
                      </a:r>
                      <a:endParaRPr lang="en-NG" sz="2800" b="1" dirty="0">
                        <a:solidFill>
                          <a:schemeClr val="tx1"/>
                        </a:solidFill>
                      </a:endParaRPr>
                    </a:p>
                  </a:txBody>
                  <a:tcPr/>
                </a:tc>
                <a:extLst>
                  <a:ext uri="{0D108BD9-81ED-4DB2-BD59-A6C34878D82A}">
                    <a16:rowId xmlns:a16="http://schemas.microsoft.com/office/drawing/2014/main" val="1765238115"/>
                  </a:ext>
                </a:extLst>
              </a:tr>
              <a:tr h="1468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Remote</a:t>
                      </a:r>
                    </a:p>
                    <a:p>
                      <a:endParaRPr lang="en-NG" sz="32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Out of place </a:t>
                      </a:r>
                    </a:p>
                    <a:p>
                      <a:endParaRPr lang="en-NG" sz="3200" b="1" dirty="0">
                        <a:solidFill>
                          <a:schemeClr val="tx1"/>
                        </a:solidFill>
                      </a:endParaRPr>
                    </a:p>
                  </a:txBody>
                  <a:tcPr/>
                </a:tc>
                <a:tc>
                  <a:txBody>
                    <a:bodyPr/>
                    <a:lstStyle/>
                    <a:p>
                      <a:r>
                        <a:rPr lang="en-GB" sz="3200" b="1" dirty="0">
                          <a:solidFill>
                            <a:schemeClr val="tx1"/>
                          </a:solidFill>
                        </a:rPr>
                        <a:t>Not pertaining to</a:t>
                      </a:r>
                      <a:endParaRPr lang="en-NG" sz="32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Outdated</a:t>
                      </a:r>
                    </a:p>
                    <a:p>
                      <a:endParaRPr lang="en-NG" sz="3200" b="1" dirty="0">
                        <a:solidFill>
                          <a:schemeClr val="tx1"/>
                        </a:solidFill>
                      </a:endParaRPr>
                    </a:p>
                  </a:txBody>
                  <a:tcPr/>
                </a:tc>
                <a:extLst>
                  <a:ext uri="{0D108BD9-81ED-4DB2-BD59-A6C34878D82A}">
                    <a16:rowId xmlns:a16="http://schemas.microsoft.com/office/drawing/2014/main" val="1099027596"/>
                  </a:ext>
                </a:extLst>
              </a:tr>
              <a:tr h="1468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Unimportant </a:t>
                      </a:r>
                      <a:endParaRPr lang="en-NG" sz="3200" b="1" dirty="0">
                        <a:solidFill>
                          <a:schemeClr val="tx1"/>
                        </a:solidFill>
                      </a:endParaRPr>
                    </a:p>
                    <a:p>
                      <a:endParaRPr lang="en-NG" sz="32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Unnecessary </a:t>
                      </a:r>
                    </a:p>
                    <a:p>
                      <a:endParaRPr lang="en-NG" sz="32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rPr>
                        <a:t>Unconnected </a:t>
                      </a:r>
                    </a:p>
                    <a:p>
                      <a:endParaRPr lang="en-NG" sz="32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Pointless </a:t>
                      </a:r>
                    </a:p>
                    <a:p>
                      <a:endParaRPr lang="en-NG" sz="3200" b="1" dirty="0">
                        <a:solidFill>
                          <a:schemeClr val="tx1"/>
                        </a:solidFill>
                      </a:endParaRPr>
                    </a:p>
                  </a:txBody>
                  <a:tcPr/>
                </a:tc>
                <a:extLst>
                  <a:ext uri="{0D108BD9-81ED-4DB2-BD59-A6C34878D82A}">
                    <a16:rowId xmlns:a16="http://schemas.microsoft.com/office/drawing/2014/main" val="1656942480"/>
                  </a:ext>
                </a:extLst>
              </a:tr>
              <a:tr h="10486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Not suitable </a:t>
                      </a:r>
                    </a:p>
                    <a:p>
                      <a:endParaRPr lang="en-NG" sz="3200" b="1" dirty="0">
                        <a:solidFill>
                          <a:schemeClr val="tx1"/>
                        </a:solidFill>
                      </a:endParaRPr>
                    </a:p>
                  </a:txBody>
                  <a:tcPr/>
                </a:tc>
                <a:tc hMerge="1">
                  <a:txBody>
                    <a:bodyPr/>
                    <a:lstStyle/>
                    <a:p>
                      <a:endParaRPr lang="en-NG" dirty="0"/>
                    </a:p>
                  </a:txBody>
                  <a:tcPr/>
                </a:tc>
                <a:tc hMerge="1">
                  <a:txBody>
                    <a:bodyPr/>
                    <a:lstStyle/>
                    <a:p>
                      <a:endParaRPr lang="en-NG" dirty="0"/>
                    </a:p>
                  </a:txBody>
                  <a:tcPr/>
                </a:tc>
                <a:tc hMerge="1">
                  <a:txBody>
                    <a:bodyPr/>
                    <a:lstStyle/>
                    <a:p>
                      <a:endParaRPr lang="en-NG" dirty="0"/>
                    </a:p>
                  </a:txBody>
                  <a:tcPr/>
                </a:tc>
                <a:extLst>
                  <a:ext uri="{0D108BD9-81ED-4DB2-BD59-A6C34878D82A}">
                    <a16:rowId xmlns:a16="http://schemas.microsoft.com/office/drawing/2014/main" val="134920963"/>
                  </a:ext>
                </a:extLst>
              </a:tr>
            </a:tbl>
          </a:graphicData>
        </a:graphic>
      </p:graphicFrame>
    </p:spTree>
    <p:extLst>
      <p:ext uri="{BB962C8B-B14F-4D97-AF65-F5344CB8AC3E}">
        <p14:creationId xmlns:p14="http://schemas.microsoft.com/office/powerpoint/2010/main" val="1222801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B140-E087-1848-A9C5-19BD42167678}"/>
              </a:ext>
            </a:extLst>
          </p:cNvPr>
          <p:cNvSpPr>
            <a:spLocks noGrp="1"/>
          </p:cNvSpPr>
          <p:nvPr>
            <p:ph type="title"/>
          </p:nvPr>
        </p:nvSpPr>
        <p:spPr>
          <a:xfrm>
            <a:off x="779465" y="142504"/>
            <a:ext cx="10513969" cy="1051295"/>
          </a:xfrm>
        </p:spPr>
        <p:txBody>
          <a:bodyPr/>
          <a:lstStyle/>
          <a:p>
            <a:pPr>
              <a:defRPr/>
            </a:pPr>
            <a:r>
              <a:rPr lang="en-US" dirty="0"/>
              <a:t>KNOWLEDGE- RELEVANCE</a:t>
            </a:r>
          </a:p>
        </p:txBody>
      </p:sp>
      <p:sp>
        <p:nvSpPr>
          <p:cNvPr id="45059" name="Content Placeholder 2">
            <a:extLst>
              <a:ext uri="{FF2B5EF4-FFF2-40B4-BE49-F238E27FC236}">
                <a16:creationId xmlns:a16="http://schemas.microsoft.com/office/drawing/2014/main" id="{1244DC6D-5B35-2E4B-93E4-74C0AFAF4B48}"/>
              </a:ext>
            </a:extLst>
          </p:cNvPr>
          <p:cNvSpPr>
            <a:spLocks noGrp="1"/>
          </p:cNvSpPr>
          <p:nvPr>
            <p:ph idx="1"/>
          </p:nvPr>
        </p:nvSpPr>
        <p:spPr>
          <a:xfrm>
            <a:off x="779465" y="1600200"/>
            <a:ext cx="11167112" cy="4852988"/>
          </a:xfrm>
        </p:spPr>
        <p:txBody>
          <a:bodyPr>
            <a:normAutofit/>
          </a:bodyPr>
          <a:lstStyle/>
          <a:p>
            <a:r>
              <a:rPr lang="en-US" altLang="en-NG" sz="2800" b="1" dirty="0">
                <a:solidFill>
                  <a:schemeClr val="tx1"/>
                </a:solidFill>
                <a:latin typeface="Bookman Old Style" panose="02050604050505020204" pitchFamily="18" charset="0"/>
              </a:rPr>
              <a:t>The Case of Religion and Development in Nigeria through the case of RCCG: By Christopher Wadibia </a:t>
            </a:r>
            <a:r>
              <a:rPr lang="en-US" altLang="en-NG" sz="3600" b="1" u="sng" dirty="0">
                <a:solidFill>
                  <a:schemeClr val="tx1"/>
                </a:solidFill>
                <a:latin typeface="Bookman Old Style" panose="02050604050505020204" pitchFamily="18" charset="0"/>
              </a:rPr>
              <a:t>(</a:t>
            </a:r>
            <a:r>
              <a:rPr lang="en-US" altLang="en-NG" sz="3600" b="1" u="sng" dirty="0">
                <a:latin typeface="Bookman Old Style" panose="02050604050505020204" pitchFamily="18" charset="0"/>
              </a:rPr>
              <a:t>Cambridge University).</a:t>
            </a:r>
            <a:endParaRPr lang="en-US" altLang="en-NG" sz="2800" b="1" u="sng" dirty="0">
              <a:latin typeface="Bookman Old Style" panose="02050604050505020204" pitchFamily="18" charset="0"/>
            </a:endParaRPr>
          </a:p>
          <a:p>
            <a:r>
              <a:rPr lang="en-US" altLang="en-NG" sz="2800" b="1" dirty="0">
                <a:solidFill>
                  <a:schemeClr val="tx1"/>
                </a:solidFill>
                <a:latin typeface="Bookman Old Style" panose="02050604050505020204" pitchFamily="18" charset="0"/>
              </a:rPr>
              <a:t>Social Praxis in Holistic Pentecostal Missiology: An Evangelical Perspective on the Mission Practice of the Redeemed Christian Church of God (RCCG) Nigeria: By Francis Adebayo (</a:t>
            </a:r>
            <a:r>
              <a:rPr lang="en-US" altLang="en-NG" sz="3200" b="1" u="sng" dirty="0">
                <a:latin typeface="Bookman Old Style" panose="02050604050505020204" pitchFamily="18" charset="0"/>
              </a:rPr>
              <a:t>Vrije University Amsterdam)</a:t>
            </a:r>
          </a:p>
          <a:p>
            <a:endParaRPr lang="en-US" altLang="en-NG" sz="20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B140-E087-1848-A9C5-19BD42167678}"/>
              </a:ext>
            </a:extLst>
          </p:cNvPr>
          <p:cNvSpPr>
            <a:spLocks noGrp="1"/>
          </p:cNvSpPr>
          <p:nvPr>
            <p:ph type="title"/>
          </p:nvPr>
        </p:nvSpPr>
        <p:spPr>
          <a:xfrm>
            <a:off x="779465" y="142504"/>
            <a:ext cx="10513969" cy="1051295"/>
          </a:xfrm>
        </p:spPr>
        <p:txBody>
          <a:bodyPr/>
          <a:lstStyle/>
          <a:p>
            <a:pPr>
              <a:defRPr/>
            </a:pPr>
            <a:r>
              <a:rPr lang="en-US" dirty="0"/>
              <a:t>KNOWLEDGE- RELEVANCE</a:t>
            </a:r>
          </a:p>
        </p:txBody>
      </p:sp>
      <p:sp>
        <p:nvSpPr>
          <p:cNvPr id="45059" name="Content Placeholder 2">
            <a:extLst>
              <a:ext uri="{FF2B5EF4-FFF2-40B4-BE49-F238E27FC236}">
                <a16:creationId xmlns:a16="http://schemas.microsoft.com/office/drawing/2014/main" id="{1244DC6D-5B35-2E4B-93E4-74C0AFAF4B48}"/>
              </a:ext>
            </a:extLst>
          </p:cNvPr>
          <p:cNvSpPr>
            <a:spLocks noGrp="1"/>
          </p:cNvSpPr>
          <p:nvPr>
            <p:ph idx="1"/>
          </p:nvPr>
        </p:nvSpPr>
        <p:spPr>
          <a:xfrm>
            <a:off x="779465" y="1600200"/>
            <a:ext cx="11167112" cy="4852988"/>
          </a:xfrm>
        </p:spPr>
        <p:txBody>
          <a:bodyPr>
            <a:normAutofit fontScale="85000" lnSpcReduction="10000"/>
          </a:bodyPr>
          <a:lstStyle/>
          <a:p>
            <a:pPr marL="0" indent="0">
              <a:buNone/>
            </a:pPr>
            <a:r>
              <a:rPr lang="en-US" altLang="en-NG" sz="2800" b="1" dirty="0">
                <a:solidFill>
                  <a:schemeClr val="tx1"/>
                </a:solidFill>
                <a:latin typeface="Bookman Old Style" panose="02050604050505020204" pitchFamily="18" charset="0"/>
              </a:rPr>
              <a:t>Social Praxis in Holistic Pentecostal Missiology: An Evangelical Perspective on the Mission Practice of the Redeemed Christian Church of God (RCCG) Nigeria: By Francis Adebayo (</a:t>
            </a:r>
            <a:r>
              <a:rPr lang="en-US" altLang="en-NG" sz="3200" b="1" u="sng" dirty="0">
                <a:latin typeface="Bookman Old Style" panose="02050604050505020204" pitchFamily="18" charset="0"/>
              </a:rPr>
              <a:t>Vrije University Amsterdam)</a:t>
            </a:r>
          </a:p>
          <a:p>
            <a:pPr marL="0" indent="0">
              <a:buNone/>
            </a:pPr>
            <a:endParaRPr lang="en-US" altLang="en-NG" sz="3200" b="1" u="sng" dirty="0">
              <a:latin typeface="Bookman Old Style" panose="02050604050505020204" pitchFamily="18" charset="0"/>
            </a:endParaRPr>
          </a:p>
          <a:p>
            <a:pPr marL="0" indent="0">
              <a:buNone/>
            </a:pPr>
            <a:r>
              <a:rPr lang="en-US" altLang="en-NG" sz="3000" b="1" i="1" u="sng" dirty="0">
                <a:latin typeface="Bookman Old Style" panose="02050604050505020204" pitchFamily="18" charset="0"/>
              </a:rPr>
              <a:t>In 2016, the university did a CSR impact study on Africa and there was no significant work on RCCG</a:t>
            </a:r>
          </a:p>
          <a:p>
            <a:pPr marL="0" indent="0">
              <a:buNone/>
            </a:pPr>
            <a:r>
              <a:rPr lang="en-US" altLang="en-NG" sz="3000" b="1" i="1" u="sng" dirty="0">
                <a:latin typeface="Bookman Old Style" panose="02050604050505020204" pitchFamily="18" charset="0"/>
              </a:rPr>
              <a:t>In 2018, the study was repeated, and the story has changed significantly. On the basis of this new information, the university in the Netherlands commissioned this PHD work.</a:t>
            </a:r>
          </a:p>
          <a:p>
            <a:endParaRPr lang="en-US" altLang="en-NG" sz="2000" dirty="0"/>
          </a:p>
        </p:txBody>
      </p:sp>
    </p:spTree>
    <p:extLst>
      <p:ext uri="{BB962C8B-B14F-4D97-AF65-F5344CB8AC3E}">
        <p14:creationId xmlns:p14="http://schemas.microsoft.com/office/powerpoint/2010/main" val="6481853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6C9D-2E11-C049-AC5B-F8FB1A120EA7}"/>
              </a:ext>
            </a:extLst>
          </p:cNvPr>
          <p:cNvSpPr>
            <a:spLocks noGrp="1"/>
          </p:cNvSpPr>
          <p:nvPr>
            <p:ph type="title"/>
          </p:nvPr>
        </p:nvSpPr>
        <p:spPr>
          <a:xfrm>
            <a:off x="637309" y="-384176"/>
            <a:ext cx="9493249" cy="1577975"/>
          </a:xfrm>
        </p:spPr>
        <p:txBody>
          <a:bodyPr/>
          <a:lstStyle/>
          <a:p>
            <a:pPr>
              <a:defRPr/>
            </a:pPr>
            <a:r>
              <a:rPr lang="en-US" dirty="0"/>
              <a:t>KNOWLEDGE- RELEVANCE</a:t>
            </a:r>
          </a:p>
        </p:txBody>
      </p:sp>
      <p:sp>
        <p:nvSpPr>
          <p:cNvPr id="46083" name="Content Placeholder 2">
            <a:extLst>
              <a:ext uri="{FF2B5EF4-FFF2-40B4-BE49-F238E27FC236}">
                <a16:creationId xmlns:a16="http://schemas.microsoft.com/office/drawing/2014/main" id="{8037B703-9692-8345-9A51-ABB64D8AA4D1}"/>
              </a:ext>
            </a:extLst>
          </p:cNvPr>
          <p:cNvSpPr>
            <a:spLocks noGrp="1"/>
          </p:cNvSpPr>
          <p:nvPr>
            <p:ph idx="1"/>
          </p:nvPr>
        </p:nvSpPr>
        <p:spPr>
          <a:xfrm>
            <a:off x="534391" y="1600200"/>
            <a:ext cx="11376560" cy="4852988"/>
          </a:xfrm>
        </p:spPr>
        <p:txBody>
          <a:bodyPr>
            <a:noAutofit/>
          </a:bodyPr>
          <a:lstStyle/>
          <a:p>
            <a:r>
              <a:rPr lang="en-US" altLang="en-NG" sz="2800" b="1" dirty="0">
                <a:solidFill>
                  <a:schemeClr val="tx1"/>
                </a:solidFill>
                <a:latin typeface="Bookman Old Style" panose="02050604050505020204" pitchFamily="18" charset="0"/>
              </a:rPr>
              <a:t>‘A study of Corporate Social  Responsibility Practices of selected Organizations in the Delivery of infrastructural Projects in Lagos State Nigeria, By </a:t>
            </a:r>
            <a:r>
              <a:rPr lang="en-US" altLang="en-NG" sz="2800" b="1" dirty="0" err="1">
                <a:solidFill>
                  <a:schemeClr val="tx1"/>
                </a:solidFill>
                <a:latin typeface="Bookman Old Style" panose="02050604050505020204" pitchFamily="18" charset="0"/>
              </a:rPr>
              <a:t>Oluwaseyi</a:t>
            </a:r>
            <a:r>
              <a:rPr lang="en-US" altLang="en-NG" sz="2800" b="1" dirty="0">
                <a:solidFill>
                  <a:schemeClr val="tx1"/>
                </a:solidFill>
                <a:latin typeface="Bookman Old Style" panose="02050604050505020204" pitchFamily="18" charset="0"/>
              </a:rPr>
              <a:t> </a:t>
            </a:r>
            <a:r>
              <a:rPr lang="en-US" altLang="en-NG" sz="2800" b="1" dirty="0" err="1">
                <a:solidFill>
                  <a:schemeClr val="tx1"/>
                </a:solidFill>
                <a:latin typeface="Bookman Old Style" panose="02050604050505020204" pitchFamily="18" charset="0"/>
              </a:rPr>
              <a:t>O.Alao</a:t>
            </a:r>
            <a:r>
              <a:rPr lang="en-US" altLang="en-NG" sz="2800" b="1" dirty="0">
                <a:solidFill>
                  <a:schemeClr val="tx1"/>
                </a:solidFill>
                <a:latin typeface="Bookman Old Style" panose="02050604050505020204" pitchFamily="18" charset="0"/>
              </a:rPr>
              <a:t> (</a:t>
            </a:r>
            <a:r>
              <a:rPr lang="en-US" altLang="en-NG" sz="3200" b="1" u="sng" dirty="0">
                <a:latin typeface="Bookman Old Style" panose="02050604050505020204" pitchFamily="18" charset="0"/>
              </a:rPr>
              <a:t>Obafemi Awolowo University) </a:t>
            </a:r>
          </a:p>
          <a:p>
            <a:r>
              <a:rPr lang="en-US" altLang="en-NG" sz="2800" b="1" dirty="0">
                <a:latin typeface="Bookman Old Style" panose="02050604050505020204" pitchFamily="18" charset="0"/>
              </a:rPr>
              <a:t>How are the fastest Growing Churches (FGC) In Nigeria intersecting with the poor, with poverty alleviation: </a:t>
            </a:r>
            <a:r>
              <a:rPr lang="en-US" altLang="en-NG" sz="2800" b="1" dirty="0" err="1">
                <a:latin typeface="Bookman Old Style" panose="02050604050505020204" pitchFamily="18" charset="0"/>
              </a:rPr>
              <a:t>Chinyereugo</a:t>
            </a:r>
            <a:r>
              <a:rPr lang="en-US" altLang="en-NG" sz="2800" b="1" dirty="0">
                <a:latin typeface="Bookman Old Style" panose="02050604050505020204" pitchFamily="18" charset="0"/>
              </a:rPr>
              <a:t> </a:t>
            </a:r>
            <a:r>
              <a:rPr lang="en-US" altLang="en-NG" sz="2800" b="1" dirty="0" err="1">
                <a:latin typeface="Bookman Old Style" panose="02050604050505020204" pitchFamily="18" charset="0"/>
              </a:rPr>
              <a:t>Adeliyi</a:t>
            </a:r>
            <a:r>
              <a:rPr lang="en-US" altLang="en-NG" sz="2800" b="1" dirty="0">
                <a:latin typeface="Bookman Old Style" panose="02050604050505020204" pitchFamily="18" charset="0"/>
              </a:rPr>
              <a:t> </a:t>
            </a:r>
            <a:r>
              <a:rPr lang="en-US" altLang="en-NG" sz="2800" b="1" u="sng" dirty="0">
                <a:latin typeface="Bookman Old Style" panose="02050604050505020204" pitchFamily="18" charset="0"/>
              </a:rPr>
              <a:t>(</a:t>
            </a:r>
            <a:r>
              <a:rPr lang="en-US" altLang="en-NG" sz="3200" b="1" u="sng" dirty="0">
                <a:latin typeface="Bookman Old Style" panose="02050604050505020204" pitchFamily="18" charset="0"/>
              </a:rPr>
              <a:t>Asbury Theological Seminary in Wilmore Kentucky USA)</a:t>
            </a:r>
            <a:endParaRPr lang="en-US" altLang="en-NG" sz="2800" u="sng" dirty="0">
              <a:latin typeface="Bookman Old Style" panose="020506040505050202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4206">
            <a:off x="491077" y="396217"/>
            <a:ext cx="6746664" cy="532558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CDD1AA99-03AE-49F6-9116-9CA2BBCA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34206">
            <a:off x="1312942" y="-198825"/>
            <a:ext cx="5107326" cy="6486819"/>
          </a:xfrm>
          <a:custGeom>
            <a:avLst/>
            <a:gdLst>
              <a:gd name="connsiteX0" fmla="*/ 0 w 4401242"/>
              <a:gd name="connsiteY0" fmla="*/ 4137242 h 5590022"/>
              <a:gd name="connsiteX1" fmla="*/ 5579 w 4401242"/>
              <a:gd name="connsiteY1" fmla="*/ 4114978 h 5590022"/>
              <a:gd name="connsiteX2" fmla="*/ 3258 w 4401242"/>
              <a:gd name="connsiteY2" fmla="*/ 4099949 h 5590022"/>
              <a:gd name="connsiteX3" fmla="*/ 9236 w 4401242"/>
              <a:gd name="connsiteY3" fmla="*/ 4071959 h 5590022"/>
              <a:gd name="connsiteX4" fmla="*/ 14743 w 4401242"/>
              <a:gd name="connsiteY4" fmla="*/ 4031013 h 5590022"/>
              <a:gd name="connsiteX5" fmla="*/ 20613 w 4401242"/>
              <a:gd name="connsiteY5" fmla="*/ 4002827 h 5590022"/>
              <a:gd name="connsiteX6" fmla="*/ 22410 w 4401242"/>
              <a:gd name="connsiteY6" fmla="*/ 3997392 h 5590022"/>
              <a:gd name="connsiteX7" fmla="*/ 22410 w 4401242"/>
              <a:gd name="connsiteY7" fmla="*/ 3812956 h 5590022"/>
              <a:gd name="connsiteX8" fmla="*/ 20401 w 4401242"/>
              <a:gd name="connsiteY8" fmla="*/ 3799351 h 5590022"/>
              <a:gd name="connsiteX9" fmla="*/ 22410 w 4401242"/>
              <a:gd name="connsiteY9" fmla="*/ 3753450 h 5590022"/>
              <a:gd name="connsiteX10" fmla="*/ 19673 w 4401242"/>
              <a:gd name="connsiteY10" fmla="*/ 3746784 h 5590022"/>
              <a:gd name="connsiteX11" fmla="*/ 22410 w 4401242"/>
              <a:gd name="connsiteY11" fmla="*/ 3701909 h 5590022"/>
              <a:gd name="connsiteX12" fmla="*/ 20086 w 4401242"/>
              <a:gd name="connsiteY12" fmla="*/ 3652741 h 5590022"/>
              <a:gd name="connsiteX13" fmla="*/ 13839 w 4401242"/>
              <a:gd name="connsiteY13" fmla="*/ 3649070 h 5590022"/>
              <a:gd name="connsiteX14" fmla="*/ 13290 w 4401242"/>
              <a:gd name="connsiteY14" fmla="*/ 3638287 h 5590022"/>
              <a:gd name="connsiteX15" fmla="*/ 13410 w 4401242"/>
              <a:gd name="connsiteY15" fmla="*/ 3621311 h 5590022"/>
              <a:gd name="connsiteX16" fmla="*/ 19966 w 4401242"/>
              <a:gd name="connsiteY16" fmla="*/ 3583286 h 5590022"/>
              <a:gd name="connsiteX17" fmla="*/ 16089 w 4401242"/>
              <a:gd name="connsiteY17" fmla="*/ 21355 h 5590022"/>
              <a:gd name="connsiteX18" fmla="*/ 34619 w 4401242"/>
              <a:gd name="connsiteY18" fmla="*/ 2606 h 5590022"/>
              <a:gd name="connsiteX19" fmla="*/ 49927 w 4401242"/>
              <a:gd name="connsiteY19" fmla="*/ 185 h 5590022"/>
              <a:gd name="connsiteX20" fmla="*/ 917193 w 4401242"/>
              <a:gd name="connsiteY20" fmla="*/ 11 h 5590022"/>
              <a:gd name="connsiteX21" fmla="*/ 938319 w 4401242"/>
              <a:gd name="connsiteY21" fmla="*/ 10 h 5590022"/>
              <a:gd name="connsiteX22" fmla="*/ 938338 w 4401242"/>
              <a:gd name="connsiteY22" fmla="*/ 0 h 5590022"/>
              <a:gd name="connsiteX23" fmla="*/ 4365378 w 4401242"/>
              <a:gd name="connsiteY23" fmla="*/ 0 h 5590022"/>
              <a:gd name="connsiteX24" fmla="*/ 4397257 w 4401242"/>
              <a:gd name="connsiteY24" fmla="*/ 31881 h 5590022"/>
              <a:gd name="connsiteX25" fmla="*/ 4397256 w 4401242"/>
              <a:gd name="connsiteY25" fmla="*/ 5558231 h 5590022"/>
              <a:gd name="connsiteX26" fmla="*/ 4365377 w 4401242"/>
              <a:gd name="connsiteY26" fmla="*/ 5590021 h 5590022"/>
              <a:gd name="connsiteX27" fmla="*/ 4322085 w 4401242"/>
              <a:gd name="connsiteY27" fmla="*/ 5590021 h 5590022"/>
              <a:gd name="connsiteX28" fmla="*/ 4322083 w 4401242"/>
              <a:gd name="connsiteY28" fmla="*/ 5590022 h 5590022"/>
              <a:gd name="connsiteX29" fmla="*/ 49916 w 4401242"/>
              <a:gd name="connsiteY29" fmla="*/ 5590022 h 5590022"/>
              <a:gd name="connsiteX30" fmla="*/ 22410 w 4401242"/>
              <a:gd name="connsiteY30" fmla="*/ 5571435 h 5590022"/>
              <a:gd name="connsiteX31" fmla="*/ 22410 w 4401242"/>
              <a:gd name="connsiteY31" fmla="*/ 4726767 h 5590022"/>
              <a:gd name="connsiteX32" fmla="*/ 14670 w 4401242"/>
              <a:gd name="connsiteY32" fmla="*/ 4699196 h 5590022"/>
              <a:gd name="connsiteX33" fmla="*/ 22410 w 4401242"/>
              <a:gd name="connsiteY33" fmla="*/ 4670837 h 5590022"/>
              <a:gd name="connsiteX34" fmla="*/ 22410 w 4401242"/>
              <a:gd name="connsiteY34" fmla="*/ 4292925 h 5590022"/>
              <a:gd name="connsiteX35" fmla="*/ 22410 w 4401242"/>
              <a:gd name="connsiteY35" fmla="*/ 4242762 h 5590022"/>
              <a:gd name="connsiteX36" fmla="*/ 14161 w 4401242"/>
              <a:gd name="connsiteY36" fmla="*/ 4214744 h 5590022"/>
              <a:gd name="connsiteX37" fmla="*/ 4708 w 4401242"/>
              <a:gd name="connsiteY37" fmla="*/ 4186098 h 5590022"/>
              <a:gd name="connsiteX38" fmla="*/ 632 w 4401242"/>
              <a:gd name="connsiteY38" fmla="*/ 4158493 h 55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01242" h="5590022">
                <a:moveTo>
                  <a:pt x="0" y="4137242"/>
                </a:moveTo>
                <a:lnTo>
                  <a:pt x="5579" y="4114978"/>
                </a:lnTo>
                <a:cubicBezTo>
                  <a:pt x="6121" y="4108762"/>
                  <a:pt x="2648" y="4107119"/>
                  <a:pt x="3258" y="4099949"/>
                </a:cubicBezTo>
                <a:lnTo>
                  <a:pt x="9236" y="4071959"/>
                </a:lnTo>
                <a:lnTo>
                  <a:pt x="14743" y="4031013"/>
                </a:lnTo>
                <a:lnTo>
                  <a:pt x="20613" y="4002827"/>
                </a:lnTo>
                <a:lnTo>
                  <a:pt x="22410" y="3997392"/>
                </a:lnTo>
                <a:lnTo>
                  <a:pt x="22410" y="3812956"/>
                </a:lnTo>
                <a:lnTo>
                  <a:pt x="20401" y="3799351"/>
                </a:lnTo>
                <a:lnTo>
                  <a:pt x="22410" y="3753450"/>
                </a:lnTo>
                <a:lnTo>
                  <a:pt x="19673" y="3746784"/>
                </a:lnTo>
                <a:lnTo>
                  <a:pt x="22410" y="3701909"/>
                </a:lnTo>
                <a:cubicBezTo>
                  <a:pt x="22023" y="3687048"/>
                  <a:pt x="22634" y="3661297"/>
                  <a:pt x="20086" y="3652741"/>
                </a:cubicBezTo>
                <a:lnTo>
                  <a:pt x="13839" y="3649070"/>
                </a:lnTo>
                <a:lnTo>
                  <a:pt x="13290" y="3638287"/>
                </a:lnTo>
                <a:cubicBezTo>
                  <a:pt x="13769" y="3637498"/>
                  <a:pt x="13370" y="3621952"/>
                  <a:pt x="13410" y="3621311"/>
                </a:cubicBezTo>
                <a:lnTo>
                  <a:pt x="19966" y="3583286"/>
                </a:lnTo>
                <a:lnTo>
                  <a:pt x="16089" y="21355"/>
                </a:lnTo>
                <a:cubicBezTo>
                  <a:pt x="22266" y="10589"/>
                  <a:pt x="23964" y="8856"/>
                  <a:pt x="34619" y="2606"/>
                </a:cubicBezTo>
                <a:lnTo>
                  <a:pt x="49927" y="185"/>
                </a:lnTo>
                <a:cubicBezTo>
                  <a:pt x="228245" y="83"/>
                  <a:pt x="539504" y="31"/>
                  <a:pt x="917193" y="11"/>
                </a:cubicBezTo>
                <a:lnTo>
                  <a:pt x="938319" y="10"/>
                </a:lnTo>
                <a:lnTo>
                  <a:pt x="938338" y="0"/>
                </a:lnTo>
                <a:lnTo>
                  <a:pt x="4365378" y="0"/>
                </a:lnTo>
                <a:cubicBezTo>
                  <a:pt x="4382966" y="50"/>
                  <a:pt x="4397213" y="14294"/>
                  <a:pt x="4397257" y="31881"/>
                </a:cubicBezTo>
                <a:cubicBezTo>
                  <a:pt x="4402571" y="958253"/>
                  <a:pt x="4402570" y="4631875"/>
                  <a:pt x="4397256" y="5558231"/>
                </a:cubicBezTo>
                <a:cubicBezTo>
                  <a:pt x="4397157" y="5575784"/>
                  <a:pt x="4382929" y="5589975"/>
                  <a:pt x="4365377" y="5590021"/>
                </a:cubicBezTo>
                <a:lnTo>
                  <a:pt x="4322085" y="5590021"/>
                </a:lnTo>
                <a:lnTo>
                  <a:pt x="4322083" y="5590022"/>
                </a:lnTo>
                <a:lnTo>
                  <a:pt x="49916" y="5590022"/>
                </a:lnTo>
                <a:cubicBezTo>
                  <a:pt x="34729" y="5589963"/>
                  <a:pt x="22450" y="5581668"/>
                  <a:pt x="22410" y="5571435"/>
                </a:cubicBezTo>
                <a:lnTo>
                  <a:pt x="22410" y="4726767"/>
                </a:lnTo>
                <a:lnTo>
                  <a:pt x="14670" y="4699196"/>
                </a:lnTo>
                <a:cubicBezTo>
                  <a:pt x="15011" y="4683722"/>
                  <a:pt x="19831" y="4680290"/>
                  <a:pt x="22410" y="4670837"/>
                </a:cubicBezTo>
                <a:lnTo>
                  <a:pt x="22410" y="4292925"/>
                </a:lnTo>
                <a:lnTo>
                  <a:pt x="22410" y="4242762"/>
                </a:lnTo>
                <a:lnTo>
                  <a:pt x="14161" y="4214744"/>
                </a:lnTo>
                <a:cubicBezTo>
                  <a:pt x="20757" y="4203473"/>
                  <a:pt x="7860" y="4195229"/>
                  <a:pt x="4708" y="4186098"/>
                </a:cubicBezTo>
                <a:lnTo>
                  <a:pt x="632" y="4158493"/>
                </a:lnTo>
                <a:close/>
              </a:path>
            </a:pathLst>
          </a:custGeom>
          <a:blipFill>
            <a:blip r:embed="rId2"/>
            <a:tile tx="0" ty="0" sx="100000" sy="100000" flip="none" algn="tl"/>
          </a:blipFill>
          <a:ln w="9525" cap="flat">
            <a:noFill/>
            <a:prstDash val="solid"/>
            <a:miter/>
          </a:ln>
        </p:spPr>
        <p:txBody>
          <a:bodyPr rtlCol="0" anchor="ctr"/>
          <a:lstStyle/>
          <a:p>
            <a:endParaRPr lang="en-US"/>
          </a:p>
        </p:txBody>
      </p:sp>
      <p:pic>
        <p:nvPicPr>
          <p:cNvPr id="5" name="Picture 4" descr="A picture containing text&#10;&#10;Description automatically generated">
            <a:extLst>
              <a:ext uri="{FF2B5EF4-FFF2-40B4-BE49-F238E27FC236}">
                <a16:creationId xmlns:a16="http://schemas.microsoft.com/office/drawing/2014/main" id="{126C9B88-5274-F74B-9785-B5FE109D859E}"/>
              </a:ext>
            </a:extLst>
          </p:cNvPr>
          <p:cNvPicPr>
            <a:picLocks noChangeAspect="1"/>
          </p:cNvPicPr>
          <p:nvPr/>
        </p:nvPicPr>
        <p:blipFill rotWithShape="1">
          <a:blip r:embed="rId3">
            <a:alphaModFix amt="84000"/>
          </a:blip>
          <a:srcRect t="22670" r="-1" b="16539"/>
          <a:stretch/>
        </p:blipFill>
        <p:spPr>
          <a:xfrm rot="86286">
            <a:off x="449514" y="282459"/>
            <a:ext cx="6836474" cy="5541168"/>
          </a:xfrm>
          <a:custGeom>
            <a:avLst/>
            <a:gdLst/>
            <a:ahLst/>
            <a:cxnLst/>
            <a:rect l="l" t="t" r="r" b="b"/>
            <a:pathLst>
              <a:path w="5517787" h="4472333">
                <a:moveTo>
                  <a:pt x="5199334" y="0"/>
                </a:moveTo>
                <a:cubicBezTo>
                  <a:pt x="5209814" y="5031"/>
                  <a:pt x="5211549" y="6498"/>
                  <a:pt x="5218118" y="16022"/>
                </a:cubicBezTo>
                <a:lnTo>
                  <a:pt x="5221430" y="30155"/>
                </a:lnTo>
                <a:cubicBezTo>
                  <a:pt x="5233761" y="196710"/>
                  <a:pt x="5255167" y="487447"/>
                  <a:pt x="5281101" y="840236"/>
                </a:cubicBezTo>
                <a:lnTo>
                  <a:pt x="5282551" y="859969"/>
                </a:lnTo>
                <a:lnTo>
                  <a:pt x="5282562" y="859986"/>
                </a:lnTo>
                <a:lnTo>
                  <a:pt x="5517712" y="4061104"/>
                </a:lnTo>
                <a:cubicBezTo>
                  <a:pt x="5518872" y="4077535"/>
                  <a:pt x="5506545" y="4091821"/>
                  <a:pt x="5490120" y="4093069"/>
                </a:cubicBezTo>
                <a:cubicBezTo>
                  <a:pt x="4625183" y="4161596"/>
                  <a:pt x="1193739" y="4413665"/>
                  <a:pt x="328087" y="4472264"/>
                </a:cubicBezTo>
                <a:cubicBezTo>
                  <a:pt x="311684" y="4473376"/>
                  <a:pt x="297453" y="4461060"/>
                  <a:pt x="296206" y="4444668"/>
                </a:cubicBezTo>
                <a:lnTo>
                  <a:pt x="293235" y="4404230"/>
                </a:lnTo>
                <a:lnTo>
                  <a:pt x="293234" y="4404228"/>
                </a:lnTo>
                <a:lnTo>
                  <a:pt x="94" y="413698"/>
                </a:lnTo>
                <a:cubicBezTo>
                  <a:pt x="-893" y="399508"/>
                  <a:pt x="6013" y="387469"/>
                  <a:pt x="15568" y="386729"/>
                </a:cubicBezTo>
                <a:lnTo>
                  <a:pt x="804553" y="328772"/>
                </a:lnTo>
                <a:lnTo>
                  <a:pt x="829775" y="319650"/>
                </a:lnTo>
                <a:cubicBezTo>
                  <a:pt x="844253" y="318907"/>
                  <a:pt x="847789" y="323174"/>
                  <a:pt x="856796" y="324934"/>
                </a:cubicBezTo>
                <a:lnTo>
                  <a:pt x="1209795" y="299003"/>
                </a:lnTo>
                <a:lnTo>
                  <a:pt x="1256651" y="295561"/>
                </a:lnTo>
                <a:lnTo>
                  <a:pt x="1282256" y="285933"/>
                </a:lnTo>
                <a:cubicBezTo>
                  <a:pt x="1293236" y="291321"/>
                  <a:pt x="1300052" y="278709"/>
                  <a:pt x="1308365" y="275138"/>
                </a:cubicBezTo>
                <a:lnTo>
                  <a:pt x="1333870" y="269436"/>
                </a:lnTo>
                <a:lnTo>
                  <a:pt x="1353677" y="267388"/>
                </a:lnTo>
                <a:lnTo>
                  <a:pt x="1374856" y="271072"/>
                </a:lnTo>
                <a:cubicBezTo>
                  <a:pt x="1380699" y="271151"/>
                  <a:pt x="1381996" y="267795"/>
                  <a:pt x="1388735" y="267872"/>
                </a:cubicBezTo>
                <a:lnTo>
                  <a:pt x="1415290" y="271536"/>
                </a:lnTo>
                <a:lnTo>
                  <a:pt x="1453914" y="273870"/>
                </a:lnTo>
                <a:lnTo>
                  <a:pt x="1480645" y="277419"/>
                </a:lnTo>
                <a:lnTo>
                  <a:pt x="1485845" y="278725"/>
                </a:lnTo>
                <a:lnTo>
                  <a:pt x="1658122" y="266069"/>
                </a:lnTo>
                <a:lnTo>
                  <a:pt x="1670693" y="263259"/>
                </a:lnTo>
                <a:lnTo>
                  <a:pt x="1713706" y="261986"/>
                </a:lnTo>
                <a:lnTo>
                  <a:pt x="1719744" y="258972"/>
                </a:lnTo>
                <a:lnTo>
                  <a:pt x="1761849" y="258450"/>
                </a:lnTo>
                <a:cubicBezTo>
                  <a:pt x="1775704" y="257068"/>
                  <a:pt x="1799799" y="255872"/>
                  <a:pt x="1807616" y="252905"/>
                </a:cubicBezTo>
                <a:lnTo>
                  <a:pt x="1810616" y="246818"/>
                </a:lnTo>
                <a:lnTo>
                  <a:pt x="1820651" y="245565"/>
                </a:lnTo>
                <a:cubicBezTo>
                  <a:pt x="1821421" y="245959"/>
                  <a:pt x="1835914" y="244519"/>
                  <a:pt x="1836516" y="244513"/>
                </a:cubicBezTo>
                <a:lnTo>
                  <a:pt x="1872484" y="248027"/>
                </a:lnTo>
                <a:close/>
              </a:path>
            </a:pathLst>
          </a:custGeom>
        </p:spPr>
      </p:pic>
      <p:sp>
        <p:nvSpPr>
          <p:cNvPr id="2" name="Title 1">
            <a:extLst>
              <a:ext uri="{FF2B5EF4-FFF2-40B4-BE49-F238E27FC236}">
                <a16:creationId xmlns:a16="http://schemas.microsoft.com/office/drawing/2014/main" id="{EEA48945-8AE3-624E-A6B0-7B13C8D8BC73}"/>
              </a:ext>
            </a:extLst>
          </p:cNvPr>
          <p:cNvSpPr>
            <a:spLocks noGrp="1"/>
          </p:cNvSpPr>
          <p:nvPr>
            <p:ph type="title"/>
          </p:nvPr>
        </p:nvSpPr>
        <p:spPr>
          <a:xfrm>
            <a:off x="7352153" y="766"/>
            <a:ext cx="4984750" cy="1897383"/>
          </a:xfrm>
        </p:spPr>
        <p:txBody>
          <a:bodyPr anchor="b">
            <a:normAutofit/>
          </a:bodyPr>
          <a:lstStyle/>
          <a:p>
            <a:pPr>
              <a:defRPr/>
            </a:pPr>
            <a:r>
              <a:rPr lang="en-US" dirty="0"/>
              <a:t>ENVIRONMENTAL RELEVANCE</a:t>
            </a:r>
          </a:p>
        </p:txBody>
      </p:sp>
      <p:sp>
        <p:nvSpPr>
          <p:cNvPr id="84" name="Freeform: Shape 83">
            <a:extLst>
              <a:ext uri="{FF2B5EF4-FFF2-40B4-BE49-F238E27FC236}">
                <a16:creationId xmlns:a16="http://schemas.microsoft.com/office/drawing/2014/main" id="{CEEA22ED-BC21-4C7E-844F-8AB35456E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7" y="4731440"/>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107" name="Content Placeholder 2">
            <a:extLst>
              <a:ext uri="{FF2B5EF4-FFF2-40B4-BE49-F238E27FC236}">
                <a16:creationId xmlns:a16="http://schemas.microsoft.com/office/drawing/2014/main" id="{9AE839E7-01E1-744A-8806-9EC2D1694A24}"/>
              </a:ext>
            </a:extLst>
          </p:cNvPr>
          <p:cNvSpPr>
            <a:spLocks noGrp="1"/>
          </p:cNvSpPr>
          <p:nvPr>
            <p:ph idx="1"/>
          </p:nvPr>
        </p:nvSpPr>
        <p:spPr>
          <a:xfrm>
            <a:off x="7229353" y="2134071"/>
            <a:ext cx="4829297" cy="4053259"/>
          </a:xfrm>
        </p:spPr>
        <p:txBody>
          <a:bodyPr>
            <a:normAutofit fontScale="92500"/>
          </a:bodyPr>
          <a:lstStyle/>
          <a:p>
            <a:r>
              <a:rPr lang="en-US" altLang="en-NG" sz="2400" b="1" dirty="0">
                <a:latin typeface="Bookman Old Style" panose="02050604050505020204" pitchFamily="18" charset="0"/>
              </a:rPr>
              <a:t>The Church is the salt of the earth and as changes occur the church remains the only hope of the people.</a:t>
            </a:r>
          </a:p>
          <a:p>
            <a:r>
              <a:rPr lang="en-US" altLang="en-NG" sz="2400" b="1" dirty="0">
                <a:latin typeface="Bookman Old Style" panose="02050604050505020204" pitchFamily="18" charset="0"/>
              </a:rPr>
              <a:t>Therefore, at all times and seasons the church must be at the vanguard of the solution to societal problems.</a:t>
            </a:r>
            <a:endParaRPr lang="en-US" altLang="en-NG" sz="2400" dirty="0"/>
          </a:p>
        </p:txBody>
      </p:sp>
      <p:grpSp>
        <p:nvGrpSpPr>
          <p:cNvPr id="86" name="Group 85">
            <a:extLst>
              <a:ext uri="{FF2B5EF4-FFF2-40B4-BE49-F238E27FC236}">
                <a16:creationId xmlns:a16="http://schemas.microsoft.com/office/drawing/2014/main" id="{001DBD1F-8E52-43C2-A83A-4800C73D3C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87" name="Group 86">
              <a:extLst>
                <a:ext uri="{FF2B5EF4-FFF2-40B4-BE49-F238E27FC236}">
                  <a16:creationId xmlns:a16="http://schemas.microsoft.com/office/drawing/2014/main" id="{25031631-88BB-4771-A661-4465025C7D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9" name="Straight Connector 88">
                <a:extLst>
                  <a:ext uri="{FF2B5EF4-FFF2-40B4-BE49-F238E27FC236}">
                    <a16:creationId xmlns:a16="http://schemas.microsoft.com/office/drawing/2014/main" id="{D46EA35F-157C-4C42-AD22-A71CECD018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3A8545A-5ED6-4596-8451-859896FA1F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Oval 87">
              <a:extLst>
                <a:ext uri="{FF2B5EF4-FFF2-40B4-BE49-F238E27FC236}">
                  <a16:creationId xmlns:a16="http://schemas.microsoft.com/office/drawing/2014/main" id="{9CB5F092-293F-440B-AFCC-4F26EB988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48945-8AE3-624E-A6B0-7B13C8D8BC73}"/>
              </a:ext>
            </a:extLst>
          </p:cNvPr>
          <p:cNvSpPr>
            <a:spLocks noGrp="1"/>
          </p:cNvSpPr>
          <p:nvPr>
            <p:ph type="title"/>
          </p:nvPr>
        </p:nvSpPr>
        <p:spPr>
          <a:xfrm>
            <a:off x="807855" y="-13229"/>
            <a:ext cx="7794278" cy="1300162"/>
          </a:xfrm>
        </p:spPr>
        <p:txBody>
          <a:bodyPr>
            <a:normAutofit/>
          </a:bodyPr>
          <a:lstStyle/>
          <a:p>
            <a:pPr>
              <a:defRPr/>
            </a:pPr>
            <a:r>
              <a:rPr lang="en-US" dirty="0"/>
              <a:t>ENVIRONMENTAL RELEVANCE</a:t>
            </a:r>
          </a:p>
        </p:txBody>
      </p:sp>
      <p:sp>
        <p:nvSpPr>
          <p:cNvPr id="47107" name="Content Placeholder 2">
            <a:extLst>
              <a:ext uri="{FF2B5EF4-FFF2-40B4-BE49-F238E27FC236}">
                <a16:creationId xmlns:a16="http://schemas.microsoft.com/office/drawing/2014/main" id="{9AE839E7-01E1-744A-8806-9EC2D1694A24}"/>
              </a:ext>
            </a:extLst>
          </p:cNvPr>
          <p:cNvSpPr>
            <a:spLocks noGrp="1"/>
          </p:cNvSpPr>
          <p:nvPr>
            <p:ph idx="1"/>
          </p:nvPr>
        </p:nvSpPr>
        <p:spPr>
          <a:xfrm>
            <a:off x="174436" y="1529882"/>
            <a:ext cx="5350293" cy="4647080"/>
          </a:xfrm>
        </p:spPr>
        <p:txBody>
          <a:bodyPr>
            <a:normAutofit lnSpcReduction="10000"/>
          </a:bodyPr>
          <a:lstStyle/>
          <a:p>
            <a:pPr>
              <a:lnSpc>
                <a:spcPct val="110000"/>
              </a:lnSpc>
            </a:pPr>
            <a:r>
              <a:rPr lang="en-US" altLang="en-NG" sz="2800" b="1" dirty="0">
                <a:latin typeface="Bookman Old Style" panose="02050604050505020204" pitchFamily="18" charset="0"/>
              </a:rPr>
              <a:t>“</a:t>
            </a:r>
            <a:r>
              <a:rPr lang="en-US" altLang="en-NG" sz="2800" b="1" i="1" dirty="0">
                <a:latin typeface="Bookman Old Style" panose="02050604050505020204" pitchFamily="18" charset="0"/>
              </a:rPr>
              <a:t>And of the children of Issachar, which were men that had understanding of the times, to know what Israel ought to do, the heads of them were two hundred and all their brethren were at their commandment</a:t>
            </a:r>
            <a:r>
              <a:rPr lang="en-US" altLang="en-NG" sz="2800" b="1" dirty="0">
                <a:latin typeface="Bookman Old Style" panose="02050604050505020204" pitchFamily="18" charset="0"/>
              </a:rPr>
              <a:t>” </a:t>
            </a:r>
          </a:p>
          <a:p>
            <a:pPr marL="0" indent="0">
              <a:lnSpc>
                <a:spcPct val="110000"/>
              </a:lnSpc>
              <a:buNone/>
            </a:pPr>
            <a:r>
              <a:rPr lang="en-US" altLang="en-NG" sz="2800" b="1" u="sng" dirty="0">
                <a:latin typeface="Bookman Old Style" panose="02050604050505020204" pitchFamily="18" charset="0"/>
              </a:rPr>
              <a:t>1 Chronicles 12:32 </a:t>
            </a:r>
          </a:p>
          <a:p>
            <a:pPr>
              <a:lnSpc>
                <a:spcPct val="110000"/>
              </a:lnSpc>
            </a:pPr>
            <a:endParaRPr lang="en-US" altLang="en-NG" sz="1200" dirty="0"/>
          </a:p>
        </p:txBody>
      </p:sp>
      <p:pic>
        <p:nvPicPr>
          <p:cNvPr id="4" name="Picture 3" descr="Text&#10;&#10;Description automatically generated">
            <a:extLst>
              <a:ext uri="{FF2B5EF4-FFF2-40B4-BE49-F238E27FC236}">
                <a16:creationId xmlns:a16="http://schemas.microsoft.com/office/drawing/2014/main" id="{2E773A94-F7E6-F04D-8D9A-5401C6F4B1C1}"/>
              </a:ext>
            </a:extLst>
          </p:cNvPr>
          <p:cNvPicPr>
            <a:picLocks noChangeAspect="1"/>
          </p:cNvPicPr>
          <p:nvPr/>
        </p:nvPicPr>
        <p:blipFill>
          <a:blip r:embed="rId2"/>
          <a:stretch>
            <a:fillRect/>
          </a:stretch>
        </p:blipFill>
        <p:spPr>
          <a:xfrm>
            <a:off x="5524729" y="1529882"/>
            <a:ext cx="5981472" cy="3798234"/>
          </a:xfrm>
          <a:prstGeom prst="rect">
            <a:avLst/>
          </a:prstGeom>
        </p:spPr>
      </p:pic>
      <p:grpSp>
        <p:nvGrpSpPr>
          <p:cNvPr id="138" name="Group 137">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9" name="Group 138">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41" name="Straight Connector 140">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0" name="Oval 139">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2563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48945-8AE3-624E-A6B0-7B13C8D8BC73}"/>
              </a:ext>
            </a:extLst>
          </p:cNvPr>
          <p:cNvSpPr>
            <a:spLocks noGrp="1"/>
          </p:cNvSpPr>
          <p:nvPr>
            <p:ph type="title"/>
          </p:nvPr>
        </p:nvSpPr>
        <p:spPr>
          <a:xfrm>
            <a:off x="353476" y="100777"/>
            <a:ext cx="6403977" cy="660372"/>
          </a:xfrm>
        </p:spPr>
        <p:txBody>
          <a:bodyPr>
            <a:normAutofit fontScale="90000"/>
          </a:bodyPr>
          <a:lstStyle/>
          <a:p>
            <a:pPr>
              <a:defRPr/>
            </a:pPr>
            <a:r>
              <a:rPr lang="en-US" dirty="0"/>
              <a:t>ENVIRONMENTAL RELEVANCE</a:t>
            </a:r>
          </a:p>
        </p:txBody>
      </p:sp>
      <p:sp>
        <p:nvSpPr>
          <p:cNvPr id="47107" name="Content Placeholder 2">
            <a:extLst>
              <a:ext uri="{FF2B5EF4-FFF2-40B4-BE49-F238E27FC236}">
                <a16:creationId xmlns:a16="http://schemas.microsoft.com/office/drawing/2014/main" id="{9AE839E7-01E1-744A-8806-9EC2D1694A24}"/>
              </a:ext>
            </a:extLst>
          </p:cNvPr>
          <p:cNvSpPr>
            <a:spLocks noGrp="1"/>
          </p:cNvSpPr>
          <p:nvPr>
            <p:ph idx="1"/>
          </p:nvPr>
        </p:nvSpPr>
        <p:spPr>
          <a:xfrm>
            <a:off x="174436" y="1030025"/>
            <a:ext cx="6583017" cy="5146938"/>
          </a:xfrm>
        </p:spPr>
        <p:txBody>
          <a:bodyPr>
            <a:normAutofit/>
          </a:bodyPr>
          <a:lstStyle/>
          <a:p>
            <a:pPr marL="0" indent="0">
              <a:lnSpc>
                <a:spcPct val="110000"/>
              </a:lnSpc>
              <a:buNone/>
            </a:pPr>
            <a:r>
              <a:rPr lang="en-US" altLang="en-NG" sz="2800" b="1" u="sng" dirty="0">
                <a:latin typeface="Bookman Old Style" panose="02050604050505020204" pitchFamily="18" charset="0"/>
              </a:rPr>
              <a:t>COVID 19- Global lockdown</a:t>
            </a:r>
          </a:p>
          <a:p>
            <a:pPr>
              <a:lnSpc>
                <a:spcPct val="110000"/>
              </a:lnSpc>
            </a:pPr>
            <a:r>
              <a:rPr lang="en-US" altLang="en-NG" sz="2800" b="1" dirty="0">
                <a:latin typeface="Bookman Old Style" panose="02050604050505020204" pitchFamily="18" charset="0"/>
              </a:rPr>
              <a:t>Churches were locked down globally, but CSR was not locked down</a:t>
            </a:r>
          </a:p>
          <a:p>
            <a:pPr marL="0" indent="0">
              <a:lnSpc>
                <a:spcPct val="110000"/>
              </a:lnSpc>
              <a:buNone/>
            </a:pPr>
            <a:r>
              <a:rPr lang="en-US" altLang="en-NG" sz="2800" b="1" dirty="0">
                <a:latin typeface="Bookman Old Style" panose="02050604050505020204" pitchFamily="18" charset="0"/>
              </a:rPr>
              <a:t>(1)Global lockdown</a:t>
            </a:r>
          </a:p>
          <a:p>
            <a:pPr marL="0" indent="0">
              <a:lnSpc>
                <a:spcPct val="110000"/>
              </a:lnSpc>
              <a:buNone/>
            </a:pPr>
            <a:r>
              <a:rPr lang="en-US" altLang="en-NG" sz="2800" b="1" dirty="0">
                <a:latin typeface="Bookman Old Style" panose="02050604050505020204" pitchFamily="18" charset="0"/>
              </a:rPr>
              <a:t>(2) Economic contraction</a:t>
            </a:r>
          </a:p>
          <a:p>
            <a:pPr marL="0" indent="0">
              <a:lnSpc>
                <a:spcPct val="110000"/>
              </a:lnSpc>
              <a:buNone/>
            </a:pPr>
            <a:r>
              <a:rPr lang="en-US" altLang="en-NG" sz="2800" b="1" dirty="0">
                <a:latin typeface="Bookman Old Style" panose="02050604050505020204" pitchFamily="18" charset="0"/>
              </a:rPr>
              <a:t>(3) Inflation </a:t>
            </a:r>
          </a:p>
          <a:p>
            <a:pPr>
              <a:lnSpc>
                <a:spcPct val="110000"/>
              </a:lnSpc>
            </a:pPr>
            <a:r>
              <a:rPr lang="en-US" altLang="en-NG" sz="2800" b="1" dirty="0">
                <a:latin typeface="Bookman Old Style" panose="02050604050505020204" pitchFamily="18" charset="0"/>
              </a:rPr>
              <a:t>But we shine best in darkness</a:t>
            </a:r>
            <a:endParaRPr lang="en-US" altLang="en-NG" dirty="0"/>
          </a:p>
        </p:txBody>
      </p:sp>
      <p:pic>
        <p:nvPicPr>
          <p:cNvPr id="4" name="Picture 3" descr="A lit candle in the dark&#10;&#10;Description automatically generated with medium confidence">
            <a:extLst>
              <a:ext uri="{FF2B5EF4-FFF2-40B4-BE49-F238E27FC236}">
                <a16:creationId xmlns:a16="http://schemas.microsoft.com/office/drawing/2014/main" id="{478F8D63-3726-4B42-B86F-6CAE1727B7DE}"/>
              </a:ext>
            </a:extLst>
          </p:cNvPr>
          <p:cNvPicPr>
            <a:picLocks noChangeAspect="1"/>
          </p:cNvPicPr>
          <p:nvPr/>
        </p:nvPicPr>
        <p:blipFill>
          <a:blip r:embed="rId2"/>
          <a:stretch>
            <a:fillRect/>
          </a:stretch>
        </p:blipFill>
        <p:spPr>
          <a:xfrm>
            <a:off x="7628346" y="442344"/>
            <a:ext cx="4260625" cy="6130397"/>
          </a:xfrm>
          <a:prstGeom prst="rect">
            <a:avLst/>
          </a:prstGeom>
        </p:spPr>
      </p:pic>
      <p:grpSp>
        <p:nvGrpSpPr>
          <p:cNvPr id="74" name="Group 73">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75" name="Group 74">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7" name="Straight Connector 76">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Oval 75">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4267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0DF8D-EA80-A040-B8C6-4761EDB052DC}"/>
              </a:ext>
            </a:extLst>
          </p:cNvPr>
          <p:cNvSpPr>
            <a:spLocks noGrp="1"/>
          </p:cNvSpPr>
          <p:nvPr>
            <p:ph type="title"/>
          </p:nvPr>
        </p:nvSpPr>
        <p:spPr>
          <a:xfrm>
            <a:off x="353477" y="100777"/>
            <a:ext cx="5130496" cy="1318844"/>
          </a:xfrm>
        </p:spPr>
        <p:txBody>
          <a:bodyPr>
            <a:normAutofit fontScale="90000"/>
          </a:bodyPr>
          <a:lstStyle/>
          <a:p>
            <a:pPr>
              <a:defRPr/>
            </a:pPr>
            <a:r>
              <a:rPr lang="en-US" sz="3700" dirty="0"/>
              <a:t>ENVIRONMENTAL RELEVANCE</a:t>
            </a:r>
          </a:p>
        </p:txBody>
      </p:sp>
      <p:sp>
        <p:nvSpPr>
          <p:cNvPr id="48131" name="Content Placeholder 2">
            <a:extLst>
              <a:ext uri="{FF2B5EF4-FFF2-40B4-BE49-F238E27FC236}">
                <a16:creationId xmlns:a16="http://schemas.microsoft.com/office/drawing/2014/main" id="{61600DFB-0F91-9148-9800-F571E1E0459D}"/>
              </a:ext>
            </a:extLst>
          </p:cNvPr>
          <p:cNvSpPr>
            <a:spLocks noGrp="1"/>
          </p:cNvSpPr>
          <p:nvPr>
            <p:ph idx="1"/>
          </p:nvPr>
        </p:nvSpPr>
        <p:spPr>
          <a:xfrm>
            <a:off x="153885" y="1419621"/>
            <a:ext cx="5216959" cy="5052224"/>
          </a:xfrm>
        </p:spPr>
        <p:txBody>
          <a:bodyPr>
            <a:normAutofit lnSpcReduction="10000"/>
          </a:bodyPr>
          <a:lstStyle/>
          <a:p>
            <a:pPr>
              <a:lnSpc>
                <a:spcPct val="110000"/>
              </a:lnSpc>
            </a:pPr>
            <a:endParaRPr lang="en-US" altLang="en-NG" sz="1500" b="1" dirty="0"/>
          </a:p>
          <a:p>
            <a:pPr>
              <a:lnSpc>
                <a:spcPct val="110000"/>
              </a:lnSpc>
            </a:pPr>
            <a:r>
              <a:rPr lang="en-US" altLang="en-NG" sz="3600" b="1" dirty="0">
                <a:latin typeface="Bookman Old Style" panose="02050604050505020204" pitchFamily="18" charset="0"/>
              </a:rPr>
              <a:t>During the covid pandemic, the church became the only hope of survival and medical intervention for many people.</a:t>
            </a:r>
          </a:p>
          <a:p>
            <a:pPr marL="0" indent="0">
              <a:lnSpc>
                <a:spcPct val="110000"/>
              </a:lnSpc>
              <a:buNone/>
            </a:pPr>
            <a:endParaRPr lang="en-US" altLang="en-NG" sz="2600" b="1" dirty="0">
              <a:latin typeface="Bookman Old Style" panose="02050604050505020204" pitchFamily="18" charset="0"/>
            </a:endParaRPr>
          </a:p>
        </p:txBody>
      </p:sp>
      <p:pic>
        <p:nvPicPr>
          <p:cNvPr id="4" name="Picture 3" descr="Icon&#10;&#10;Description automatically generated">
            <a:extLst>
              <a:ext uri="{FF2B5EF4-FFF2-40B4-BE49-F238E27FC236}">
                <a16:creationId xmlns:a16="http://schemas.microsoft.com/office/drawing/2014/main" id="{8DA6232F-1A06-1448-95A3-FA9C5DF231D0}"/>
              </a:ext>
            </a:extLst>
          </p:cNvPr>
          <p:cNvPicPr>
            <a:picLocks noChangeAspect="1"/>
          </p:cNvPicPr>
          <p:nvPr/>
        </p:nvPicPr>
        <p:blipFill>
          <a:blip r:embed="rId2"/>
          <a:stretch>
            <a:fillRect/>
          </a:stretch>
        </p:blipFill>
        <p:spPr>
          <a:xfrm>
            <a:off x="5524729" y="1746710"/>
            <a:ext cx="5981472" cy="3364578"/>
          </a:xfrm>
          <a:prstGeom prst="rect">
            <a:avLst/>
          </a:prstGeom>
        </p:spPr>
      </p:pic>
      <p:grpSp>
        <p:nvGrpSpPr>
          <p:cNvPr id="74" name="Group 73">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75" name="Group 74">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7" name="Straight Connector 76">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Oval 75">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08162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0DF8D-EA80-A040-B8C6-4761EDB052DC}"/>
              </a:ext>
            </a:extLst>
          </p:cNvPr>
          <p:cNvSpPr>
            <a:spLocks noGrp="1"/>
          </p:cNvSpPr>
          <p:nvPr>
            <p:ph type="title"/>
          </p:nvPr>
        </p:nvSpPr>
        <p:spPr>
          <a:xfrm>
            <a:off x="353477" y="100777"/>
            <a:ext cx="5130496" cy="1318844"/>
          </a:xfrm>
        </p:spPr>
        <p:txBody>
          <a:bodyPr>
            <a:normAutofit fontScale="90000"/>
          </a:bodyPr>
          <a:lstStyle/>
          <a:p>
            <a:pPr>
              <a:defRPr/>
            </a:pPr>
            <a:r>
              <a:rPr lang="en-US" sz="3700" dirty="0"/>
              <a:t>ENVIRONMENTAL RELEVANCE</a:t>
            </a:r>
          </a:p>
        </p:txBody>
      </p:sp>
      <p:sp>
        <p:nvSpPr>
          <p:cNvPr id="48131" name="Content Placeholder 2">
            <a:extLst>
              <a:ext uri="{FF2B5EF4-FFF2-40B4-BE49-F238E27FC236}">
                <a16:creationId xmlns:a16="http://schemas.microsoft.com/office/drawing/2014/main" id="{61600DFB-0F91-9148-9800-F571E1E0459D}"/>
              </a:ext>
            </a:extLst>
          </p:cNvPr>
          <p:cNvSpPr>
            <a:spLocks noGrp="1"/>
          </p:cNvSpPr>
          <p:nvPr>
            <p:ph idx="1"/>
          </p:nvPr>
        </p:nvSpPr>
        <p:spPr>
          <a:xfrm>
            <a:off x="153885" y="1419620"/>
            <a:ext cx="5216959" cy="4955885"/>
          </a:xfrm>
        </p:spPr>
        <p:txBody>
          <a:bodyPr>
            <a:normAutofit fontScale="70000" lnSpcReduction="20000"/>
          </a:bodyPr>
          <a:lstStyle/>
          <a:p>
            <a:pPr>
              <a:lnSpc>
                <a:spcPct val="110000"/>
              </a:lnSpc>
            </a:pPr>
            <a:endParaRPr lang="en-US" altLang="en-NG" sz="1500" b="1" dirty="0"/>
          </a:p>
          <a:p>
            <a:pPr>
              <a:lnSpc>
                <a:spcPct val="170000"/>
              </a:lnSpc>
            </a:pPr>
            <a:r>
              <a:rPr lang="en-US" altLang="en-NG" sz="3500" b="1" dirty="0">
                <a:latin typeface="Bookman Old Style" panose="02050604050505020204" pitchFamily="18" charset="0"/>
              </a:rPr>
              <a:t>Though there was a global lockdown, the church of Jesus Christ was never locked down as our CSR initiatives  became the strategic vehicle of intervention in the society.</a:t>
            </a:r>
          </a:p>
        </p:txBody>
      </p:sp>
      <p:pic>
        <p:nvPicPr>
          <p:cNvPr id="4" name="Picture 3" descr="Icon&#10;&#10;Description automatically generated">
            <a:extLst>
              <a:ext uri="{FF2B5EF4-FFF2-40B4-BE49-F238E27FC236}">
                <a16:creationId xmlns:a16="http://schemas.microsoft.com/office/drawing/2014/main" id="{8DA6232F-1A06-1448-95A3-FA9C5DF231D0}"/>
              </a:ext>
            </a:extLst>
          </p:cNvPr>
          <p:cNvPicPr>
            <a:picLocks noChangeAspect="1"/>
          </p:cNvPicPr>
          <p:nvPr/>
        </p:nvPicPr>
        <p:blipFill>
          <a:blip r:embed="rId2"/>
          <a:stretch>
            <a:fillRect/>
          </a:stretch>
        </p:blipFill>
        <p:spPr>
          <a:xfrm>
            <a:off x="5524729" y="1746710"/>
            <a:ext cx="5981472" cy="3364578"/>
          </a:xfrm>
          <a:prstGeom prst="rect">
            <a:avLst/>
          </a:prstGeom>
        </p:spPr>
      </p:pic>
      <p:grpSp>
        <p:nvGrpSpPr>
          <p:cNvPr id="74" name="Group 73">
            <a:extLst>
              <a:ext uri="{FF2B5EF4-FFF2-40B4-BE49-F238E27FC236}">
                <a16:creationId xmlns:a16="http://schemas.microsoft.com/office/drawing/2014/main" id="{A067C78B-85E8-4F6D-8955-09EB55C84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75" name="Group 74">
              <a:extLst>
                <a:ext uri="{FF2B5EF4-FFF2-40B4-BE49-F238E27FC236}">
                  <a16:creationId xmlns:a16="http://schemas.microsoft.com/office/drawing/2014/main" id="{8BB1DE1F-BC13-4674-9A74-6777A4E762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7" name="Straight Connector 76">
                <a:extLst>
                  <a:ext uri="{FF2B5EF4-FFF2-40B4-BE49-F238E27FC236}">
                    <a16:creationId xmlns:a16="http://schemas.microsoft.com/office/drawing/2014/main" id="{917D1C5A-B237-41CC-AA7E-C10F94DB03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D033FD-B77C-4E68-803F-CCEAABD96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Oval 75">
              <a:extLst>
                <a:ext uri="{FF2B5EF4-FFF2-40B4-BE49-F238E27FC236}">
                  <a16:creationId xmlns:a16="http://schemas.microsoft.com/office/drawing/2014/main" id="{7FA2F8D1-81EE-405E-8A4A-04A30DCE4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71A5-2E23-594F-BF0B-314F39FE9F1F}"/>
              </a:ext>
            </a:extLst>
          </p:cNvPr>
          <p:cNvSpPr>
            <a:spLocks noGrp="1"/>
          </p:cNvSpPr>
          <p:nvPr>
            <p:ph type="title"/>
          </p:nvPr>
        </p:nvSpPr>
        <p:spPr>
          <a:xfrm>
            <a:off x="1219199" y="-240517"/>
            <a:ext cx="9493249" cy="1577975"/>
          </a:xfrm>
        </p:spPr>
        <p:txBody>
          <a:bodyPr/>
          <a:lstStyle/>
          <a:p>
            <a:pPr>
              <a:defRPr/>
            </a:pPr>
            <a:r>
              <a:rPr lang="en-US" dirty="0"/>
              <a:t>ENVIRONMENTAL RELEVANCE</a:t>
            </a:r>
          </a:p>
        </p:txBody>
      </p:sp>
      <p:sp>
        <p:nvSpPr>
          <p:cNvPr id="49155" name="Content Placeholder 2">
            <a:extLst>
              <a:ext uri="{FF2B5EF4-FFF2-40B4-BE49-F238E27FC236}">
                <a16:creationId xmlns:a16="http://schemas.microsoft.com/office/drawing/2014/main" id="{E5F8DD98-BB2C-E74E-AE15-4E876FE87780}"/>
              </a:ext>
            </a:extLst>
          </p:cNvPr>
          <p:cNvSpPr>
            <a:spLocks noGrp="1"/>
          </p:cNvSpPr>
          <p:nvPr>
            <p:ph idx="1"/>
          </p:nvPr>
        </p:nvSpPr>
        <p:spPr>
          <a:xfrm>
            <a:off x="581891" y="1745674"/>
            <a:ext cx="11388435" cy="4426526"/>
          </a:xfrm>
        </p:spPr>
        <p:txBody>
          <a:bodyPr>
            <a:normAutofit/>
          </a:bodyPr>
          <a:lstStyle/>
          <a:p>
            <a:pPr marL="0" indent="0">
              <a:buNone/>
            </a:pPr>
            <a:r>
              <a:rPr lang="en-US" altLang="en-NG" sz="3600" b="1" dirty="0"/>
              <a:t>Isaiah 60 1:2 </a:t>
            </a:r>
            <a:r>
              <a:rPr lang="en-US" altLang="en-NG" sz="3600" dirty="0"/>
              <a:t>– “</a:t>
            </a:r>
            <a:r>
              <a:rPr lang="en-US" altLang="en-NG" sz="3600" b="1" i="1" dirty="0"/>
              <a:t>Arise, shine, for thy light is come, and the glory of the Lord is risen upon thee. 2. For behold, the darkness shall cover the earth, and gross darkness the people: but the Lord shall arise upon thee, and his glory shall be seen upon thee. </a:t>
            </a:r>
            <a:endParaRPr lang="en-US" altLang="en-NG" sz="2000" b="1" i="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07E7-B501-9147-8E25-AE1A7617BEFA}"/>
              </a:ext>
            </a:extLst>
          </p:cNvPr>
          <p:cNvSpPr>
            <a:spLocks noGrp="1"/>
          </p:cNvSpPr>
          <p:nvPr>
            <p:ph type="title"/>
          </p:nvPr>
        </p:nvSpPr>
        <p:spPr>
          <a:xfrm>
            <a:off x="249382" y="154379"/>
            <a:ext cx="9654639" cy="653144"/>
          </a:xfrm>
        </p:spPr>
        <p:txBody>
          <a:bodyPr>
            <a:normAutofit fontScale="90000"/>
          </a:bodyPr>
          <a:lstStyle/>
          <a:p>
            <a:pPr>
              <a:defRPr/>
            </a:pPr>
            <a:r>
              <a:rPr lang="en-US" sz="3600" dirty="0"/>
              <a:t>ENVIRONMENTAL RELEVANCE</a:t>
            </a:r>
          </a:p>
        </p:txBody>
      </p:sp>
      <p:sp>
        <p:nvSpPr>
          <p:cNvPr id="3" name="Content Placeholder 2">
            <a:extLst>
              <a:ext uri="{FF2B5EF4-FFF2-40B4-BE49-F238E27FC236}">
                <a16:creationId xmlns:a16="http://schemas.microsoft.com/office/drawing/2014/main" id="{02A5A23F-4273-1A4F-8BD1-6C61C8351210}"/>
              </a:ext>
            </a:extLst>
          </p:cNvPr>
          <p:cNvSpPr>
            <a:spLocks noGrp="1"/>
          </p:cNvSpPr>
          <p:nvPr>
            <p:ph idx="1"/>
          </p:nvPr>
        </p:nvSpPr>
        <p:spPr>
          <a:xfrm>
            <a:off x="83127" y="926275"/>
            <a:ext cx="11756572" cy="5640780"/>
          </a:xfrm>
        </p:spPr>
        <p:txBody>
          <a:bodyPr>
            <a:normAutofit/>
          </a:bodyPr>
          <a:lstStyle/>
          <a:p>
            <a:pPr marL="0" indent="0">
              <a:buNone/>
              <a:defRPr/>
            </a:pPr>
            <a:r>
              <a:rPr lang="en-US" sz="3200" b="1" dirty="0">
                <a:latin typeface="Bookman Old Style" panose="02050604050505020204" pitchFamily="18" charset="0"/>
              </a:rPr>
              <a:t>During the Covid-19 pandemic, we were involved in the following </a:t>
            </a:r>
          </a:p>
          <a:p>
            <a:pPr marL="457200" indent="-457200">
              <a:buFont typeface="Arial" charset="0"/>
              <a:buAutoNum type="arabicParenBoth"/>
              <a:defRPr/>
            </a:pPr>
            <a:r>
              <a:rPr lang="en-US" sz="3200" b="1" dirty="0">
                <a:latin typeface="Bookman Old Style" panose="02050604050505020204" pitchFamily="18" charset="0"/>
              </a:rPr>
              <a:t>Telemedicine </a:t>
            </a:r>
          </a:p>
          <a:p>
            <a:pPr marL="457200" indent="-457200">
              <a:buFont typeface="Arial" charset="0"/>
              <a:buAutoNum type="arabicParenBoth"/>
              <a:defRPr/>
            </a:pPr>
            <a:r>
              <a:rPr lang="en-US" sz="3200" b="1" dirty="0">
                <a:latin typeface="Bookman Old Style" panose="02050604050505020204" pitchFamily="18" charset="0"/>
              </a:rPr>
              <a:t>Drugs Delivery</a:t>
            </a:r>
          </a:p>
          <a:p>
            <a:pPr marL="457200" indent="-457200">
              <a:buFont typeface="Arial" charset="0"/>
              <a:buAutoNum type="arabicParenBoth"/>
              <a:defRPr/>
            </a:pPr>
            <a:r>
              <a:rPr lang="en-US" sz="3200" b="1" dirty="0">
                <a:latin typeface="Bookman Old Style" panose="02050604050505020204" pitchFamily="18" charset="0"/>
              </a:rPr>
              <a:t>Stakeholder Engagement on webinars</a:t>
            </a:r>
          </a:p>
          <a:p>
            <a:pPr marL="457200" indent="-457200">
              <a:buFont typeface="Arial" charset="0"/>
              <a:buAutoNum type="arabicParenBoth"/>
              <a:defRPr/>
            </a:pPr>
            <a:r>
              <a:rPr lang="en-US" sz="3200" b="1" dirty="0">
                <a:latin typeface="Bookman Old Style" panose="02050604050505020204" pitchFamily="18" charset="0"/>
              </a:rPr>
              <a:t>Robotic training </a:t>
            </a:r>
          </a:p>
          <a:p>
            <a:pPr marL="457200" indent="-457200">
              <a:buFont typeface="Arial" charset="0"/>
              <a:buAutoNum type="arabicParenBoth"/>
              <a:defRPr/>
            </a:pPr>
            <a:r>
              <a:rPr lang="en-US" sz="3200" b="1" dirty="0">
                <a:latin typeface="Bookman Old Style" panose="02050604050505020204" pitchFamily="18" charset="0"/>
              </a:rPr>
              <a:t>Adapting to change </a:t>
            </a:r>
          </a:p>
          <a:p>
            <a:pPr marL="457200" indent="-457200">
              <a:buFont typeface="Arial" charset="0"/>
              <a:buAutoNum type="arabicParenBoth"/>
              <a:defRPr/>
            </a:pPr>
            <a:r>
              <a:rPr lang="en-US" sz="3200" b="1" dirty="0">
                <a:latin typeface="Bookman Old Style" panose="02050604050505020204" pitchFamily="18" charset="0"/>
              </a:rPr>
              <a:t>Invested a lot in IT to stay relevant</a:t>
            </a:r>
          </a:p>
          <a:p>
            <a:pPr marL="457200" indent="-457200">
              <a:buFont typeface="Arial" charset="0"/>
              <a:buAutoNum type="arabicParenBoth"/>
              <a:defRPr/>
            </a:pPr>
            <a:endParaRPr lang="en-US"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AD51EB-971C-4722-9A98-42EB5ABC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7344B-54BF-AE46-96A0-4FD4C6D11F77}"/>
              </a:ext>
            </a:extLst>
          </p:cNvPr>
          <p:cNvSpPr>
            <a:spLocks noGrp="1"/>
          </p:cNvSpPr>
          <p:nvPr>
            <p:ph type="title"/>
          </p:nvPr>
        </p:nvSpPr>
        <p:spPr>
          <a:xfrm>
            <a:off x="303029" y="272505"/>
            <a:ext cx="6472982" cy="640255"/>
          </a:xfrm>
        </p:spPr>
        <p:txBody>
          <a:bodyPr>
            <a:normAutofit fontScale="90000"/>
          </a:bodyPr>
          <a:lstStyle/>
          <a:p>
            <a:r>
              <a:rPr lang="en-NG" dirty="0"/>
              <a:t>RELEVANCE ILLUSTRATION</a:t>
            </a:r>
          </a:p>
        </p:txBody>
      </p:sp>
      <p:sp>
        <p:nvSpPr>
          <p:cNvPr id="3" name="Content Placeholder 2">
            <a:extLst>
              <a:ext uri="{FF2B5EF4-FFF2-40B4-BE49-F238E27FC236}">
                <a16:creationId xmlns:a16="http://schemas.microsoft.com/office/drawing/2014/main" id="{CBB1E475-5B3E-E349-B36A-2EC54951F37A}"/>
              </a:ext>
            </a:extLst>
          </p:cNvPr>
          <p:cNvSpPr>
            <a:spLocks noGrp="1"/>
          </p:cNvSpPr>
          <p:nvPr>
            <p:ph idx="1"/>
          </p:nvPr>
        </p:nvSpPr>
        <p:spPr>
          <a:xfrm>
            <a:off x="303029" y="1185265"/>
            <a:ext cx="6597542" cy="5571957"/>
          </a:xfrm>
        </p:spPr>
        <p:txBody>
          <a:bodyPr>
            <a:normAutofit/>
          </a:bodyPr>
          <a:lstStyle/>
          <a:p>
            <a:r>
              <a:rPr lang="en-GB" sz="2800" b="1" dirty="0">
                <a:latin typeface="Bookman Old Style" panose="02050604050505020204" pitchFamily="18" charset="0"/>
              </a:rPr>
              <a:t>A 2012 calendar is not relevant, not suitable, inappropriate, inapplicable, out of place, useless, pointless and outdated for setting appointments in 2021.</a:t>
            </a:r>
            <a:endParaRPr lang="en-NG" sz="2800" b="1" dirty="0">
              <a:latin typeface="Bookman Old Style" panose="02050604050505020204" pitchFamily="18" charset="0"/>
            </a:endParaRPr>
          </a:p>
          <a:p>
            <a:r>
              <a:rPr lang="en-GB" sz="2800" b="1" dirty="0">
                <a:latin typeface="Bookman Old Style" panose="02050604050505020204" pitchFamily="18" charset="0"/>
              </a:rPr>
              <a:t>Someone responds with '12pm’ when you ask for the temperature outside.</a:t>
            </a:r>
            <a:endParaRPr lang="en-NG" sz="2800" b="1" dirty="0">
              <a:latin typeface="Bookman Old Style" panose="02050604050505020204" pitchFamily="18" charset="0"/>
            </a:endParaRPr>
          </a:p>
          <a:p>
            <a:endParaRPr lang="en-NG" dirty="0"/>
          </a:p>
        </p:txBody>
      </p:sp>
      <p:pic>
        <p:nvPicPr>
          <p:cNvPr id="7" name="Picture 6" descr="Calendar&#10;&#10;Description automatically generated">
            <a:extLst>
              <a:ext uri="{FF2B5EF4-FFF2-40B4-BE49-F238E27FC236}">
                <a16:creationId xmlns:a16="http://schemas.microsoft.com/office/drawing/2014/main" id="{76DDA12A-FFF2-294E-91F0-D80C061AB856}"/>
              </a:ext>
            </a:extLst>
          </p:cNvPr>
          <p:cNvPicPr>
            <a:picLocks noChangeAspect="1"/>
          </p:cNvPicPr>
          <p:nvPr/>
        </p:nvPicPr>
        <p:blipFill>
          <a:blip r:embed="rId2"/>
          <a:stretch>
            <a:fillRect/>
          </a:stretch>
        </p:blipFill>
        <p:spPr>
          <a:xfrm>
            <a:off x="7322983" y="40784"/>
            <a:ext cx="4178455" cy="3227856"/>
          </a:xfrm>
          <a:prstGeom prst="rect">
            <a:avLst/>
          </a:prstGeom>
        </p:spPr>
      </p:pic>
      <p:pic>
        <p:nvPicPr>
          <p:cNvPr id="5" name="Picture 4" descr="A picture containing text, clock, time, dark&#10;&#10;Description automatically generated">
            <a:extLst>
              <a:ext uri="{FF2B5EF4-FFF2-40B4-BE49-F238E27FC236}">
                <a16:creationId xmlns:a16="http://schemas.microsoft.com/office/drawing/2014/main" id="{4565FE05-4424-4141-896B-53AA4A3BCBA6}"/>
              </a:ext>
            </a:extLst>
          </p:cNvPr>
          <p:cNvPicPr>
            <a:picLocks noChangeAspect="1"/>
          </p:cNvPicPr>
          <p:nvPr/>
        </p:nvPicPr>
        <p:blipFill>
          <a:blip r:embed="rId3"/>
          <a:stretch>
            <a:fillRect/>
          </a:stretch>
        </p:blipFill>
        <p:spPr>
          <a:xfrm>
            <a:off x="6900571" y="3589361"/>
            <a:ext cx="4937951" cy="2804200"/>
          </a:xfrm>
          <a:prstGeom prst="rect">
            <a:avLst/>
          </a:prstGeom>
        </p:spPr>
      </p:pic>
      <p:grpSp>
        <p:nvGrpSpPr>
          <p:cNvPr id="14" name="Group 13">
            <a:extLst>
              <a:ext uri="{FF2B5EF4-FFF2-40B4-BE49-F238E27FC236}">
                <a16:creationId xmlns:a16="http://schemas.microsoft.com/office/drawing/2014/main" id="{EFE3ADED-3AFE-42E4-A820-4CB5F2183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5" name="Group 14">
              <a:extLst>
                <a:ext uri="{FF2B5EF4-FFF2-40B4-BE49-F238E27FC236}">
                  <a16:creationId xmlns:a16="http://schemas.microsoft.com/office/drawing/2014/main" id="{FB868421-7660-4640-B7E5-9937EA958A4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7" name="Straight Connector 16">
                <a:extLst>
                  <a:ext uri="{FF2B5EF4-FFF2-40B4-BE49-F238E27FC236}">
                    <a16:creationId xmlns:a16="http://schemas.microsoft.com/office/drawing/2014/main" id="{038B2E97-CC66-48F0-8601-963C2A8AE7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EF40EC-2AD0-439A-B9E0-11BF4A12CC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E9BF3AA5-0411-4A21-A3C3-1389AF821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92707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27F0-06E0-5842-A981-0957521D1F83}"/>
              </a:ext>
            </a:extLst>
          </p:cNvPr>
          <p:cNvSpPr>
            <a:spLocks noGrp="1"/>
          </p:cNvSpPr>
          <p:nvPr>
            <p:ph type="title"/>
          </p:nvPr>
        </p:nvSpPr>
        <p:spPr>
          <a:xfrm>
            <a:off x="328551" y="0"/>
            <a:ext cx="9493249" cy="814944"/>
          </a:xfrm>
        </p:spPr>
        <p:txBody>
          <a:bodyPr/>
          <a:lstStyle/>
          <a:p>
            <a:pPr>
              <a:defRPr/>
            </a:pPr>
            <a:r>
              <a:rPr lang="en-US" dirty="0"/>
              <a:t>ENVIRONMENTAL RELEVANCE</a:t>
            </a:r>
          </a:p>
        </p:txBody>
      </p:sp>
      <p:sp>
        <p:nvSpPr>
          <p:cNvPr id="3" name="Content Placeholder 2">
            <a:extLst>
              <a:ext uri="{FF2B5EF4-FFF2-40B4-BE49-F238E27FC236}">
                <a16:creationId xmlns:a16="http://schemas.microsoft.com/office/drawing/2014/main" id="{5FEBC4DD-4481-7847-AC54-E534E326DD44}"/>
              </a:ext>
            </a:extLst>
          </p:cNvPr>
          <p:cNvSpPr>
            <a:spLocks noGrp="1"/>
          </p:cNvSpPr>
          <p:nvPr>
            <p:ph idx="1"/>
          </p:nvPr>
        </p:nvSpPr>
        <p:spPr>
          <a:xfrm>
            <a:off x="225631" y="902525"/>
            <a:ext cx="11578442" cy="5955475"/>
          </a:xfrm>
        </p:spPr>
        <p:txBody>
          <a:bodyPr>
            <a:normAutofit/>
          </a:bodyPr>
          <a:lstStyle/>
          <a:p>
            <a:pPr marL="0" indent="0">
              <a:buNone/>
              <a:defRPr/>
            </a:pPr>
            <a:r>
              <a:rPr lang="en-US" sz="2400" b="1" dirty="0">
                <a:latin typeface="Bookman Old Style" panose="02050604050505020204" pitchFamily="18" charset="0"/>
              </a:rPr>
              <a:t>COVID-19 PANDEMIC PALLIATIVES DISTRIBUTED</a:t>
            </a:r>
          </a:p>
          <a:p>
            <a:pPr>
              <a:buFont typeface="Wingdings" pitchFamily="2" charset="2"/>
              <a:buChar char="ü"/>
              <a:defRPr/>
            </a:pPr>
            <a:r>
              <a:rPr lang="en-US" sz="2400" b="1" dirty="0">
                <a:latin typeface="Bookman Old Style" panose="02050604050505020204" pitchFamily="18" charset="0"/>
              </a:rPr>
              <a:t>68,000 Alcohol-based hand sanitizers</a:t>
            </a:r>
          </a:p>
          <a:p>
            <a:pPr>
              <a:buFont typeface="Wingdings" pitchFamily="2" charset="2"/>
              <a:buChar char="ü"/>
              <a:defRPr/>
            </a:pPr>
            <a:r>
              <a:rPr lang="en-US" sz="2400" b="1" dirty="0">
                <a:latin typeface="Bookman Old Style" panose="02050604050505020204" pitchFamily="18" charset="0"/>
              </a:rPr>
              <a:t>200,000 Hand gloves</a:t>
            </a:r>
          </a:p>
          <a:p>
            <a:pPr>
              <a:buFont typeface="Wingdings" pitchFamily="2" charset="2"/>
              <a:buChar char="ü"/>
              <a:defRPr/>
            </a:pPr>
            <a:r>
              <a:rPr lang="en-US" sz="2400" b="1" dirty="0">
                <a:latin typeface="Bookman Old Style" panose="02050604050505020204" pitchFamily="18" charset="0"/>
              </a:rPr>
              <a:t>80,000 Surgical face mask (all these were donated to health workers at the front line in the fight against COVID-19</a:t>
            </a:r>
          </a:p>
          <a:p>
            <a:pPr>
              <a:buFont typeface="Wingdings" pitchFamily="2" charset="2"/>
              <a:buChar char="ü"/>
              <a:defRPr/>
            </a:pPr>
            <a:r>
              <a:rPr lang="en-US" sz="2400" b="1" dirty="0">
                <a:latin typeface="Bookman Old Style" panose="02050604050505020204" pitchFamily="18" charset="0"/>
              </a:rPr>
              <a:t>N20,000,000 Donations to the </a:t>
            </a:r>
            <a:r>
              <a:rPr lang="en-US" sz="2400" b="1" dirty="0" err="1">
                <a:latin typeface="Bookman Old Style" panose="02050604050505020204" pitchFamily="18" charset="0"/>
              </a:rPr>
              <a:t>Osun</a:t>
            </a:r>
            <a:r>
              <a:rPr lang="en-US" sz="2400" b="1" dirty="0">
                <a:latin typeface="Bookman Old Style" panose="02050604050505020204" pitchFamily="18" charset="0"/>
              </a:rPr>
              <a:t> state government by the General Overseer to fight the pandemic</a:t>
            </a:r>
          </a:p>
          <a:p>
            <a:pPr>
              <a:buFont typeface="Wingdings" pitchFamily="2" charset="2"/>
              <a:buChar char="ü"/>
              <a:defRPr/>
            </a:pPr>
            <a:r>
              <a:rPr lang="en-US" sz="2400" b="1" dirty="0">
                <a:latin typeface="Bookman Old Style" panose="02050604050505020204" pitchFamily="18" charset="0"/>
              </a:rPr>
              <a:t>Donation of ICU equipment to both Lagos &amp; Ogun state government</a:t>
            </a:r>
            <a:endParaRPr lang="en-US" sz="1800" b="1" dirty="0">
              <a:latin typeface="Bookman Old Style" panose="02050604050505020204" pitchFamily="18" charset="0"/>
            </a:endParaRPr>
          </a:p>
          <a:p>
            <a:pPr>
              <a:buFont typeface="Wingdings" pitchFamily="2" charset="2"/>
              <a:buChar char="ü"/>
              <a:defRPr/>
            </a:pPr>
            <a:r>
              <a:rPr lang="en-US" sz="2400" b="1" dirty="0">
                <a:latin typeface="Bookman Old Style" panose="02050604050505020204" pitchFamily="18" charset="0"/>
              </a:rPr>
              <a:t>Donation of food across Nigeria</a:t>
            </a:r>
          </a:p>
          <a:p>
            <a:pPr>
              <a:buFont typeface="Wingdings" pitchFamily="2" charset="2"/>
              <a:buChar char="ü"/>
              <a:defRPr/>
            </a:pPr>
            <a:r>
              <a:rPr lang="en-US" sz="2400" b="1" dirty="0">
                <a:latin typeface="Bookman Old Style" panose="02050604050505020204" pitchFamily="18" charset="0"/>
              </a:rPr>
              <a:t>Donation of food to prisoners in Correctional facilities in Nigeria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C092-4301-D942-AD19-D765EAB35AF2}"/>
              </a:ext>
            </a:extLst>
          </p:cNvPr>
          <p:cNvSpPr>
            <a:spLocks noGrp="1"/>
          </p:cNvSpPr>
          <p:nvPr>
            <p:ph type="title"/>
          </p:nvPr>
        </p:nvSpPr>
        <p:spPr>
          <a:xfrm>
            <a:off x="471055" y="154380"/>
            <a:ext cx="9493249" cy="743692"/>
          </a:xfrm>
        </p:spPr>
        <p:txBody>
          <a:bodyPr>
            <a:normAutofit fontScale="90000"/>
          </a:bodyPr>
          <a:lstStyle/>
          <a:p>
            <a:pPr>
              <a:defRPr/>
            </a:pPr>
            <a:r>
              <a:rPr lang="en-US" dirty="0"/>
              <a:t>POLITICAL RELEVANCE</a:t>
            </a:r>
          </a:p>
        </p:txBody>
      </p:sp>
      <p:sp>
        <p:nvSpPr>
          <p:cNvPr id="3" name="Content Placeholder 2">
            <a:extLst>
              <a:ext uri="{FF2B5EF4-FFF2-40B4-BE49-F238E27FC236}">
                <a16:creationId xmlns:a16="http://schemas.microsoft.com/office/drawing/2014/main" id="{517463D3-57A2-5A41-88F6-6AD7ED2135F8}"/>
              </a:ext>
            </a:extLst>
          </p:cNvPr>
          <p:cNvSpPr>
            <a:spLocks noGrp="1"/>
          </p:cNvSpPr>
          <p:nvPr>
            <p:ph idx="1"/>
          </p:nvPr>
        </p:nvSpPr>
        <p:spPr>
          <a:xfrm>
            <a:off x="471055" y="1116282"/>
            <a:ext cx="11261766" cy="5587338"/>
          </a:xfrm>
        </p:spPr>
        <p:txBody>
          <a:bodyPr>
            <a:normAutofit/>
          </a:bodyPr>
          <a:lstStyle/>
          <a:p>
            <a:pPr marL="0" indent="0">
              <a:buNone/>
              <a:defRPr/>
            </a:pPr>
            <a:r>
              <a:rPr lang="en-US" sz="5400" b="1" dirty="0"/>
              <a:t>Our Initiatives</a:t>
            </a:r>
          </a:p>
          <a:p>
            <a:pPr>
              <a:buFont typeface="Arial" charset="0"/>
              <a:buChar char="•"/>
              <a:defRPr/>
            </a:pPr>
            <a:r>
              <a:rPr lang="en-US" sz="4000" dirty="0">
                <a:latin typeface="Bookman Old Style" panose="02050604050505020204" pitchFamily="18" charset="0"/>
              </a:rPr>
              <a:t>Faith &amp; Politics </a:t>
            </a:r>
          </a:p>
          <a:p>
            <a:pPr>
              <a:buFont typeface="Arial" charset="0"/>
              <a:buChar char="•"/>
              <a:defRPr/>
            </a:pPr>
            <a:r>
              <a:rPr lang="en-US" sz="4000" dirty="0">
                <a:latin typeface="Bookman Old Style" panose="02050604050505020204" pitchFamily="18" charset="0"/>
              </a:rPr>
              <a:t>NIN registration in different locations across Nigeria</a:t>
            </a:r>
          </a:p>
          <a:p>
            <a:pPr>
              <a:buFont typeface="Arial" charset="0"/>
              <a:buChar char="•"/>
              <a:defRPr/>
            </a:pPr>
            <a:r>
              <a:rPr lang="en-US" sz="4000" dirty="0">
                <a:latin typeface="Bookman Old Style" panose="02050604050505020204" pitchFamily="18" charset="0"/>
              </a:rPr>
              <a:t>Voter registration awareness campaign in different locations across Nigeria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A459-48ED-154E-9CF8-BD82F3642C39}"/>
              </a:ext>
            </a:extLst>
          </p:cNvPr>
          <p:cNvSpPr>
            <a:spLocks noGrp="1"/>
          </p:cNvSpPr>
          <p:nvPr>
            <p:ph type="title"/>
          </p:nvPr>
        </p:nvSpPr>
        <p:spPr>
          <a:xfrm>
            <a:off x="601683" y="-620527"/>
            <a:ext cx="9493249" cy="1577975"/>
          </a:xfrm>
        </p:spPr>
        <p:txBody>
          <a:bodyPr/>
          <a:lstStyle/>
          <a:p>
            <a:pPr>
              <a:defRPr/>
            </a:pPr>
            <a:r>
              <a:rPr lang="en-US" dirty="0"/>
              <a:t>POLITICAL RELEVANCE</a:t>
            </a:r>
          </a:p>
        </p:txBody>
      </p:sp>
      <p:sp>
        <p:nvSpPr>
          <p:cNvPr id="3" name="Content Placeholder 2">
            <a:extLst>
              <a:ext uri="{FF2B5EF4-FFF2-40B4-BE49-F238E27FC236}">
                <a16:creationId xmlns:a16="http://schemas.microsoft.com/office/drawing/2014/main" id="{137CFCB6-BE87-F54C-A637-05C623D8796A}"/>
              </a:ext>
            </a:extLst>
          </p:cNvPr>
          <p:cNvSpPr>
            <a:spLocks noGrp="1"/>
          </p:cNvSpPr>
          <p:nvPr>
            <p:ph idx="1"/>
          </p:nvPr>
        </p:nvSpPr>
        <p:spPr>
          <a:xfrm>
            <a:off x="261257" y="1270660"/>
            <a:ext cx="11234057" cy="5248893"/>
          </a:xfrm>
        </p:spPr>
        <p:txBody>
          <a:bodyPr>
            <a:normAutofit lnSpcReduction="10000"/>
          </a:bodyPr>
          <a:lstStyle/>
          <a:p>
            <a:pPr algn="just">
              <a:defRPr/>
            </a:pPr>
            <a:r>
              <a:rPr lang="en-US" sz="3600" b="1" dirty="0"/>
              <a:t>By our various CSR initiatives that have impacted close to 140million people in Nigeria alone, we have the leverage to influence and direct political opinion in the country.</a:t>
            </a:r>
          </a:p>
          <a:p>
            <a:pPr algn="just">
              <a:defRPr/>
            </a:pPr>
            <a:r>
              <a:rPr lang="en-US" sz="3600" b="1" dirty="0"/>
              <a:t>We must develop proper structure to harness this great opportunity that CSR has availed us. </a:t>
            </a:r>
          </a:p>
          <a:p>
            <a:pPr marL="0" indent="0">
              <a:buNone/>
              <a:defRPr/>
            </a:pPr>
            <a:endParaRPr lang="en-US" dirty="0"/>
          </a:p>
          <a:p>
            <a:pPr>
              <a:buFont typeface="Arial" charset="0"/>
              <a:buChar char="•"/>
              <a:defRPr/>
            </a:pPr>
            <a:endParaRPr lang="en-US" dirty="0"/>
          </a:p>
          <a:p>
            <a:pPr>
              <a:buFont typeface="Arial" charset="0"/>
              <a:buChar char="•"/>
              <a:defRPr/>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A459-48ED-154E-9CF8-BD82F3642C39}"/>
              </a:ext>
            </a:extLst>
          </p:cNvPr>
          <p:cNvSpPr>
            <a:spLocks noGrp="1"/>
          </p:cNvSpPr>
          <p:nvPr>
            <p:ph type="title"/>
          </p:nvPr>
        </p:nvSpPr>
        <p:spPr>
          <a:xfrm>
            <a:off x="601683" y="-620527"/>
            <a:ext cx="9493249" cy="1577975"/>
          </a:xfrm>
        </p:spPr>
        <p:txBody>
          <a:bodyPr/>
          <a:lstStyle/>
          <a:p>
            <a:pPr>
              <a:defRPr/>
            </a:pPr>
            <a:r>
              <a:rPr lang="en-US" dirty="0"/>
              <a:t>POLITICAL RELEVANCE</a:t>
            </a:r>
          </a:p>
        </p:txBody>
      </p:sp>
      <p:sp>
        <p:nvSpPr>
          <p:cNvPr id="3" name="Content Placeholder 2">
            <a:extLst>
              <a:ext uri="{FF2B5EF4-FFF2-40B4-BE49-F238E27FC236}">
                <a16:creationId xmlns:a16="http://schemas.microsoft.com/office/drawing/2014/main" id="{137CFCB6-BE87-F54C-A637-05C623D8796A}"/>
              </a:ext>
            </a:extLst>
          </p:cNvPr>
          <p:cNvSpPr>
            <a:spLocks noGrp="1"/>
          </p:cNvSpPr>
          <p:nvPr>
            <p:ph idx="1"/>
          </p:nvPr>
        </p:nvSpPr>
        <p:spPr>
          <a:xfrm>
            <a:off x="261257" y="1270660"/>
            <a:ext cx="11234057" cy="5248893"/>
          </a:xfrm>
        </p:spPr>
        <p:txBody>
          <a:bodyPr>
            <a:normAutofit/>
          </a:bodyPr>
          <a:lstStyle/>
          <a:p>
            <a:pPr marL="0" indent="0" algn="just">
              <a:buNone/>
              <a:defRPr/>
            </a:pPr>
            <a:r>
              <a:rPr lang="en-US" sz="4000" b="1" dirty="0"/>
              <a:t>As he that pays the piper dictates the tune, with the influence of CSR and the church being a governing institution, we are supposed to be leading the nation and CSR gives us not only the social capital but most importantly the influential capital.</a:t>
            </a:r>
            <a:endParaRPr lang="en-US" sz="1800" dirty="0"/>
          </a:p>
        </p:txBody>
      </p:sp>
    </p:spTree>
    <p:extLst>
      <p:ext uri="{BB962C8B-B14F-4D97-AF65-F5344CB8AC3E}">
        <p14:creationId xmlns:p14="http://schemas.microsoft.com/office/powerpoint/2010/main" val="11653986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A459-48ED-154E-9CF8-BD82F3642C39}"/>
              </a:ext>
            </a:extLst>
          </p:cNvPr>
          <p:cNvSpPr>
            <a:spLocks noGrp="1"/>
          </p:cNvSpPr>
          <p:nvPr>
            <p:ph type="title"/>
          </p:nvPr>
        </p:nvSpPr>
        <p:spPr>
          <a:xfrm>
            <a:off x="601683" y="-620527"/>
            <a:ext cx="9493249" cy="1577975"/>
          </a:xfrm>
        </p:spPr>
        <p:txBody>
          <a:bodyPr/>
          <a:lstStyle/>
          <a:p>
            <a:pPr>
              <a:defRPr/>
            </a:pPr>
            <a:r>
              <a:rPr lang="en-US" dirty="0"/>
              <a:t>POLITICAL RELEVANCE</a:t>
            </a:r>
          </a:p>
        </p:txBody>
      </p:sp>
      <p:sp>
        <p:nvSpPr>
          <p:cNvPr id="3" name="Content Placeholder 2">
            <a:extLst>
              <a:ext uri="{FF2B5EF4-FFF2-40B4-BE49-F238E27FC236}">
                <a16:creationId xmlns:a16="http://schemas.microsoft.com/office/drawing/2014/main" id="{137CFCB6-BE87-F54C-A637-05C623D8796A}"/>
              </a:ext>
            </a:extLst>
          </p:cNvPr>
          <p:cNvSpPr>
            <a:spLocks noGrp="1"/>
          </p:cNvSpPr>
          <p:nvPr>
            <p:ph idx="1"/>
          </p:nvPr>
        </p:nvSpPr>
        <p:spPr>
          <a:xfrm>
            <a:off x="261257" y="1270660"/>
            <a:ext cx="11234057" cy="5248893"/>
          </a:xfrm>
        </p:spPr>
        <p:txBody>
          <a:bodyPr>
            <a:normAutofit/>
          </a:bodyPr>
          <a:lstStyle/>
          <a:p>
            <a:pPr marL="0" indent="0" algn="just">
              <a:buNone/>
              <a:defRPr/>
            </a:pPr>
            <a:r>
              <a:rPr lang="en-US" sz="4400" b="1" dirty="0"/>
              <a:t>The French revolution was inspired by hunger. We feed hundreds of thousands all over the country, and it’s a known maxim that if you feed people, they will listen to you. </a:t>
            </a:r>
          </a:p>
          <a:p>
            <a:pPr marL="0" indent="0">
              <a:buNone/>
              <a:defRPr/>
            </a:pPr>
            <a:endParaRPr lang="en-US" dirty="0"/>
          </a:p>
          <a:p>
            <a:pPr>
              <a:buFont typeface="Arial" charset="0"/>
              <a:buChar char="•"/>
              <a:defRPr/>
            </a:pPr>
            <a:endParaRPr lang="en-US" dirty="0"/>
          </a:p>
          <a:p>
            <a:pPr>
              <a:buFont typeface="Arial" charset="0"/>
              <a:buChar char="•"/>
              <a:defRPr/>
            </a:pPr>
            <a:endParaRPr lang="en-US" dirty="0"/>
          </a:p>
        </p:txBody>
      </p:sp>
    </p:spTree>
    <p:extLst>
      <p:ext uri="{BB962C8B-B14F-4D97-AF65-F5344CB8AC3E}">
        <p14:creationId xmlns:p14="http://schemas.microsoft.com/office/powerpoint/2010/main" val="18387012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4D76-74B2-2A41-952B-00DF296AA74D}"/>
              </a:ext>
            </a:extLst>
          </p:cNvPr>
          <p:cNvSpPr>
            <a:spLocks noGrp="1"/>
          </p:cNvSpPr>
          <p:nvPr>
            <p:ph type="title"/>
          </p:nvPr>
        </p:nvSpPr>
        <p:spPr>
          <a:xfrm>
            <a:off x="230043" y="142503"/>
            <a:ext cx="11471563" cy="791194"/>
          </a:xfrm>
        </p:spPr>
        <p:txBody>
          <a:bodyPr/>
          <a:lstStyle/>
          <a:p>
            <a:pPr>
              <a:defRPr/>
            </a:pPr>
            <a:r>
              <a:rPr lang="en-US" dirty="0"/>
              <a:t>POLITICAL RELEVANCE</a:t>
            </a:r>
          </a:p>
        </p:txBody>
      </p:sp>
      <p:sp>
        <p:nvSpPr>
          <p:cNvPr id="3" name="Content Placeholder 2">
            <a:extLst>
              <a:ext uri="{FF2B5EF4-FFF2-40B4-BE49-F238E27FC236}">
                <a16:creationId xmlns:a16="http://schemas.microsoft.com/office/drawing/2014/main" id="{3AB87A61-DB34-AE44-8E51-4EF75E5481CC}"/>
              </a:ext>
            </a:extLst>
          </p:cNvPr>
          <p:cNvSpPr>
            <a:spLocks noGrp="1"/>
          </p:cNvSpPr>
          <p:nvPr>
            <p:ph idx="1"/>
          </p:nvPr>
        </p:nvSpPr>
        <p:spPr>
          <a:xfrm>
            <a:off x="356260" y="1151906"/>
            <a:ext cx="10356190" cy="5020293"/>
          </a:xfrm>
        </p:spPr>
        <p:txBody>
          <a:bodyPr>
            <a:normAutofit/>
          </a:bodyPr>
          <a:lstStyle/>
          <a:p>
            <a:pPr marL="0" indent="0">
              <a:buNone/>
              <a:defRPr/>
            </a:pPr>
            <a:r>
              <a:rPr lang="en-US" sz="4800" b="1" dirty="0"/>
              <a:t>We must be dictating the direction of governance in the land and influencing political appointments. </a:t>
            </a:r>
            <a:endParaRPr lang="en-US" sz="32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7C4707-9C68-44ED-A6DE-88FF7A50F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69060A4-9EDF-4FB5-87A8-A9FC83E4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663" y="217714"/>
            <a:ext cx="6968018"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937A4B0-1638-4AFA-91A5-60F8BB49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64" y="379444"/>
            <a:ext cx="6678117" cy="6490996"/>
          </a:xfrm>
          <a:custGeom>
            <a:avLst/>
            <a:gdLst>
              <a:gd name="connsiteX0" fmla="*/ 6004504 w 6647705"/>
              <a:gd name="connsiteY0" fmla="*/ 217 h 6461436"/>
              <a:gd name="connsiteX1" fmla="*/ 6043316 w 6647705"/>
              <a:gd name="connsiteY1" fmla="*/ 21512 h 6461436"/>
              <a:gd name="connsiteX2" fmla="*/ 6200652 w 6647705"/>
              <a:gd name="connsiteY2" fmla="*/ 1719217 h 6461436"/>
              <a:gd name="connsiteX3" fmla="*/ 6206825 w 6647705"/>
              <a:gd name="connsiteY3" fmla="*/ 1785827 h 6461436"/>
              <a:gd name="connsiteX4" fmla="*/ 6221227 w 6647705"/>
              <a:gd name="connsiteY4" fmla="*/ 1822016 h 6461436"/>
              <a:gd name="connsiteX5" fmla="*/ 6237305 w 6647705"/>
              <a:gd name="connsiteY5" fmla="*/ 1858891 h 6461436"/>
              <a:gd name="connsiteX6" fmla="*/ 6245339 w 6647705"/>
              <a:gd name="connsiteY6" fmla="*/ 2011010 h 6461436"/>
              <a:gd name="connsiteX7" fmla="*/ 6243065 w 6647705"/>
              <a:gd name="connsiteY7" fmla="*/ 2066060 h 6461436"/>
              <a:gd name="connsiteX8" fmla="*/ 6238739 w 6647705"/>
              <a:gd name="connsiteY8" fmla="*/ 2104210 h 6461436"/>
              <a:gd name="connsiteX9" fmla="*/ 6237021 w 6647705"/>
              <a:gd name="connsiteY9" fmla="*/ 2111648 h 6461436"/>
              <a:gd name="connsiteX10" fmla="*/ 6259718 w 6647705"/>
              <a:gd name="connsiteY10" fmla="*/ 2356556 h 6461436"/>
              <a:gd name="connsiteX11" fmla="*/ 6264060 w 6647705"/>
              <a:gd name="connsiteY11" fmla="*/ 2374375 h 6461436"/>
              <a:gd name="connsiteX12" fmla="*/ 6267041 w 6647705"/>
              <a:gd name="connsiteY12" fmla="*/ 2435573 h 6461436"/>
              <a:gd name="connsiteX13" fmla="*/ 6271496 w 6647705"/>
              <a:gd name="connsiteY13" fmla="*/ 2444087 h 6461436"/>
              <a:gd name="connsiteX14" fmla="*/ 6647705 w 6647705"/>
              <a:gd name="connsiteY14" fmla="*/ 6461436 h 6461436"/>
              <a:gd name="connsiteX15" fmla="*/ 545408 w 6647705"/>
              <a:gd name="connsiteY15" fmla="*/ 6461436 h 6461436"/>
              <a:gd name="connsiteX16" fmla="*/ 544170 w 6647705"/>
              <a:gd name="connsiteY16" fmla="*/ 6448085 h 6461436"/>
              <a:gd name="connsiteX17" fmla="*/ 533573 w 6647705"/>
              <a:gd name="connsiteY17" fmla="*/ 6434067 h 6461436"/>
              <a:gd name="connsiteX18" fmla="*/ 522439 w 6647705"/>
              <a:gd name="connsiteY18" fmla="*/ 6388375 h 6461436"/>
              <a:gd name="connsiteX19" fmla="*/ 518228 w 6647705"/>
              <a:gd name="connsiteY19" fmla="*/ 6357352 h 6461436"/>
              <a:gd name="connsiteX20" fmla="*/ 518072 w 6647705"/>
              <a:gd name="connsiteY20" fmla="*/ 6352810 h 6461436"/>
              <a:gd name="connsiteX21" fmla="*/ 523971 w 6647705"/>
              <a:gd name="connsiteY21" fmla="*/ 6314577 h 6461436"/>
              <a:gd name="connsiteX22" fmla="*/ 518934 w 6647705"/>
              <a:gd name="connsiteY22" fmla="*/ 6311532 h 6461436"/>
              <a:gd name="connsiteX23" fmla="*/ 513042 w 6647705"/>
              <a:gd name="connsiteY23" fmla="*/ 6300271 h 6461436"/>
              <a:gd name="connsiteX24" fmla="*/ 517740 w 6647705"/>
              <a:gd name="connsiteY24" fmla="*/ 6289716 h 6461436"/>
              <a:gd name="connsiteX25" fmla="*/ 523418 w 6647705"/>
              <a:gd name="connsiteY25" fmla="*/ 6241814 h 6461436"/>
              <a:gd name="connsiteX26" fmla="*/ 523922 w 6647705"/>
              <a:gd name="connsiteY26" fmla="*/ 6229603 h 6461436"/>
              <a:gd name="connsiteX27" fmla="*/ 67 w 6647705"/>
              <a:gd name="connsiteY27" fmla="*/ 577048 h 6461436"/>
              <a:gd name="connsiteX28" fmla="*/ 34408 w 6647705"/>
              <a:gd name="connsiteY28" fmla="*/ 548975 h 6461436"/>
              <a:gd name="connsiteX29" fmla="*/ 6004504 w 6647705"/>
              <a:gd name="connsiteY29" fmla="*/ 217 h 64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uilding, standing&#10;&#10;Description automatically generated">
            <a:extLst>
              <a:ext uri="{FF2B5EF4-FFF2-40B4-BE49-F238E27FC236}">
                <a16:creationId xmlns:a16="http://schemas.microsoft.com/office/drawing/2014/main" id="{E549A456-5820-3746-8C5A-E73B90B426A4}"/>
              </a:ext>
            </a:extLst>
          </p:cNvPr>
          <p:cNvPicPr>
            <a:picLocks noChangeAspect="1"/>
          </p:cNvPicPr>
          <p:nvPr/>
        </p:nvPicPr>
        <p:blipFill rotWithShape="1">
          <a:blip r:embed="rId3">
            <a:alphaModFix amt="84000"/>
          </a:blip>
          <a:srcRect l="22024" r="20104"/>
          <a:stretch/>
        </p:blipFill>
        <p:spPr>
          <a:xfrm>
            <a:off x="457850" y="379444"/>
            <a:ext cx="6678117"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le 1">
            <a:extLst>
              <a:ext uri="{FF2B5EF4-FFF2-40B4-BE49-F238E27FC236}">
                <a16:creationId xmlns:a16="http://schemas.microsoft.com/office/drawing/2014/main" id="{7B0F4D76-74B2-2A41-952B-00DF296AA74D}"/>
              </a:ext>
            </a:extLst>
          </p:cNvPr>
          <p:cNvSpPr>
            <a:spLocks noGrp="1"/>
          </p:cNvSpPr>
          <p:nvPr>
            <p:ph type="title"/>
          </p:nvPr>
        </p:nvSpPr>
        <p:spPr>
          <a:xfrm>
            <a:off x="6723293" y="410563"/>
            <a:ext cx="5572992" cy="746579"/>
          </a:xfrm>
        </p:spPr>
        <p:txBody>
          <a:bodyPr>
            <a:normAutofit fontScale="90000"/>
          </a:bodyPr>
          <a:lstStyle/>
          <a:p>
            <a:pPr>
              <a:defRPr/>
            </a:pPr>
            <a:r>
              <a:rPr lang="en-US" dirty="0"/>
              <a:t>POLITICAL RELEVANCE</a:t>
            </a:r>
          </a:p>
        </p:txBody>
      </p:sp>
      <p:sp>
        <p:nvSpPr>
          <p:cNvPr id="16" name="Freeform: Shape 15">
            <a:extLst>
              <a:ext uri="{FF2B5EF4-FFF2-40B4-BE49-F238E27FC236}">
                <a16:creationId xmlns:a16="http://schemas.microsoft.com/office/drawing/2014/main" id="{60376AD7-5814-4A2B-B3FC-395355E39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830335">
            <a:off x="463402" y="118600"/>
            <a:ext cx="444795" cy="1868387"/>
          </a:xfrm>
          <a:custGeom>
            <a:avLst/>
            <a:gdLst>
              <a:gd name="connsiteX0" fmla="*/ 0 w 444795"/>
              <a:gd name="connsiteY0" fmla="*/ 78388 h 1868387"/>
              <a:gd name="connsiteX1" fmla="*/ 39454 w 444795"/>
              <a:gd name="connsiteY1" fmla="*/ 66552 h 1868387"/>
              <a:gd name="connsiteX2" fmla="*/ 139617 w 444795"/>
              <a:gd name="connsiteY2" fmla="*/ 42263 h 1868387"/>
              <a:gd name="connsiteX3" fmla="*/ 193778 w 444795"/>
              <a:gd name="connsiteY3" fmla="*/ 51160 h 1868387"/>
              <a:gd name="connsiteX4" fmla="*/ 261389 w 444795"/>
              <a:gd name="connsiteY4" fmla="*/ 36852 h 1868387"/>
              <a:gd name="connsiteX5" fmla="*/ 274876 w 444795"/>
              <a:gd name="connsiteY5" fmla="*/ 37840 h 1868387"/>
              <a:gd name="connsiteX6" fmla="*/ 280032 w 444795"/>
              <a:gd name="connsiteY6" fmla="*/ 48921 h 1868387"/>
              <a:gd name="connsiteX7" fmla="*/ 284781 w 444795"/>
              <a:gd name="connsiteY7" fmla="*/ 50980 h 1868387"/>
              <a:gd name="connsiteX8" fmla="*/ 300007 w 444795"/>
              <a:gd name="connsiteY8" fmla="*/ 37078 h 1868387"/>
              <a:gd name="connsiteX9" fmla="*/ 375999 w 444795"/>
              <a:gd name="connsiteY9" fmla="*/ 45281 h 1868387"/>
              <a:gd name="connsiteX10" fmla="*/ 417584 w 444795"/>
              <a:gd name="connsiteY10" fmla="*/ 9727 h 1868387"/>
              <a:gd name="connsiteX11" fmla="*/ 444795 w 444795"/>
              <a:gd name="connsiteY11" fmla="*/ 0 h 1868387"/>
              <a:gd name="connsiteX12" fmla="*/ 444795 w 444795"/>
              <a:gd name="connsiteY12" fmla="*/ 1864840 h 1868387"/>
              <a:gd name="connsiteX13" fmla="*/ 430079 w 444795"/>
              <a:gd name="connsiteY13" fmla="*/ 1860813 h 1868387"/>
              <a:gd name="connsiteX14" fmla="*/ 383783 w 444795"/>
              <a:gd name="connsiteY14" fmla="*/ 1862444 h 1868387"/>
              <a:gd name="connsiteX15" fmla="*/ 370358 w 444795"/>
              <a:gd name="connsiteY15" fmla="*/ 1868387 h 1868387"/>
              <a:gd name="connsiteX16" fmla="*/ 336658 w 444795"/>
              <a:gd name="connsiteY16" fmla="*/ 1868387 h 1868387"/>
              <a:gd name="connsiteX17" fmla="*/ 306546 w 444795"/>
              <a:gd name="connsiteY17" fmla="*/ 1858526 h 1868387"/>
              <a:gd name="connsiteX18" fmla="*/ 236457 w 444795"/>
              <a:gd name="connsiteY18" fmla="*/ 1847671 h 1868387"/>
              <a:gd name="connsiteX19" fmla="*/ 205722 w 444795"/>
              <a:gd name="connsiteY19" fmla="*/ 1841430 h 1868387"/>
              <a:gd name="connsiteX20" fmla="*/ 181807 w 444795"/>
              <a:gd name="connsiteY20" fmla="*/ 1823771 h 1868387"/>
              <a:gd name="connsiteX21" fmla="*/ 178439 w 444795"/>
              <a:gd name="connsiteY21" fmla="*/ 1808957 h 1868387"/>
              <a:gd name="connsiteX22" fmla="*/ 161935 w 444795"/>
              <a:gd name="connsiteY22" fmla="*/ 1803551 h 1868387"/>
              <a:gd name="connsiteX23" fmla="*/ 158071 w 444795"/>
              <a:gd name="connsiteY23" fmla="*/ 1799541 h 1868387"/>
              <a:gd name="connsiteX24" fmla="*/ 135376 w 444795"/>
              <a:gd name="connsiteY24" fmla="*/ 1779136 h 1868387"/>
              <a:gd name="connsiteX25" fmla="*/ 132952 w 444795"/>
              <a:gd name="connsiteY25" fmla="*/ 1786380 h 1868387"/>
              <a:gd name="connsiteX26" fmla="*/ 0 w 444795"/>
              <a:gd name="connsiteY26" fmla="*/ 1663146 h 18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795" h="1868387">
                <a:moveTo>
                  <a:pt x="0" y="78388"/>
                </a:moveTo>
                <a:lnTo>
                  <a:pt x="39454" y="66552"/>
                </a:lnTo>
                <a:cubicBezTo>
                  <a:pt x="73377" y="59047"/>
                  <a:pt x="108602" y="54461"/>
                  <a:pt x="139617" y="42263"/>
                </a:cubicBezTo>
                <a:cubicBezTo>
                  <a:pt x="180799" y="87869"/>
                  <a:pt x="156173" y="44723"/>
                  <a:pt x="193778" y="51160"/>
                </a:cubicBezTo>
                <a:lnTo>
                  <a:pt x="261389" y="36852"/>
                </a:lnTo>
                <a:lnTo>
                  <a:pt x="274876" y="37840"/>
                </a:lnTo>
                <a:lnTo>
                  <a:pt x="280032" y="48921"/>
                </a:lnTo>
                <a:lnTo>
                  <a:pt x="284781" y="50980"/>
                </a:lnTo>
                <a:lnTo>
                  <a:pt x="300007" y="37078"/>
                </a:lnTo>
                <a:cubicBezTo>
                  <a:pt x="322467" y="29589"/>
                  <a:pt x="353078" y="47149"/>
                  <a:pt x="375999" y="45281"/>
                </a:cubicBezTo>
                <a:cubicBezTo>
                  <a:pt x="382977" y="27666"/>
                  <a:pt x="397501" y="17994"/>
                  <a:pt x="417584" y="9727"/>
                </a:cubicBezTo>
                <a:lnTo>
                  <a:pt x="444795" y="0"/>
                </a:lnTo>
                <a:lnTo>
                  <a:pt x="444795" y="1864840"/>
                </a:lnTo>
                <a:lnTo>
                  <a:pt x="430079" y="1860813"/>
                </a:lnTo>
                <a:cubicBezTo>
                  <a:pt x="411946" y="1857931"/>
                  <a:pt x="392950" y="1858479"/>
                  <a:pt x="383783" y="1862444"/>
                </a:cubicBezTo>
                <a:lnTo>
                  <a:pt x="370358" y="1868387"/>
                </a:lnTo>
                <a:lnTo>
                  <a:pt x="336658" y="1868387"/>
                </a:lnTo>
                <a:lnTo>
                  <a:pt x="306546" y="1858526"/>
                </a:lnTo>
                <a:cubicBezTo>
                  <a:pt x="280888" y="1847233"/>
                  <a:pt x="256422" y="1834783"/>
                  <a:pt x="236457" y="1847671"/>
                </a:cubicBezTo>
                <a:cubicBezTo>
                  <a:pt x="224964" y="1848497"/>
                  <a:pt x="214878" y="1845991"/>
                  <a:pt x="205722" y="1841430"/>
                </a:cubicBezTo>
                <a:lnTo>
                  <a:pt x="181807" y="1823771"/>
                </a:lnTo>
                <a:lnTo>
                  <a:pt x="178439" y="1808957"/>
                </a:lnTo>
                <a:lnTo>
                  <a:pt x="161935" y="1803551"/>
                </a:lnTo>
                <a:lnTo>
                  <a:pt x="158071" y="1799541"/>
                </a:lnTo>
                <a:cubicBezTo>
                  <a:pt x="150700" y="1791836"/>
                  <a:pt x="143295" y="1784610"/>
                  <a:pt x="135376" y="1779136"/>
                </a:cubicBezTo>
                <a:lnTo>
                  <a:pt x="132952" y="1786380"/>
                </a:lnTo>
                <a:lnTo>
                  <a:pt x="0" y="1663146"/>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AB87A61-DB34-AE44-8E51-4EF75E5481CC}"/>
              </a:ext>
            </a:extLst>
          </p:cNvPr>
          <p:cNvSpPr>
            <a:spLocks noGrp="1"/>
          </p:cNvSpPr>
          <p:nvPr>
            <p:ph idx="1"/>
          </p:nvPr>
        </p:nvSpPr>
        <p:spPr>
          <a:xfrm>
            <a:off x="7240165" y="1567706"/>
            <a:ext cx="4646171" cy="5072580"/>
          </a:xfrm>
        </p:spPr>
        <p:txBody>
          <a:bodyPr>
            <a:normAutofit/>
          </a:bodyPr>
          <a:lstStyle/>
          <a:p>
            <a:pPr marL="0" indent="0">
              <a:buNone/>
              <a:defRPr/>
            </a:pPr>
            <a:r>
              <a:rPr lang="en-US" sz="3600" b="1" dirty="0"/>
              <a:t>Change can only come if we are at the driver’s seat of decision making. This opportunity CSR has given us.</a:t>
            </a:r>
          </a:p>
        </p:txBody>
      </p:sp>
      <p:grpSp>
        <p:nvGrpSpPr>
          <p:cNvPr id="18" name="Group 17">
            <a:extLst>
              <a:ext uri="{FF2B5EF4-FFF2-40B4-BE49-F238E27FC236}">
                <a16:creationId xmlns:a16="http://schemas.microsoft.com/office/drawing/2014/main" id="{D2D2835C-DDE9-4332-9476-94B711F05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37647015-EE9A-4F89-A88A-DC5786E6638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CB275C9D-23AD-4120-B860-4A6498810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793833-C4D8-475A-86F4-45B2FFCF4F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CBDF05EB-F6AC-4339-BC6E-8D6527685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418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4D76-74B2-2A41-952B-00DF296AA74D}"/>
              </a:ext>
            </a:extLst>
          </p:cNvPr>
          <p:cNvSpPr>
            <a:spLocks noGrp="1"/>
          </p:cNvSpPr>
          <p:nvPr>
            <p:ph type="title"/>
          </p:nvPr>
        </p:nvSpPr>
        <p:spPr>
          <a:xfrm>
            <a:off x="230043" y="142503"/>
            <a:ext cx="11471563" cy="791194"/>
          </a:xfrm>
        </p:spPr>
        <p:txBody>
          <a:bodyPr/>
          <a:lstStyle/>
          <a:p>
            <a:pPr>
              <a:defRPr/>
            </a:pPr>
            <a:r>
              <a:rPr lang="en-US" dirty="0"/>
              <a:t>POLITICAL RELEVANCE</a:t>
            </a:r>
          </a:p>
        </p:txBody>
      </p:sp>
      <p:sp>
        <p:nvSpPr>
          <p:cNvPr id="3" name="Content Placeholder 2">
            <a:extLst>
              <a:ext uri="{FF2B5EF4-FFF2-40B4-BE49-F238E27FC236}">
                <a16:creationId xmlns:a16="http://schemas.microsoft.com/office/drawing/2014/main" id="{3AB87A61-DB34-AE44-8E51-4EF75E5481CC}"/>
              </a:ext>
            </a:extLst>
          </p:cNvPr>
          <p:cNvSpPr>
            <a:spLocks noGrp="1"/>
          </p:cNvSpPr>
          <p:nvPr>
            <p:ph idx="1"/>
          </p:nvPr>
        </p:nvSpPr>
        <p:spPr>
          <a:xfrm>
            <a:off x="356260" y="1151906"/>
            <a:ext cx="10356190" cy="5020293"/>
          </a:xfrm>
        </p:spPr>
        <p:txBody>
          <a:bodyPr>
            <a:normAutofit fontScale="92500"/>
          </a:bodyPr>
          <a:lstStyle/>
          <a:p>
            <a:pPr marL="0" indent="0">
              <a:buNone/>
              <a:defRPr/>
            </a:pPr>
            <a:r>
              <a:rPr lang="en-US" sz="4800" b="1" dirty="0"/>
              <a:t>We also have the prophesy of our Father in the lord, that no one would become anything in this country, without our consent. CSR is the gateway to the fulfilment of that promise from God. </a:t>
            </a:r>
          </a:p>
          <a:p>
            <a:pPr>
              <a:buFont typeface="Arial" charset="0"/>
              <a:buChar char="•"/>
              <a:defRPr/>
            </a:pPr>
            <a:endParaRPr lang="en-US" sz="3200" b="1" dirty="0"/>
          </a:p>
        </p:txBody>
      </p:sp>
    </p:spTree>
    <p:extLst>
      <p:ext uri="{BB962C8B-B14F-4D97-AF65-F5344CB8AC3E}">
        <p14:creationId xmlns:p14="http://schemas.microsoft.com/office/powerpoint/2010/main" val="28088229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AA60-8134-1144-8A5F-5969D00F98C1}"/>
              </a:ext>
            </a:extLst>
          </p:cNvPr>
          <p:cNvSpPr>
            <a:spLocks noGrp="1"/>
          </p:cNvSpPr>
          <p:nvPr>
            <p:ph type="title"/>
          </p:nvPr>
        </p:nvSpPr>
        <p:spPr>
          <a:xfrm>
            <a:off x="213756" y="365125"/>
            <a:ext cx="10498693" cy="822407"/>
          </a:xfrm>
        </p:spPr>
        <p:txBody>
          <a:bodyPr/>
          <a:lstStyle/>
          <a:p>
            <a:pPr>
              <a:defRPr/>
            </a:pPr>
            <a:r>
              <a:rPr lang="en-US" dirty="0"/>
              <a:t>POLITICAL RELEVANCE</a:t>
            </a:r>
          </a:p>
        </p:txBody>
      </p:sp>
      <p:sp>
        <p:nvSpPr>
          <p:cNvPr id="54275" name="Content Placeholder 2">
            <a:extLst>
              <a:ext uri="{FF2B5EF4-FFF2-40B4-BE49-F238E27FC236}">
                <a16:creationId xmlns:a16="http://schemas.microsoft.com/office/drawing/2014/main" id="{733ED8B7-2215-DB4E-B6EE-4E48587B33A9}"/>
              </a:ext>
            </a:extLst>
          </p:cNvPr>
          <p:cNvSpPr>
            <a:spLocks noGrp="1"/>
          </p:cNvSpPr>
          <p:nvPr>
            <p:ph idx="1"/>
          </p:nvPr>
        </p:nvSpPr>
        <p:spPr>
          <a:xfrm>
            <a:off x="566056" y="1501916"/>
            <a:ext cx="11083637" cy="4990959"/>
          </a:xfrm>
        </p:spPr>
        <p:txBody>
          <a:bodyPr>
            <a:normAutofit/>
          </a:bodyPr>
          <a:lstStyle/>
          <a:p>
            <a:pPr marL="0" indent="0">
              <a:buNone/>
            </a:pPr>
            <a:r>
              <a:rPr lang="en-US" altLang="en-NG" sz="5400" b="1" dirty="0">
                <a:latin typeface="Bookman Old Style" panose="02050604050505020204" pitchFamily="18" charset="0"/>
              </a:rPr>
              <a:t>We must stop casting our pearls to swine. We must take charge to occupy till He comes.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C932-21DE-2E4A-AADB-FDB2237591C4}"/>
              </a:ext>
            </a:extLst>
          </p:cNvPr>
          <p:cNvSpPr>
            <a:spLocks noGrp="1"/>
          </p:cNvSpPr>
          <p:nvPr>
            <p:ph type="title"/>
          </p:nvPr>
        </p:nvSpPr>
        <p:spPr>
          <a:xfrm>
            <a:off x="530431" y="171451"/>
            <a:ext cx="9493249" cy="1028700"/>
          </a:xfrm>
        </p:spPr>
        <p:txBody>
          <a:bodyPr/>
          <a:lstStyle/>
          <a:p>
            <a:pPr>
              <a:defRPr/>
            </a:pPr>
            <a:r>
              <a:rPr lang="en-US" dirty="0"/>
              <a:t>SECTION C </a:t>
            </a:r>
            <a:endParaRPr lang="en-GB" dirty="0"/>
          </a:p>
        </p:txBody>
      </p:sp>
      <p:sp>
        <p:nvSpPr>
          <p:cNvPr id="3" name="Content Placeholder 2">
            <a:extLst>
              <a:ext uri="{FF2B5EF4-FFF2-40B4-BE49-F238E27FC236}">
                <a16:creationId xmlns:a16="http://schemas.microsoft.com/office/drawing/2014/main" id="{6A577D24-8BD2-0049-8482-C66708A7B063}"/>
              </a:ext>
            </a:extLst>
          </p:cNvPr>
          <p:cNvSpPr>
            <a:spLocks noGrp="1"/>
          </p:cNvSpPr>
          <p:nvPr>
            <p:ph idx="1"/>
          </p:nvPr>
        </p:nvSpPr>
        <p:spPr>
          <a:xfrm>
            <a:off x="530430" y="1200151"/>
            <a:ext cx="9493250" cy="3854167"/>
          </a:xfrm>
        </p:spPr>
        <p:txBody>
          <a:bodyPr/>
          <a:lstStyle/>
          <a:p>
            <a:pPr marL="0" indent="0" algn="ctr">
              <a:buNone/>
              <a:defRPr/>
            </a:pPr>
            <a:r>
              <a:rPr lang="en-US" sz="6600" b="1" dirty="0">
                <a:latin typeface="Garamond" pitchFamily="18" charset="0"/>
              </a:rPr>
              <a:t>    </a:t>
            </a:r>
          </a:p>
          <a:p>
            <a:pPr marL="0" indent="0" algn="ctr">
              <a:buNone/>
              <a:defRPr/>
            </a:pPr>
            <a:r>
              <a:rPr lang="en-US" sz="9600" b="1" dirty="0">
                <a:latin typeface="Garamond" pitchFamily="18" charset="0"/>
              </a:rPr>
              <a:t>PROJECTS </a:t>
            </a:r>
          </a:p>
          <a:p>
            <a:pPr algn="ctr">
              <a:buFont typeface="Arial" charset="0"/>
              <a:buChar char="•"/>
              <a:defRPr/>
            </a:pPr>
            <a:endParaRPr lang="en-US" b="1" dirty="0">
              <a:solidFill>
                <a:schemeClr val="tx1"/>
              </a:solidFill>
              <a:latin typeface="Garamond"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E29850-FF8C-4A70-A54F-29A8CFCF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79E390A-405A-41FF-B91F-F5FAA0E594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3" name="Group 12">
              <a:extLst>
                <a:ext uri="{FF2B5EF4-FFF2-40B4-BE49-F238E27FC236}">
                  <a16:creationId xmlns:a16="http://schemas.microsoft.com/office/drawing/2014/main" id="{7EAEBC66-E1C6-46AE-8EF1-E28EFEA3F8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5" name="Straight Connector 14">
                <a:extLst>
                  <a:ext uri="{FF2B5EF4-FFF2-40B4-BE49-F238E27FC236}">
                    <a16:creationId xmlns:a16="http://schemas.microsoft.com/office/drawing/2014/main" id="{F82A7822-6056-4415-A0D2-5FB3A84E8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E9B269-BA82-4AF1-BDBF-87F4800265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2950F564-36B0-4A58-84A7-3B03BE6C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32B2619C-2C88-4DD6-96FE-CF708FF6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382" y="0"/>
            <a:ext cx="7266618" cy="6858000"/>
          </a:xfrm>
          <a:custGeom>
            <a:avLst/>
            <a:gdLst>
              <a:gd name="connsiteX0" fmla="*/ 414076 w 7266618"/>
              <a:gd name="connsiteY0" fmla="*/ 0 h 6858000"/>
              <a:gd name="connsiteX1" fmla="*/ 7266618 w 7266618"/>
              <a:gd name="connsiteY1" fmla="*/ 0 h 6858000"/>
              <a:gd name="connsiteX2" fmla="*/ 7266618 w 7266618"/>
              <a:gd name="connsiteY2" fmla="*/ 6858000 h 6858000"/>
              <a:gd name="connsiteX3" fmla="*/ 7086013 w 7266618"/>
              <a:gd name="connsiteY3" fmla="*/ 6858000 h 6858000"/>
              <a:gd name="connsiteX4" fmla="*/ 0 w 7266618"/>
              <a:gd name="connsiteY4" fmla="*/ 63995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18" h="6858000">
                <a:moveTo>
                  <a:pt x="414076" y="0"/>
                </a:moveTo>
                <a:lnTo>
                  <a:pt x="7266618" y="0"/>
                </a:lnTo>
                <a:lnTo>
                  <a:pt x="7266618" y="6858000"/>
                </a:lnTo>
                <a:lnTo>
                  <a:pt x="7086013" y="6858000"/>
                </a:lnTo>
                <a:lnTo>
                  <a:pt x="0" y="6399503"/>
                </a:lnTo>
                <a:close/>
              </a:path>
            </a:pathLst>
          </a:custGeom>
          <a:solidFill>
            <a:schemeClr val="tx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E3A44A7-098D-4DB2-9081-4499626D1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762" y="1"/>
            <a:ext cx="7144238" cy="6763357"/>
          </a:xfrm>
          <a:custGeom>
            <a:avLst/>
            <a:gdLst>
              <a:gd name="connsiteX0" fmla="*/ 405160 w 7144238"/>
              <a:gd name="connsiteY0" fmla="*/ 0 h 6763357"/>
              <a:gd name="connsiteX1" fmla="*/ 7144238 w 7144238"/>
              <a:gd name="connsiteY1" fmla="*/ 0 h 6763357"/>
              <a:gd name="connsiteX2" fmla="*/ 7144238 w 7144238"/>
              <a:gd name="connsiteY2" fmla="*/ 6763357 h 6763357"/>
              <a:gd name="connsiteX3" fmla="*/ 6459827 w 7144238"/>
              <a:gd name="connsiteY3" fmla="*/ 6719077 h 6763357"/>
              <a:gd name="connsiteX4" fmla="*/ 6425309 w 7144238"/>
              <a:gd name="connsiteY4" fmla="*/ 6728146 h 6763357"/>
              <a:gd name="connsiteX5" fmla="*/ 6379064 w 7144238"/>
              <a:gd name="connsiteY5" fmla="*/ 6724689 h 6763357"/>
              <a:gd name="connsiteX6" fmla="*/ 6358967 w 7144238"/>
              <a:gd name="connsiteY6" fmla="*/ 6735815 h 6763357"/>
              <a:gd name="connsiteX7" fmla="*/ 6340027 w 7144238"/>
              <a:gd name="connsiteY7" fmla="*/ 6739948 h 6763357"/>
              <a:gd name="connsiteX8" fmla="*/ 6325659 w 7144238"/>
              <a:gd name="connsiteY8" fmla="*/ 6739848 h 6763357"/>
              <a:gd name="connsiteX9" fmla="*/ 6311135 w 7144238"/>
              <a:gd name="connsiteY9" fmla="*/ 6731574 h 6763357"/>
              <a:gd name="connsiteX10" fmla="*/ 6300815 w 7144238"/>
              <a:gd name="connsiteY10" fmla="*/ 6733959 h 6763357"/>
              <a:gd name="connsiteX11" fmla="*/ 6282467 w 7144238"/>
              <a:gd name="connsiteY11" fmla="*/ 6724911 h 6763357"/>
              <a:gd name="connsiteX12" fmla="*/ 6255353 w 7144238"/>
              <a:gd name="connsiteY12" fmla="*/ 6715920 h 6763357"/>
              <a:gd name="connsiteX13" fmla="*/ 6236864 w 7144238"/>
              <a:gd name="connsiteY13" fmla="*/ 6707006 h 6763357"/>
              <a:gd name="connsiteX14" fmla="*/ 6233355 w 7144238"/>
              <a:gd name="connsiteY14" fmla="*/ 6704418 h 6763357"/>
              <a:gd name="connsiteX15" fmla="*/ 6109120 w 7144238"/>
              <a:gd name="connsiteY15" fmla="*/ 6696380 h 6763357"/>
              <a:gd name="connsiteX16" fmla="*/ 6099785 w 7144238"/>
              <a:gd name="connsiteY16" fmla="*/ 6698416 h 6763357"/>
              <a:gd name="connsiteX17" fmla="*/ 6069037 w 7144238"/>
              <a:gd name="connsiteY17" fmla="*/ 6693786 h 6763357"/>
              <a:gd name="connsiteX18" fmla="*/ 6064316 w 7144238"/>
              <a:gd name="connsiteY18" fmla="*/ 6697077 h 6763357"/>
              <a:gd name="connsiteX19" fmla="*/ 6034319 w 7144238"/>
              <a:gd name="connsiteY19" fmla="*/ 6691540 h 6763357"/>
              <a:gd name="connsiteX20" fmla="*/ 6001003 w 7144238"/>
              <a:gd name="connsiteY20" fmla="*/ 6692438 h 6763357"/>
              <a:gd name="connsiteX21" fmla="*/ 5998001 w 7144238"/>
              <a:gd name="connsiteY21" fmla="*/ 6700454 h 6763357"/>
              <a:gd name="connsiteX22" fmla="*/ 5990691 w 7144238"/>
              <a:gd name="connsiteY22" fmla="*/ 6700703 h 6763357"/>
              <a:gd name="connsiteX23" fmla="*/ 5979267 w 7144238"/>
              <a:gd name="connsiteY23" fmla="*/ 6699807 h 6763357"/>
              <a:gd name="connsiteX24" fmla="*/ 5954209 w 7144238"/>
              <a:gd name="connsiteY24" fmla="*/ 6689568 h 6763357"/>
              <a:gd name="connsiteX25" fmla="*/ 18822 w 7144238"/>
              <a:gd name="connsiteY25" fmla="*/ 6306907 h 6763357"/>
              <a:gd name="connsiteX26" fmla="*/ 166 w 7144238"/>
              <a:gd name="connsiteY26" fmla="*/ 6263796 h 6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238" h="6763357">
                <a:moveTo>
                  <a:pt x="405160" y="0"/>
                </a:moveTo>
                <a:lnTo>
                  <a:pt x="7144238" y="0"/>
                </a:lnTo>
                <a:lnTo>
                  <a:pt x="7144238" y="6763357"/>
                </a:lnTo>
                <a:lnTo>
                  <a:pt x="6459827" y="6719077"/>
                </a:lnTo>
                <a:lnTo>
                  <a:pt x="6425309" y="6728146"/>
                </a:lnTo>
                <a:cubicBezTo>
                  <a:pt x="6409895" y="6726993"/>
                  <a:pt x="6394479" y="6725842"/>
                  <a:pt x="6379064" y="6724689"/>
                </a:cubicBezTo>
                <a:cubicBezTo>
                  <a:pt x="6372030" y="6715563"/>
                  <a:pt x="6365385" y="6732086"/>
                  <a:pt x="6358967" y="6735815"/>
                </a:cubicBezTo>
                <a:lnTo>
                  <a:pt x="6340027" y="6739948"/>
                </a:lnTo>
                <a:cubicBezTo>
                  <a:pt x="6335238" y="6739915"/>
                  <a:pt x="6330449" y="6739881"/>
                  <a:pt x="6325659" y="6739848"/>
                </a:cubicBezTo>
                <a:lnTo>
                  <a:pt x="6311135" y="6731574"/>
                </a:lnTo>
                <a:cubicBezTo>
                  <a:pt x="6306994" y="6730594"/>
                  <a:pt x="6305592" y="6735069"/>
                  <a:pt x="6300815" y="6733959"/>
                </a:cubicBezTo>
                <a:lnTo>
                  <a:pt x="6282467" y="6724911"/>
                </a:lnTo>
                <a:lnTo>
                  <a:pt x="6255353" y="6715920"/>
                </a:lnTo>
                <a:lnTo>
                  <a:pt x="6236864" y="6707006"/>
                </a:lnTo>
                <a:lnTo>
                  <a:pt x="6233355" y="6704418"/>
                </a:lnTo>
                <a:lnTo>
                  <a:pt x="6109120" y="6696380"/>
                </a:lnTo>
                <a:lnTo>
                  <a:pt x="6099785" y="6698416"/>
                </a:lnTo>
                <a:cubicBezTo>
                  <a:pt x="6089536" y="6696872"/>
                  <a:pt x="6079286" y="6695330"/>
                  <a:pt x="6069037" y="6693786"/>
                </a:cubicBezTo>
                <a:lnTo>
                  <a:pt x="6064316" y="6697077"/>
                </a:lnTo>
                <a:lnTo>
                  <a:pt x="6034319" y="6691540"/>
                </a:lnTo>
                <a:cubicBezTo>
                  <a:pt x="6024275" y="6691397"/>
                  <a:pt x="6006982" y="6689475"/>
                  <a:pt x="6001003" y="6692438"/>
                </a:cubicBezTo>
                <a:lnTo>
                  <a:pt x="5998001" y="6700454"/>
                </a:lnTo>
                <a:lnTo>
                  <a:pt x="5990691" y="6700703"/>
                </a:lnTo>
                <a:cubicBezTo>
                  <a:pt x="5990200" y="6700044"/>
                  <a:pt x="5979695" y="6699887"/>
                  <a:pt x="5979267" y="6699807"/>
                </a:cubicBezTo>
                <a:lnTo>
                  <a:pt x="5954209" y="6689568"/>
                </a:lnTo>
                <a:cubicBezTo>
                  <a:pt x="4960801" y="6624085"/>
                  <a:pt x="1011162" y="6377869"/>
                  <a:pt x="18822" y="6306907"/>
                </a:cubicBezTo>
                <a:cubicBezTo>
                  <a:pt x="7045" y="6306088"/>
                  <a:pt x="-1290" y="6286821"/>
                  <a:pt x="166" y="626379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8306AA28-EFB1-7841-9D86-8D922F3AE05E}"/>
              </a:ext>
            </a:extLst>
          </p:cNvPr>
          <p:cNvPicPr>
            <a:picLocks noChangeAspect="1"/>
          </p:cNvPicPr>
          <p:nvPr/>
        </p:nvPicPr>
        <p:blipFill>
          <a:blip r:embed="rId2"/>
          <a:stretch>
            <a:fillRect/>
          </a:stretch>
        </p:blipFill>
        <p:spPr>
          <a:xfrm rot="210346">
            <a:off x="5550142" y="1400984"/>
            <a:ext cx="6417380" cy="3609776"/>
          </a:xfrm>
          <a:prstGeom prst="rect">
            <a:avLst/>
          </a:prstGeom>
        </p:spPr>
      </p:pic>
      <p:sp>
        <p:nvSpPr>
          <p:cNvPr id="2" name="Title 1">
            <a:extLst>
              <a:ext uri="{FF2B5EF4-FFF2-40B4-BE49-F238E27FC236}">
                <a16:creationId xmlns:a16="http://schemas.microsoft.com/office/drawing/2014/main" id="{C61B69A7-131D-4040-A1C0-F4A39FA1BDCF}"/>
              </a:ext>
            </a:extLst>
          </p:cNvPr>
          <p:cNvSpPr>
            <a:spLocks noGrp="1"/>
          </p:cNvSpPr>
          <p:nvPr>
            <p:ph type="title"/>
          </p:nvPr>
        </p:nvSpPr>
        <p:spPr>
          <a:xfrm>
            <a:off x="48579" y="4777"/>
            <a:ext cx="5277085" cy="2225675"/>
          </a:xfrm>
        </p:spPr>
        <p:txBody>
          <a:bodyPr>
            <a:normAutofit/>
          </a:bodyPr>
          <a:lstStyle/>
          <a:p>
            <a:pPr>
              <a:lnSpc>
                <a:spcPct val="110000"/>
              </a:lnSpc>
            </a:pPr>
            <a:r>
              <a:rPr lang="en-GB" sz="3100" dirty="0"/>
              <a:t>Based on the above understanding, the word ‘Relevance’ now has a new life; </a:t>
            </a:r>
            <a:endParaRPr lang="en-NG" sz="3100" dirty="0"/>
          </a:p>
        </p:txBody>
      </p:sp>
      <p:sp>
        <p:nvSpPr>
          <p:cNvPr id="3" name="Content Placeholder 2">
            <a:extLst>
              <a:ext uri="{FF2B5EF4-FFF2-40B4-BE49-F238E27FC236}">
                <a16:creationId xmlns:a16="http://schemas.microsoft.com/office/drawing/2014/main" id="{D0919F5E-D150-614D-8032-435CD736662F}"/>
              </a:ext>
            </a:extLst>
          </p:cNvPr>
          <p:cNvSpPr>
            <a:spLocks noGrp="1"/>
          </p:cNvSpPr>
          <p:nvPr>
            <p:ph idx="1"/>
          </p:nvPr>
        </p:nvSpPr>
        <p:spPr>
          <a:xfrm>
            <a:off x="113246" y="2427956"/>
            <a:ext cx="5271343" cy="4432784"/>
          </a:xfrm>
        </p:spPr>
        <p:txBody>
          <a:bodyPr>
            <a:normAutofit/>
          </a:bodyPr>
          <a:lstStyle/>
          <a:p>
            <a:pPr marL="0" indent="0">
              <a:buNone/>
            </a:pPr>
            <a:r>
              <a:rPr lang="en-GB" sz="2800" b="1" dirty="0"/>
              <a:t>It is used </a:t>
            </a:r>
            <a:r>
              <a:rPr lang="en-GB" sz="2800" b="1" u="sng" dirty="0"/>
              <a:t>when something matters</a:t>
            </a:r>
            <a:r>
              <a:rPr lang="en-GB" sz="2800" b="1" dirty="0"/>
              <a:t>; </a:t>
            </a:r>
          </a:p>
          <a:p>
            <a:pPr marL="0" indent="0">
              <a:buNone/>
            </a:pPr>
            <a:r>
              <a:rPr lang="en-GB" sz="2800" b="1" u="sng" dirty="0"/>
              <a:t>When it is important</a:t>
            </a:r>
            <a:r>
              <a:rPr lang="en-GB" sz="2800" b="1" dirty="0"/>
              <a:t>; </a:t>
            </a:r>
          </a:p>
          <a:p>
            <a:pPr marL="0" indent="0">
              <a:buNone/>
            </a:pPr>
            <a:r>
              <a:rPr lang="en-GB" sz="2800" b="1" u="sng" dirty="0"/>
              <a:t>When it is needed;</a:t>
            </a:r>
          </a:p>
          <a:p>
            <a:pPr marL="0" indent="0">
              <a:buNone/>
            </a:pPr>
            <a:r>
              <a:rPr lang="en-GB" sz="2800" b="1" u="sng" dirty="0"/>
              <a:t>When it is useful to the matter at hand.</a:t>
            </a:r>
            <a:br>
              <a:rPr lang="en-NG" u="sng" dirty="0"/>
            </a:br>
            <a:endParaRPr lang="en-NG" u="sng" dirty="0"/>
          </a:p>
        </p:txBody>
      </p:sp>
      <p:sp>
        <p:nvSpPr>
          <p:cNvPr id="22" name="Freeform: Shape 21">
            <a:extLst>
              <a:ext uri="{FF2B5EF4-FFF2-40B4-BE49-F238E27FC236}">
                <a16:creationId xmlns:a16="http://schemas.microsoft.com/office/drawing/2014/main" id="{4F1CB7E3-24EA-46FC-AFBA-DD5B729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622473">
            <a:off x="5164842" y="5468998"/>
            <a:ext cx="465088" cy="1406400"/>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14431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D521-BF09-C141-AB61-391A2110F20D}"/>
              </a:ext>
            </a:extLst>
          </p:cNvPr>
          <p:cNvSpPr>
            <a:spLocks noGrp="1"/>
          </p:cNvSpPr>
          <p:nvPr>
            <p:ph type="title"/>
          </p:nvPr>
        </p:nvSpPr>
        <p:spPr>
          <a:xfrm>
            <a:off x="252248" y="199697"/>
            <a:ext cx="9493249" cy="671348"/>
          </a:xfrm>
        </p:spPr>
        <p:txBody>
          <a:bodyPr>
            <a:normAutofit fontScale="90000"/>
          </a:bodyPr>
          <a:lstStyle/>
          <a:p>
            <a:pPr>
              <a:defRPr/>
            </a:pPr>
            <a:r>
              <a:rPr lang="en-US" dirty="0"/>
              <a:t>PROJECTS </a:t>
            </a:r>
            <a:endParaRPr lang="en-GB" dirty="0"/>
          </a:p>
        </p:txBody>
      </p:sp>
      <p:sp>
        <p:nvSpPr>
          <p:cNvPr id="3" name="Content Placeholder 2">
            <a:extLst>
              <a:ext uri="{FF2B5EF4-FFF2-40B4-BE49-F238E27FC236}">
                <a16:creationId xmlns:a16="http://schemas.microsoft.com/office/drawing/2014/main" id="{C460D810-054E-F34E-8A30-12B9922FEEC9}"/>
              </a:ext>
            </a:extLst>
          </p:cNvPr>
          <p:cNvSpPr>
            <a:spLocks noGrp="1"/>
          </p:cNvSpPr>
          <p:nvPr>
            <p:ph idx="1"/>
          </p:nvPr>
        </p:nvSpPr>
        <p:spPr>
          <a:xfrm>
            <a:off x="252248" y="1261242"/>
            <a:ext cx="11645462" cy="4910958"/>
          </a:xfrm>
        </p:spPr>
        <p:txBody>
          <a:bodyPr/>
          <a:lstStyle/>
          <a:p>
            <a:pPr algn="ctr">
              <a:buFont typeface="Arial" charset="0"/>
              <a:buChar char="•"/>
              <a:defRPr/>
            </a:pPr>
            <a:endParaRPr lang="en-US" b="1" dirty="0">
              <a:solidFill>
                <a:schemeClr val="tx1"/>
              </a:solidFill>
              <a:latin typeface="Garamond" pitchFamily="18" charset="0"/>
            </a:endParaRPr>
          </a:p>
          <a:p>
            <a:pPr marL="0" indent="0">
              <a:buNone/>
              <a:defRPr/>
            </a:pPr>
            <a:r>
              <a:rPr lang="en-US" sz="4000" b="1" dirty="0">
                <a:latin typeface="Garamond" pitchFamily="18" charset="0"/>
              </a:rPr>
              <a:t>REGIONS AND PROVINCES ARE TO EMBARK ON SIGNATURE PROJECTS DEPENDING ON THE NEEDS ASSESSMENT OF THEIR COMMUNITIES </a:t>
            </a:r>
            <a:endParaRPr lang="en-GB" sz="4000" b="1" dirty="0">
              <a:latin typeface="Garamond"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1801-2D28-D34A-88F7-1B995FB10873}"/>
              </a:ext>
            </a:extLst>
          </p:cNvPr>
          <p:cNvSpPr>
            <a:spLocks noGrp="1"/>
          </p:cNvSpPr>
          <p:nvPr>
            <p:ph type="title"/>
          </p:nvPr>
        </p:nvSpPr>
        <p:spPr>
          <a:xfrm>
            <a:off x="262758" y="297575"/>
            <a:ext cx="9493249" cy="776452"/>
          </a:xfrm>
        </p:spPr>
        <p:txBody>
          <a:bodyPr/>
          <a:lstStyle/>
          <a:p>
            <a:pPr>
              <a:defRPr/>
            </a:pPr>
            <a:r>
              <a:rPr lang="en-US" dirty="0"/>
              <a:t>FACT SHEET</a:t>
            </a:r>
          </a:p>
        </p:txBody>
      </p:sp>
      <p:sp>
        <p:nvSpPr>
          <p:cNvPr id="84995" name="Content Placeholder 2">
            <a:extLst>
              <a:ext uri="{FF2B5EF4-FFF2-40B4-BE49-F238E27FC236}">
                <a16:creationId xmlns:a16="http://schemas.microsoft.com/office/drawing/2014/main" id="{450DD80F-A635-DA4A-A196-3DE09D5809EE}"/>
              </a:ext>
            </a:extLst>
          </p:cNvPr>
          <p:cNvSpPr>
            <a:spLocks noGrp="1"/>
          </p:cNvSpPr>
          <p:nvPr>
            <p:ph idx="1"/>
          </p:nvPr>
        </p:nvSpPr>
        <p:spPr/>
        <p:txBody>
          <a:bodyPr>
            <a:normAutofit/>
          </a:bodyPr>
          <a:lstStyle/>
          <a:p>
            <a:pPr algn="ctr"/>
            <a:endParaRPr lang="en-US" altLang="en-NG" sz="2000" b="1" dirty="0"/>
          </a:p>
          <a:p>
            <a:pPr algn="ctr"/>
            <a:endParaRPr lang="en-US" altLang="en-NG" sz="2000" b="1" dirty="0"/>
          </a:p>
          <a:p>
            <a:pPr algn="ctr"/>
            <a:endParaRPr lang="en-US" altLang="en-NG" sz="2000" b="1" dirty="0"/>
          </a:p>
          <a:p>
            <a:pPr algn="ctr"/>
            <a:r>
              <a:rPr lang="en-US" altLang="en-NG" sz="4800" b="1" dirty="0"/>
              <a:t>SIGNATURE PROJECTS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28E8-BE42-9B46-8BB3-6E706E831061}"/>
              </a:ext>
            </a:extLst>
          </p:cNvPr>
          <p:cNvSpPr>
            <a:spLocks noGrp="1"/>
          </p:cNvSpPr>
          <p:nvPr>
            <p:ph type="title"/>
          </p:nvPr>
        </p:nvSpPr>
        <p:spPr>
          <a:xfrm>
            <a:off x="178676" y="136634"/>
            <a:ext cx="9493249" cy="755431"/>
          </a:xfrm>
        </p:spPr>
        <p:txBody>
          <a:bodyPr>
            <a:normAutofit fontScale="90000"/>
          </a:bodyPr>
          <a:lstStyle/>
          <a:p>
            <a:pPr>
              <a:defRPr/>
            </a:pPr>
            <a:r>
              <a:rPr lang="en-US" dirty="0"/>
              <a:t>HEALTH</a:t>
            </a:r>
          </a:p>
        </p:txBody>
      </p:sp>
      <p:sp>
        <p:nvSpPr>
          <p:cNvPr id="3" name="Content Placeholder 2">
            <a:extLst>
              <a:ext uri="{FF2B5EF4-FFF2-40B4-BE49-F238E27FC236}">
                <a16:creationId xmlns:a16="http://schemas.microsoft.com/office/drawing/2014/main" id="{57B8923E-08B5-5B42-8AC3-980573EB16A6}"/>
              </a:ext>
            </a:extLst>
          </p:cNvPr>
          <p:cNvSpPr>
            <a:spLocks noGrp="1"/>
          </p:cNvSpPr>
          <p:nvPr>
            <p:ph idx="1"/>
          </p:nvPr>
        </p:nvSpPr>
        <p:spPr>
          <a:xfrm>
            <a:off x="283779" y="1166648"/>
            <a:ext cx="10428671" cy="5005551"/>
          </a:xfrm>
        </p:spPr>
        <p:txBody>
          <a:bodyPr>
            <a:normAutofit/>
          </a:bodyPr>
          <a:lstStyle/>
          <a:p>
            <a:pPr marL="0" indent="0">
              <a:buNone/>
              <a:defRPr/>
            </a:pPr>
            <a:r>
              <a:rPr lang="en-US" sz="2800" b="1" dirty="0"/>
              <a:t>INTENSIVE CARE UNITS</a:t>
            </a:r>
          </a:p>
          <a:p>
            <a:pPr>
              <a:buFont typeface="Wingdings" pitchFamily="2" charset="2"/>
              <a:buChar char="ü"/>
              <a:defRPr/>
            </a:pPr>
            <a:r>
              <a:rPr lang="en-US" sz="2800" b="1" dirty="0"/>
              <a:t>Lagos State University Teaching Hospital, Lagos</a:t>
            </a:r>
          </a:p>
          <a:p>
            <a:pPr>
              <a:buFont typeface="Wingdings" pitchFamily="2" charset="2"/>
              <a:buChar char="ü"/>
              <a:defRPr/>
            </a:pPr>
            <a:r>
              <a:rPr lang="en-US" sz="2800" b="1" dirty="0"/>
              <a:t>Plateau State Specialist Hospital Jos</a:t>
            </a:r>
          </a:p>
          <a:p>
            <a:pPr>
              <a:buFont typeface="Wingdings" pitchFamily="2" charset="2"/>
              <a:buChar char="ü"/>
              <a:defRPr/>
            </a:pPr>
            <a:r>
              <a:rPr lang="en-US" sz="2800" b="1" dirty="0"/>
              <a:t>The Redeemer’s Health Centre, Redemption Camp</a:t>
            </a:r>
          </a:p>
          <a:p>
            <a:pPr>
              <a:buFont typeface="Wingdings" pitchFamily="2" charset="2"/>
              <a:buChar char="ü"/>
              <a:defRPr/>
            </a:pPr>
            <a:r>
              <a:rPr lang="en-US" sz="2800" b="1" dirty="0" err="1"/>
              <a:t>Ondo</a:t>
            </a:r>
            <a:r>
              <a:rPr lang="en-US" sz="2800" b="1" dirty="0"/>
              <a:t> State University of Medical Sciences Teaching Hospital </a:t>
            </a:r>
            <a:r>
              <a:rPr lang="en-US" sz="2800" b="1" dirty="0" err="1"/>
              <a:t>Ondo</a:t>
            </a:r>
            <a:endParaRPr lang="en-US" sz="2800" b="1" dirty="0"/>
          </a:p>
          <a:p>
            <a:pPr>
              <a:buFont typeface="Wingdings" pitchFamily="2" charset="2"/>
              <a:buChar char="ü"/>
              <a:defRPr/>
            </a:pPr>
            <a:r>
              <a:rPr lang="en-US" sz="2800" b="1" dirty="0" err="1"/>
              <a:t>Olabisi</a:t>
            </a:r>
            <a:r>
              <a:rPr lang="en-US" sz="2800" b="1" dirty="0"/>
              <a:t> </a:t>
            </a:r>
            <a:r>
              <a:rPr lang="en-US" sz="2800" b="1" dirty="0" err="1"/>
              <a:t>Onabanjo</a:t>
            </a:r>
            <a:r>
              <a:rPr lang="en-US" sz="2800" b="1" dirty="0"/>
              <a:t>  University of Medical Sciences Teaching Hospital </a:t>
            </a:r>
            <a:r>
              <a:rPr lang="en-US" sz="2800" b="1" dirty="0" err="1"/>
              <a:t>Ogun</a:t>
            </a:r>
            <a:r>
              <a:rPr lang="en-US" sz="2800" b="1" dirty="0"/>
              <a:t> State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36EA-963C-EB4A-BBDB-6BBD48BB819E}"/>
              </a:ext>
            </a:extLst>
          </p:cNvPr>
          <p:cNvSpPr>
            <a:spLocks noGrp="1"/>
          </p:cNvSpPr>
          <p:nvPr>
            <p:ph type="title"/>
          </p:nvPr>
        </p:nvSpPr>
        <p:spPr>
          <a:xfrm>
            <a:off x="168166" y="115614"/>
            <a:ext cx="9493249" cy="786962"/>
          </a:xfrm>
        </p:spPr>
        <p:txBody>
          <a:bodyPr/>
          <a:lstStyle/>
          <a:p>
            <a:pPr>
              <a:defRPr/>
            </a:pPr>
            <a:r>
              <a:rPr lang="en-US" dirty="0"/>
              <a:t>HEALTH</a:t>
            </a:r>
          </a:p>
        </p:txBody>
      </p:sp>
      <p:sp>
        <p:nvSpPr>
          <p:cNvPr id="3" name="Content Placeholder 2">
            <a:extLst>
              <a:ext uri="{FF2B5EF4-FFF2-40B4-BE49-F238E27FC236}">
                <a16:creationId xmlns:a16="http://schemas.microsoft.com/office/drawing/2014/main" id="{9AC25F4A-6ACA-AB49-AC5B-35477DFE8741}"/>
              </a:ext>
            </a:extLst>
          </p:cNvPr>
          <p:cNvSpPr>
            <a:spLocks noGrp="1"/>
          </p:cNvSpPr>
          <p:nvPr>
            <p:ph idx="1"/>
          </p:nvPr>
        </p:nvSpPr>
        <p:spPr>
          <a:xfrm>
            <a:off x="168166" y="1040524"/>
            <a:ext cx="10544284" cy="5131675"/>
          </a:xfrm>
        </p:spPr>
        <p:txBody>
          <a:bodyPr>
            <a:normAutofit lnSpcReduction="10000"/>
          </a:bodyPr>
          <a:lstStyle/>
          <a:p>
            <a:pPr marL="0" indent="0">
              <a:buNone/>
              <a:defRPr/>
            </a:pPr>
            <a:r>
              <a:rPr lang="en-US" sz="3200" b="1" dirty="0"/>
              <a:t>DIALYSIS CENTRES</a:t>
            </a:r>
          </a:p>
          <a:p>
            <a:pPr>
              <a:buFont typeface="Wingdings" pitchFamily="2" charset="2"/>
              <a:buChar char="ü"/>
              <a:defRPr/>
            </a:pPr>
            <a:r>
              <a:rPr lang="en-US" sz="3200" b="1" dirty="0"/>
              <a:t>Healing Stripes Hospital, Victoria Island Lagos</a:t>
            </a:r>
          </a:p>
          <a:p>
            <a:pPr>
              <a:buFont typeface="Wingdings" pitchFamily="2" charset="2"/>
              <a:buChar char="ü"/>
              <a:defRPr/>
            </a:pPr>
            <a:r>
              <a:rPr lang="en-US" sz="3200" b="1" dirty="0"/>
              <a:t>The Redeemer’s Health Centre, Redemption Camp</a:t>
            </a:r>
          </a:p>
          <a:p>
            <a:pPr>
              <a:buFont typeface="Wingdings" pitchFamily="2" charset="2"/>
              <a:buChar char="ü"/>
              <a:defRPr/>
            </a:pPr>
            <a:r>
              <a:rPr lang="en-US" sz="3200" b="1" dirty="0"/>
              <a:t>University College Hospital, Ibadan</a:t>
            </a:r>
          </a:p>
          <a:p>
            <a:pPr>
              <a:buFont typeface="Wingdings" pitchFamily="2" charset="2"/>
              <a:buChar char="ü"/>
              <a:defRPr/>
            </a:pPr>
            <a:r>
              <a:rPr lang="en-US" sz="3200" b="1" dirty="0"/>
              <a:t>Ondo State University of Medical Sciences &amp; Teaching Hospital, Ondo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5482-36E0-194D-8A74-997E79F6A8D2}"/>
              </a:ext>
            </a:extLst>
          </p:cNvPr>
          <p:cNvSpPr>
            <a:spLocks noGrp="1"/>
          </p:cNvSpPr>
          <p:nvPr>
            <p:ph type="title"/>
          </p:nvPr>
        </p:nvSpPr>
        <p:spPr>
          <a:xfrm>
            <a:off x="252248" y="199696"/>
            <a:ext cx="9493249" cy="692369"/>
          </a:xfrm>
        </p:spPr>
        <p:txBody>
          <a:bodyPr>
            <a:normAutofit fontScale="90000"/>
          </a:bodyPr>
          <a:lstStyle/>
          <a:p>
            <a:pPr>
              <a:defRPr/>
            </a:pPr>
            <a:r>
              <a:rPr lang="en-US" dirty="0"/>
              <a:t>HEALTH</a:t>
            </a:r>
          </a:p>
        </p:txBody>
      </p:sp>
      <p:sp>
        <p:nvSpPr>
          <p:cNvPr id="88067" name="Content Placeholder 2">
            <a:extLst>
              <a:ext uri="{FF2B5EF4-FFF2-40B4-BE49-F238E27FC236}">
                <a16:creationId xmlns:a16="http://schemas.microsoft.com/office/drawing/2014/main" id="{B63B017F-A857-BA4B-B4B4-048CA951F515}"/>
              </a:ext>
            </a:extLst>
          </p:cNvPr>
          <p:cNvSpPr>
            <a:spLocks noGrp="1"/>
          </p:cNvSpPr>
          <p:nvPr>
            <p:ph idx="1"/>
          </p:nvPr>
        </p:nvSpPr>
        <p:spPr>
          <a:xfrm>
            <a:off x="252248" y="1082566"/>
            <a:ext cx="10460202" cy="5089633"/>
          </a:xfrm>
        </p:spPr>
        <p:txBody>
          <a:bodyPr/>
          <a:lstStyle/>
          <a:p>
            <a:pPr>
              <a:buFont typeface="Wingdings" pitchFamily="2" charset="2"/>
              <a:buChar char="ü"/>
            </a:pPr>
            <a:r>
              <a:rPr lang="en-US" altLang="en-NG" sz="3600" b="1" dirty="0"/>
              <a:t>101,985 free cancer screening</a:t>
            </a:r>
          </a:p>
          <a:p>
            <a:pPr>
              <a:buFont typeface="Wingdings" pitchFamily="2" charset="2"/>
              <a:buChar char="ü"/>
            </a:pPr>
            <a:r>
              <a:rPr lang="en-US" altLang="en-NG" sz="3600" b="1" dirty="0"/>
              <a:t>6,703,494 free health care beneficiaries</a:t>
            </a:r>
          </a:p>
          <a:p>
            <a:pPr>
              <a:buFont typeface="Wingdings" pitchFamily="2" charset="2"/>
              <a:buChar char="ü"/>
            </a:pPr>
            <a:r>
              <a:rPr lang="en-US" altLang="en-NG" sz="3600" b="1" dirty="0"/>
              <a:t>2,365 completed health projects</a:t>
            </a:r>
          </a:p>
          <a:p>
            <a:pPr>
              <a:buFont typeface="Wingdings" pitchFamily="2" charset="2"/>
              <a:buChar char="ü"/>
            </a:pPr>
            <a:r>
              <a:rPr lang="en-US" altLang="en-NG" sz="3600" b="1" dirty="0"/>
              <a:t>12 successful kidney transplants</a:t>
            </a:r>
          </a:p>
          <a:p>
            <a:pPr>
              <a:buFont typeface="Wingdings" pitchFamily="2" charset="2"/>
              <a:buChar char="ü"/>
            </a:pPr>
            <a:r>
              <a:rPr lang="en-US" altLang="en-NG" sz="3600" b="1" dirty="0"/>
              <a:t> 48,699 completed dialysis sessions</a:t>
            </a:r>
          </a:p>
          <a:p>
            <a:pPr>
              <a:buFont typeface="Wingdings" pitchFamily="2" charset="2"/>
              <a:buChar char="ü"/>
            </a:pPr>
            <a:endParaRPr lang="en-US" altLang="en-NG" dirty="0"/>
          </a:p>
          <a:p>
            <a:pPr>
              <a:buFont typeface="Wingdings" pitchFamily="2" charset="2"/>
              <a:buChar char="ü"/>
            </a:pPr>
            <a:endParaRPr lang="en-US" altLang="en-NG"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292B-B505-A043-A191-0519D5673243}"/>
              </a:ext>
            </a:extLst>
          </p:cNvPr>
          <p:cNvSpPr>
            <a:spLocks noGrp="1"/>
          </p:cNvSpPr>
          <p:nvPr>
            <p:ph type="title"/>
          </p:nvPr>
        </p:nvSpPr>
        <p:spPr>
          <a:xfrm>
            <a:off x="199697" y="323851"/>
            <a:ext cx="9493249" cy="723900"/>
          </a:xfrm>
        </p:spPr>
        <p:txBody>
          <a:bodyPr>
            <a:normAutofit fontScale="90000"/>
          </a:bodyPr>
          <a:lstStyle/>
          <a:p>
            <a:pPr>
              <a:defRPr/>
            </a:pPr>
            <a:r>
              <a:rPr lang="en-US" dirty="0"/>
              <a:t>FEEDING</a:t>
            </a:r>
          </a:p>
        </p:txBody>
      </p:sp>
      <p:sp>
        <p:nvSpPr>
          <p:cNvPr id="89091" name="Content Placeholder 2">
            <a:extLst>
              <a:ext uri="{FF2B5EF4-FFF2-40B4-BE49-F238E27FC236}">
                <a16:creationId xmlns:a16="http://schemas.microsoft.com/office/drawing/2014/main" id="{9853D2D5-1E88-634C-B5FD-13048AAD1766}"/>
              </a:ext>
            </a:extLst>
          </p:cNvPr>
          <p:cNvSpPr>
            <a:spLocks noGrp="1"/>
          </p:cNvSpPr>
          <p:nvPr>
            <p:ph idx="1"/>
          </p:nvPr>
        </p:nvSpPr>
        <p:spPr>
          <a:xfrm>
            <a:off x="199697" y="1229710"/>
            <a:ext cx="10512753" cy="4942489"/>
          </a:xfrm>
        </p:spPr>
        <p:txBody>
          <a:bodyPr>
            <a:normAutofit/>
          </a:bodyPr>
          <a:lstStyle/>
          <a:p>
            <a:pPr>
              <a:buFont typeface="Wingdings" pitchFamily="2" charset="2"/>
              <a:buChar char="ü"/>
            </a:pPr>
            <a:r>
              <a:rPr lang="en-US" altLang="en-NG" sz="3600" dirty="0"/>
              <a:t>159,535,458 people fed</a:t>
            </a:r>
          </a:p>
          <a:p>
            <a:pPr>
              <a:buFont typeface="Wingdings" pitchFamily="2" charset="2"/>
              <a:buChar char="ü"/>
            </a:pPr>
            <a:r>
              <a:rPr lang="en-US" altLang="en-NG" sz="3600" dirty="0"/>
              <a:t>22 daily feeding centers in Lagos</a:t>
            </a:r>
          </a:p>
          <a:p>
            <a:pPr>
              <a:buFont typeface="Wingdings" pitchFamily="2" charset="2"/>
              <a:buChar char="ü"/>
            </a:pPr>
            <a:r>
              <a:rPr lang="en-US" altLang="en-NG" sz="3600" dirty="0"/>
              <a:t>23,635,187 meals served in Sunday feeding centers</a:t>
            </a:r>
          </a:p>
          <a:p>
            <a:pPr>
              <a:buFont typeface="Wingdings" pitchFamily="2" charset="2"/>
              <a:buChar char="ü"/>
            </a:pPr>
            <a:r>
              <a:rPr lang="en-US" altLang="en-NG" sz="3600" dirty="0"/>
              <a:t>556,646 total meals served in all feeding centers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3232-AF0A-C341-B25A-C93231684112}"/>
              </a:ext>
            </a:extLst>
          </p:cNvPr>
          <p:cNvSpPr>
            <a:spLocks noGrp="1"/>
          </p:cNvSpPr>
          <p:nvPr>
            <p:ph type="title"/>
          </p:nvPr>
        </p:nvSpPr>
        <p:spPr>
          <a:xfrm>
            <a:off x="136635" y="241739"/>
            <a:ext cx="9493249" cy="702879"/>
          </a:xfrm>
        </p:spPr>
        <p:txBody>
          <a:bodyPr>
            <a:normAutofit fontScale="90000"/>
          </a:bodyPr>
          <a:lstStyle/>
          <a:p>
            <a:pPr>
              <a:defRPr/>
            </a:pPr>
            <a:r>
              <a:rPr lang="en-US" dirty="0"/>
              <a:t>REHABILITATION</a:t>
            </a:r>
          </a:p>
        </p:txBody>
      </p:sp>
      <p:sp>
        <p:nvSpPr>
          <p:cNvPr id="90115" name="Content Placeholder 2">
            <a:extLst>
              <a:ext uri="{FF2B5EF4-FFF2-40B4-BE49-F238E27FC236}">
                <a16:creationId xmlns:a16="http://schemas.microsoft.com/office/drawing/2014/main" id="{CB591871-01EA-894F-BF2E-62750F1D98D2}"/>
              </a:ext>
            </a:extLst>
          </p:cNvPr>
          <p:cNvSpPr>
            <a:spLocks noGrp="1"/>
          </p:cNvSpPr>
          <p:nvPr>
            <p:ph idx="1"/>
          </p:nvPr>
        </p:nvSpPr>
        <p:spPr>
          <a:xfrm>
            <a:off x="136635" y="1240221"/>
            <a:ext cx="11445765" cy="5376039"/>
          </a:xfrm>
        </p:spPr>
        <p:txBody>
          <a:bodyPr>
            <a:normAutofit fontScale="92500"/>
          </a:bodyPr>
          <a:lstStyle/>
          <a:p>
            <a:pPr>
              <a:buFont typeface="Wingdings" pitchFamily="2" charset="2"/>
              <a:buChar char="ü"/>
            </a:pPr>
            <a:r>
              <a:rPr lang="en-US" altLang="en-NG" sz="2800" b="1" dirty="0"/>
              <a:t>17,144 beneficiaries at Christ Against Drug Abuse Ministry (CADAM)</a:t>
            </a:r>
          </a:p>
          <a:p>
            <a:pPr>
              <a:buFont typeface="Wingdings" pitchFamily="2" charset="2"/>
              <a:buChar char="ü"/>
            </a:pPr>
            <a:r>
              <a:rPr lang="en-US" altLang="en-NG" sz="2800" b="1" dirty="0"/>
              <a:t>1,200 beneficiaries at wellspring drug rehabilitation center</a:t>
            </a:r>
          </a:p>
          <a:p>
            <a:pPr>
              <a:buFont typeface="Wingdings" pitchFamily="2" charset="2"/>
              <a:buChar char="ü"/>
            </a:pPr>
            <a:r>
              <a:rPr lang="en-US" altLang="en-NG" sz="2800" b="1" dirty="0"/>
              <a:t>6,976 beneficiaries at the Habitation of Hope center for street children </a:t>
            </a:r>
          </a:p>
          <a:p>
            <a:pPr>
              <a:buFont typeface="Wingdings" pitchFamily="2" charset="2"/>
              <a:buChar char="ü"/>
            </a:pPr>
            <a:r>
              <a:rPr lang="en-US" altLang="en-NG" sz="2800" b="1" dirty="0"/>
              <a:t>1,632 beneficiaries at the wholistic outreach</a:t>
            </a:r>
          </a:p>
          <a:p>
            <a:pPr>
              <a:buFont typeface="Wingdings" pitchFamily="2" charset="2"/>
              <a:buChar char="ü"/>
            </a:pPr>
            <a:r>
              <a:rPr lang="en-US" altLang="en-NG" sz="2800" b="1" dirty="0"/>
              <a:t>41 beneficiaries at Virtuous women rehabilitation center</a:t>
            </a:r>
          </a:p>
          <a:p>
            <a:pPr>
              <a:buFont typeface="Wingdings" pitchFamily="2" charset="2"/>
              <a:buChar char="ü"/>
            </a:pPr>
            <a:r>
              <a:rPr lang="en-US" altLang="en-NG" sz="2800" b="1" dirty="0"/>
              <a:t>420 beneficiaries at House of Joy rehabilitation center for boys</a:t>
            </a:r>
          </a:p>
          <a:p>
            <a:pPr>
              <a:buFont typeface="Wingdings" pitchFamily="2" charset="2"/>
              <a:buChar char="ü"/>
            </a:pPr>
            <a:endParaRPr lang="en-US" altLang="en-NG"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10F6-291A-DC42-906C-6BB7FD5198F9}"/>
              </a:ext>
            </a:extLst>
          </p:cNvPr>
          <p:cNvSpPr>
            <a:spLocks noGrp="1"/>
          </p:cNvSpPr>
          <p:nvPr>
            <p:ph type="title"/>
          </p:nvPr>
        </p:nvSpPr>
        <p:spPr>
          <a:xfrm>
            <a:off x="262759" y="189187"/>
            <a:ext cx="9493249" cy="671348"/>
          </a:xfrm>
        </p:spPr>
        <p:txBody>
          <a:bodyPr>
            <a:normAutofit fontScale="90000"/>
          </a:bodyPr>
          <a:lstStyle/>
          <a:p>
            <a:pPr>
              <a:defRPr/>
            </a:pPr>
            <a:r>
              <a:rPr lang="en-US" dirty="0"/>
              <a:t>EDUCATION</a:t>
            </a:r>
          </a:p>
        </p:txBody>
      </p:sp>
      <p:sp>
        <p:nvSpPr>
          <p:cNvPr id="91139" name="Content Placeholder 2">
            <a:extLst>
              <a:ext uri="{FF2B5EF4-FFF2-40B4-BE49-F238E27FC236}">
                <a16:creationId xmlns:a16="http://schemas.microsoft.com/office/drawing/2014/main" id="{A7A23675-325D-DB46-B6DB-A763A3EDAE9F}"/>
              </a:ext>
            </a:extLst>
          </p:cNvPr>
          <p:cNvSpPr>
            <a:spLocks noGrp="1"/>
          </p:cNvSpPr>
          <p:nvPr>
            <p:ph idx="1"/>
          </p:nvPr>
        </p:nvSpPr>
        <p:spPr>
          <a:xfrm>
            <a:off x="262759" y="1124608"/>
            <a:ext cx="10449691" cy="5047592"/>
          </a:xfrm>
        </p:spPr>
        <p:txBody>
          <a:bodyPr/>
          <a:lstStyle/>
          <a:p>
            <a:pPr>
              <a:buFont typeface="Wingdings" pitchFamily="2" charset="2"/>
              <a:buChar char="ü"/>
            </a:pPr>
            <a:r>
              <a:rPr lang="en-US" altLang="en-NG" sz="4000" dirty="0"/>
              <a:t>1,244 education projects in Nigeria</a:t>
            </a:r>
          </a:p>
          <a:p>
            <a:pPr>
              <a:buFont typeface="Wingdings" pitchFamily="2" charset="2"/>
              <a:buChar char="ü"/>
            </a:pPr>
            <a:r>
              <a:rPr lang="en-US" altLang="en-NG" sz="4000" dirty="0"/>
              <a:t>1,402,602 student’s scholarship</a:t>
            </a:r>
          </a:p>
          <a:p>
            <a:pPr>
              <a:buFont typeface="Wingdings" pitchFamily="2" charset="2"/>
              <a:buChar char="ü"/>
            </a:pPr>
            <a:r>
              <a:rPr lang="en-US" altLang="en-NG" sz="4000" dirty="0"/>
              <a:t>8 free schools established</a:t>
            </a:r>
          </a:p>
          <a:p>
            <a:pPr>
              <a:buFont typeface="Wingdings" pitchFamily="2" charset="2"/>
              <a:buChar char="ü"/>
            </a:pPr>
            <a:r>
              <a:rPr lang="en-US" altLang="en-NG" sz="4000" dirty="0"/>
              <a:t>5 Enoch </a:t>
            </a:r>
            <a:r>
              <a:rPr lang="en-US" altLang="en-NG" sz="4000" dirty="0" err="1"/>
              <a:t>Adeboye</a:t>
            </a:r>
            <a:r>
              <a:rPr lang="en-US" altLang="en-NG" sz="4000" dirty="0"/>
              <a:t> professorial chairs</a:t>
            </a:r>
          </a:p>
          <a:p>
            <a:pPr>
              <a:buFont typeface="Wingdings" pitchFamily="2" charset="2"/>
              <a:buChar char="ü"/>
            </a:pPr>
            <a:endParaRPr lang="en-US" altLang="en-NG"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ACEF4-1BF9-5C4C-A42A-1D7787BAE6EE}"/>
              </a:ext>
            </a:extLst>
          </p:cNvPr>
          <p:cNvSpPr>
            <a:spLocks noGrp="1"/>
          </p:cNvSpPr>
          <p:nvPr>
            <p:ph type="title"/>
          </p:nvPr>
        </p:nvSpPr>
        <p:spPr>
          <a:xfrm>
            <a:off x="231228" y="147145"/>
            <a:ext cx="9493249" cy="839514"/>
          </a:xfrm>
        </p:spPr>
        <p:txBody>
          <a:bodyPr/>
          <a:lstStyle/>
          <a:p>
            <a:pPr>
              <a:defRPr/>
            </a:pPr>
            <a:r>
              <a:rPr lang="en-US" dirty="0"/>
              <a:t>PRISONS</a:t>
            </a:r>
          </a:p>
        </p:txBody>
      </p:sp>
      <p:sp>
        <p:nvSpPr>
          <p:cNvPr id="92163" name="Content Placeholder 2">
            <a:extLst>
              <a:ext uri="{FF2B5EF4-FFF2-40B4-BE49-F238E27FC236}">
                <a16:creationId xmlns:a16="http://schemas.microsoft.com/office/drawing/2014/main" id="{1176E4D4-E824-5A4F-8B8D-73B298628FF2}"/>
              </a:ext>
            </a:extLst>
          </p:cNvPr>
          <p:cNvSpPr>
            <a:spLocks noGrp="1"/>
          </p:cNvSpPr>
          <p:nvPr>
            <p:ph idx="1"/>
          </p:nvPr>
        </p:nvSpPr>
        <p:spPr>
          <a:xfrm>
            <a:off x="231228" y="1345324"/>
            <a:ext cx="10481222" cy="4826875"/>
          </a:xfrm>
        </p:spPr>
        <p:txBody>
          <a:bodyPr>
            <a:normAutofit/>
          </a:bodyPr>
          <a:lstStyle/>
          <a:p>
            <a:pPr>
              <a:buFont typeface="Wingdings" pitchFamily="2" charset="2"/>
              <a:buChar char="ü"/>
            </a:pPr>
            <a:r>
              <a:rPr lang="en-US" altLang="en-NG" sz="4400" b="1" dirty="0"/>
              <a:t>233,635 prison inmates impacted</a:t>
            </a:r>
          </a:p>
          <a:p>
            <a:pPr>
              <a:buFont typeface="Wingdings" pitchFamily="2" charset="2"/>
              <a:buChar char="ü"/>
            </a:pPr>
            <a:r>
              <a:rPr lang="en-US" altLang="en-NG" sz="4400" b="1" dirty="0"/>
              <a:t>40 solar powered streetlights</a:t>
            </a:r>
          </a:p>
          <a:p>
            <a:pPr>
              <a:buFont typeface="Wingdings" pitchFamily="2" charset="2"/>
              <a:buChar char="ü"/>
            </a:pPr>
            <a:r>
              <a:rPr lang="en-GB" sz="4400" b="1" dirty="0"/>
              <a:t>5000 packed meals are served at Ikoyi, </a:t>
            </a:r>
            <a:r>
              <a:rPr lang="en-GB" sz="4400" b="1" dirty="0" err="1"/>
              <a:t>Kirikiri</a:t>
            </a:r>
            <a:r>
              <a:rPr lang="en-GB" sz="4400" b="1" dirty="0"/>
              <a:t> and Badagry Prisons every Sunday.</a:t>
            </a:r>
          </a:p>
          <a:p>
            <a:pPr>
              <a:buFont typeface="Wingdings" pitchFamily="2" charset="2"/>
              <a:buChar char="ü"/>
            </a:pPr>
            <a:endParaRPr lang="en-US" altLang="en-NG" sz="44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9205-ECC6-3B44-A3C1-55D7BDDE7ABA}"/>
              </a:ext>
            </a:extLst>
          </p:cNvPr>
          <p:cNvSpPr>
            <a:spLocks noGrp="1"/>
          </p:cNvSpPr>
          <p:nvPr>
            <p:ph type="title"/>
          </p:nvPr>
        </p:nvSpPr>
        <p:spPr>
          <a:xfrm>
            <a:off x="233548" y="201881"/>
            <a:ext cx="9493249" cy="767443"/>
          </a:xfrm>
        </p:spPr>
        <p:txBody>
          <a:bodyPr/>
          <a:lstStyle/>
          <a:p>
            <a:pPr>
              <a:defRPr/>
            </a:pPr>
            <a:r>
              <a:rPr lang="en-US" dirty="0"/>
              <a:t>SOCIAL ENTERPRISE</a:t>
            </a:r>
          </a:p>
        </p:txBody>
      </p:sp>
      <p:sp>
        <p:nvSpPr>
          <p:cNvPr id="93187" name="Content Placeholder 2">
            <a:extLst>
              <a:ext uri="{FF2B5EF4-FFF2-40B4-BE49-F238E27FC236}">
                <a16:creationId xmlns:a16="http://schemas.microsoft.com/office/drawing/2014/main" id="{F354550D-FAD8-EA4B-85D7-810B2F9498E9}"/>
              </a:ext>
            </a:extLst>
          </p:cNvPr>
          <p:cNvSpPr>
            <a:spLocks noGrp="1"/>
          </p:cNvSpPr>
          <p:nvPr>
            <p:ph idx="1"/>
          </p:nvPr>
        </p:nvSpPr>
        <p:spPr>
          <a:xfrm>
            <a:off x="368135" y="1223158"/>
            <a:ext cx="10344315" cy="4949041"/>
          </a:xfrm>
        </p:spPr>
        <p:txBody>
          <a:bodyPr>
            <a:normAutofit/>
          </a:bodyPr>
          <a:lstStyle/>
          <a:p>
            <a:pPr>
              <a:buFont typeface="Wingdings" pitchFamily="2" charset="2"/>
              <a:buChar char="ü"/>
            </a:pPr>
            <a:r>
              <a:rPr lang="en-US" altLang="en-NG" sz="4000" dirty="0"/>
              <a:t>101,497 beneficiaries</a:t>
            </a:r>
          </a:p>
          <a:p>
            <a:pPr>
              <a:buFont typeface="Wingdings" pitchFamily="2" charset="2"/>
              <a:buChar char="ü"/>
            </a:pPr>
            <a:r>
              <a:rPr lang="en-US" altLang="en-NG" sz="4000" dirty="0"/>
              <a:t>731,304 free vocational school beneficiaries</a:t>
            </a:r>
          </a:p>
          <a:p>
            <a:pPr>
              <a:buFont typeface="Wingdings" pitchFamily="2" charset="2"/>
              <a:buChar char="ü"/>
            </a:pPr>
            <a:r>
              <a:rPr lang="en-US" altLang="en-NG" sz="4000" dirty="0"/>
              <a:t>191,900 charity shop beneficiaries</a:t>
            </a:r>
          </a:p>
          <a:p>
            <a:pPr>
              <a:buFont typeface="Wingdings" pitchFamily="2" charset="2"/>
              <a:buChar char="ü"/>
            </a:pPr>
            <a:r>
              <a:rPr lang="en-US" altLang="en-NG" sz="4000" dirty="0"/>
              <a:t>4 Its new to me charity shops in Lagos</a:t>
            </a:r>
          </a:p>
        </p:txBody>
      </p:sp>
    </p:spTree>
  </p:cSld>
  <p:clrMapOvr>
    <a:masterClrMapping/>
  </p:clrMapOvr>
</p:sld>
</file>

<file path=ppt/theme/theme1.xml><?xml version="1.0" encoding="utf-8"?>
<a:theme xmlns:a="http://schemas.openxmlformats.org/drawingml/2006/main" name="StreetscapeVTI">
  <a:themeElements>
    <a:clrScheme name="AnalogousFromRegularSeed_2SEEDS">
      <a:dk1>
        <a:srgbClr val="000000"/>
      </a:dk1>
      <a:lt1>
        <a:srgbClr val="FFFFFF"/>
      </a:lt1>
      <a:dk2>
        <a:srgbClr val="242941"/>
      </a:dk2>
      <a:lt2>
        <a:srgbClr val="E2E8E7"/>
      </a:lt2>
      <a:accent1>
        <a:srgbClr val="CB2146"/>
      </a:accent1>
      <a:accent2>
        <a:srgbClr val="DD339E"/>
      </a:accent2>
      <a:accent3>
        <a:srgbClr val="DD5633"/>
      </a:accent3>
      <a:accent4>
        <a:srgbClr val="1EB693"/>
      </a:accent4>
      <a:accent5>
        <a:srgbClr val="30B2D0"/>
      </a:accent5>
      <a:accent6>
        <a:srgbClr val="2165CB"/>
      </a:accent6>
      <a:hlink>
        <a:srgbClr val="31937E"/>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TotalTime>
  <Words>5973</Words>
  <Application>Microsoft Macintosh PowerPoint</Application>
  <PresentationFormat>Widescreen</PresentationFormat>
  <Paragraphs>652</Paragraphs>
  <Slides>141</Slides>
  <Notes>1</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141</vt:i4>
      </vt:variant>
    </vt:vector>
  </HeadingPairs>
  <TitlesOfParts>
    <vt:vector size="151" baseType="lpstr">
      <vt:lpstr>Arial</vt:lpstr>
      <vt:lpstr>Bookman Old Style</vt:lpstr>
      <vt:lpstr>Calibri</vt:lpstr>
      <vt:lpstr>Consolas</vt:lpstr>
      <vt:lpstr>Franklin Gothic Heavy</vt:lpstr>
      <vt:lpstr>Garamond</vt:lpstr>
      <vt:lpstr>Ubuntu Mono</vt:lpstr>
      <vt:lpstr>Wingdings</vt:lpstr>
      <vt:lpstr>StreetscapeVTI</vt:lpstr>
      <vt:lpstr>Document</vt:lpstr>
      <vt:lpstr>STRATEGIZE FOR RELEVANCE: CSR AS A VEHICLE  USING RCCG AS A CASE STUDY </vt:lpstr>
      <vt:lpstr>Greetings – Annual Empowerment Conference 2021</vt:lpstr>
      <vt:lpstr>STRATEGIZE FOR RELEVANCE; CSR AS A VEHICLE</vt:lpstr>
      <vt:lpstr>What is Strategy?</vt:lpstr>
      <vt:lpstr>WHAT IS RELEVANCE?</vt:lpstr>
      <vt:lpstr>IRRELEVANCE AS AN ANTONYM OF RELEVANCE</vt:lpstr>
      <vt:lpstr>SYNONYMS OF ‘IRRELEVANCE’ </vt:lpstr>
      <vt:lpstr>RELEVANCE ILLUSTRATION</vt:lpstr>
      <vt:lpstr>Based on the above understanding, the word ‘Relevance’ now has a new life; </vt:lpstr>
      <vt:lpstr>Our AIM!</vt:lpstr>
      <vt:lpstr>RCCG – A Vision </vt:lpstr>
      <vt:lpstr>The Relevance of the Gospel</vt:lpstr>
      <vt:lpstr>The Relevance of the Gospel</vt:lpstr>
      <vt:lpstr>A Case for Relevance </vt:lpstr>
      <vt:lpstr>A Case for Relevance </vt:lpstr>
      <vt:lpstr>IBI JUS IBI REMEDIUM </vt:lpstr>
      <vt:lpstr>CSR- How we started…</vt:lpstr>
      <vt:lpstr>CSR- How we started…</vt:lpstr>
      <vt:lpstr>GLORY BE TO GOD, THE ENEMIES OF THE GOSPEL HAVE NOW BEEN SILENCED!    “…THAT THEY WILL SEE YOUR GOOD WORKS AND GLORIFY YOUR FATHER IN HEAVEN” </vt:lpstr>
      <vt:lpstr>Christian Social Responsibility </vt:lpstr>
      <vt:lpstr>Christian Social Responsibility </vt:lpstr>
      <vt:lpstr>Christian Social Responsibility </vt:lpstr>
      <vt:lpstr>Christian Social Responsibility </vt:lpstr>
      <vt:lpstr>Christian Social Responsibility </vt:lpstr>
      <vt:lpstr>What is CSR? </vt:lpstr>
      <vt:lpstr>What is CSR? </vt:lpstr>
      <vt:lpstr>A HUNGRY AND IMPOVERISHED MAN CANNOT SHOUT HALLELUYAH </vt:lpstr>
      <vt:lpstr>Today, most of those vehicles used are still existing. We have schools like </vt:lpstr>
      <vt:lpstr>Mandate </vt:lpstr>
      <vt:lpstr>CSR as a tool of Policy thrust</vt:lpstr>
      <vt:lpstr>CSR as a tool of Policy thrust</vt:lpstr>
      <vt:lpstr>Jesus told us in Matthew 21:31-32 &amp; 41-46  CSR QUESTIONS!!!</vt:lpstr>
      <vt:lpstr>Jesus told us in Matthew 21:31-32 &amp; 41-46  CSR QUESTIONS!!!</vt:lpstr>
      <vt:lpstr>PowerPoint Presentation</vt:lpstr>
      <vt:lpstr>The Engine that drives change is Leadership </vt:lpstr>
      <vt:lpstr>This has led us to develop the following strategic mandates-</vt:lpstr>
      <vt:lpstr>This has led us to develop the following strategic mandates-</vt:lpstr>
      <vt:lpstr>Sustainable Development Goals </vt:lpstr>
      <vt:lpstr>Sustainable Development Goals </vt:lpstr>
      <vt:lpstr>PowerPoint Presentation</vt:lpstr>
      <vt:lpstr>PowerPoint Presentation</vt:lpstr>
      <vt:lpstr>STRATEGIC ROADMAP </vt:lpstr>
      <vt:lpstr>STRATEGIC ROADMAP </vt:lpstr>
      <vt:lpstr>STRATEGIC ROADMAP </vt:lpstr>
      <vt:lpstr>STRATEGIC ROADMAP </vt:lpstr>
      <vt:lpstr>STRATEGIC ROADMAP</vt:lpstr>
      <vt:lpstr>STRATEGIC ROADMAP</vt:lpstr>
      <vt:lpstr>STRATEGIC ROADMAP</vt:lpstr>
      <vt:lpstr>STRATEGIC ROADMAP</vt:lpstr>
      <vt:lpstr>STRATEGIC ROADMAP</vt:lpstr>
      <vt:lpstr>STRATEGIC ROADMAP</vt:lpstr>
      <vt:lpstr>Staying Relevant – Making an Impact? </vt:lpstr>
      <vt:lpstr>Staying Relevant – Making an Impact? </vt:lpstr>
      <vt:lpstr>How effective has the strategic use of CSR over the past 3 years been, in helping the Redeemed Christian Church of God to stay relevant and impactful? </vt:lpstr>
      <vt:lpstr> Strategic Intent [CSR Policy] </vt:lpstr>
      <vt:lpstr>The Wheel – Eight Spheres of Influence</vt:lpstr>
      <vt:lpstr> </vt:lpstr>
      <vt:lpstr>CHURCH GROWTH-RELEVANCE</vt:lpstr>
      <vt:lpstr>CHURCH GROWTH –NUMERICAL RELEVANCE</vt:lpstr>
      <vt:lpstr>CHURCH GROWTH-SPIRITUAL  RELEVANCE (SOULS WON)</vt:lpstr>
      <vt:lpstr>SOCIAL IMPACTS - PROJECTS RELEVANCE</vt:lpstr>
      <vt:lpstr>SOCIAL IMPACTS-PROJECTS RELEVANCE</vt:lpstr>
      <vt:lpstr>SOCIAL IMPACTS-PROJECTS RELEVANCE</vt:lpstr>
      <vt:lpstr>SOCIAL IMPACTS-PROJECTS RELEVANCE</vt:lpstr>
      <vt:lpstr>SOCIAL IMPACTS-PROJECTS RELEVANCE</vt:lpstr>
      <vt:lpstr>FINANCE</vt:lpstr>
      <vt:lpstr>BREAKDOWN ON TOTAL SPENT</vt:lpstr>
      <vt:lpstr>BREAKDOWN ON TOTAL SPENT</vt:lpstr>
      <vt:lpstr>BREAKDOWN ON TOTAL SPENT</vt:lpstr>
      <vt:lpstr>KNOWLEDGE- RELEVANCE</vt:lpstr>
      <vt:lpstr>KNOWLEDGE- RELEVANCE</vt:lpstr>
      <vt:lpstr>KNOWLEDGE- RELEVANCE</vt:lpstr>
      <vt:lpstr>ENVIRONMENTAL RELEVANCE</vt:lpstr>
      <vt:lpstr>ENVIRONMENTAL RELEVANCE</vt:lpstr>
      <vt:lpstr>ENVIRONMENTAL RELEVANCE</vt:lpstr>
      <vt:lpstr>ENVIRONMENTAL RELEVANCE</vt:lpstr>
      <vt:lpstr>ENVIRONMENTAL RELEVANCE</vt:lpstr>
      <vt:lpstr>ENVIRONMENTAL RELEVANCE</vt:lpstr>
      <vt:lpstr>ENVIRONMENTAL RELEVANCE</vt:lpstr>
      <vt:lpstr>ENVIRONMENTAL RELEVANCE</vt:lpstr>
      <vt:lpstr>POLITICAL RELEVANCE</vt:lpstr>
      <vt:lpstr>POLITICAL RELEVANCE</vt:lpstr>
      <vt:lpstr>POLITICAL RELEVANCE</vt:lpstr>
      <vt:lpstr>POLITICAL RELEVANCE</vt:lpstr>
      <vt:lpstr>POLITICAL RELEVANCE</vt:lpstr>
      <vt:lpstr>POLITICAL RELEVANCE</vt:lpstr>
      <vt:lpstr>POLITICAL RELEVANCE</vt:lpstr>
      <vt:lpstr>POLITICAL RELEVANCE</vt:lpstr>
      <vt:lpstr>SECTION C </vt:lpstr>
      <vt:lpstr>PROJECTS </vt:lpstr>
      <vt:lpstr>FACT SHEET</vt:lpstr>
      <vt:lpstr>HEALTH</vt:lpstr>
      <vt:lpstr>HEALTH</vt:lpstr>
      <vt:lpstr>HEALTH</vt:lpstr>
      <vt:lpstr>FEEDING</vt:lpstr>
      <vt:lpstr>REHABILITATION</vt:lpstr>
      <vt:lpstr>EDUCATION</vt:lpstr>
      <vt:lpstr>PRISONS</vt:lpstr>
      <vt:lpstr>SOCIAL ENTERPRISE</vt:lpstr>
      <vt:lpstr>SECTION D</vt:lpstr>
      <vt:lpstr>REPORTING </vt:lpstr>
      <vt:lpstr>REPORTING </vt:lpstr>
      <vt:lpstr>REPORTING </vt:lpstr>
      <vt:lpstr>REPORTING</vt:lpstr>
      <vt:lpstr>REPORTING</vt:lpstr>
      <vt:lpstr>REPORTING</vt:lpstr>
      <vt:lpstr>SECTION E</vt:lpstr>
      <vt:lpstr>THE REQUIREMENTS</vt:lpstr>
      <vt:lpstr>SECTION  F </vt:lpstr>
      <vt:lpstr>FINANCES</vt:lpstr>
      <vt:lpstr>FINANCES</vt:lpstr>
      <vt:lpstr>SECTION G </vt:lpstr>
      <vt:lpstr>HIS LOVE FOUNDATION</vt:lpstr>
      <vt:lpstr>HIS LOVE FOUNDATION  </vt:lpstr>
      <vt:lpstr>HIS LOVE FOUNDATION  </vt:lpstr>
      <vt:lpstr>HIS LOVE FOUNDATION    </vt:lpstr>
      <vt:lpstr>HOW TO BE A PARTNER? </vt:lpstr>
      <vt:lpstr>HOW TO BE A PARTNER? </vt:lpstr>
      <vt:lpstr>HOW TO BE A PARTNER? </vt:lpstr>
      <vt:lpstr>HOW TO BE A PARTNER? </vt:lpstr>
      <vt:lpstr>HOW TO BE A PARTNER? </vt:lpstr>
      <vt:lpstr>HOW TO BE A PARTNER? </vt:lpstr>
      <vt:lpstr>SECTION H</vt:lpstr>
      <vt:lpstr>FEEDING COMBO</vt:lpstr>
      <vt:lpstr>FEEDING COMBO</vt:lpstr>
      <vt:lpstr>FUTURE</vt:lpstr>
      <vt:lpstr>FUTURE</vt:lpstr>
      <vt:lpstr>FUTURE</vt:lpstr>
      <vt:lpstr>FUTURE</vt:lpstr>
      <vt:lpstr>FUTURE</vt:lpstr>
      <vt:lpstr>FUTURE</vt:lpstr>
      <vt:lpstr>FUTURE</vt:lpstr>
      <vt:lpstr>FUTURE</vt:lpstr>
      <vt:lpstr>FUTURE</vt:lpstr>
      <vt:lpstr>FUTURE</vt:lpstr>
      <vt:lpstr>FUTURE</vt:lpstr>
      <vt:lpstr>FUTURE</vt:lpstr>
      <vt:lpstr>FUTURE</vt:lpstr>
      <vt:lpstr>FUTURE</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STRATEGIZE FOR RELEVANCE: CSR AS A VEHICLE  </dc:title>
  <dc:creator>Michael Ilegar</dc:creator>
  <cp:lastModifiedBy>Michael Ilegar</cp:lastModifiedBy>
  <cp:revision>641</cp:revision>
  <dcterms:created xsi:type="dcterms:W3CDTF">2021-11-02T12:15:50Z</dcterms:created>
  <dcterms:modified xsi:type="dcterms:W3CDTF">2021-11-03T07:25:36Z</dcterms:modified>
</cp:coreProperties>
</file>